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4" r:id="rId12"/>
    <p:sldId id="265" r:id="rId13"/>
    <p:sldId id="266" r:id="rId14"/>
    <p:sldId id="267" r:id="rId15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36B78F-FCF2-4B2F-858F-FF0042562BBC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EBF12D-033C-4611-BB46-1504B3D4D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65E5-A5E0-4A61-BEC9-2296AAC00F3B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C0F2C-D9A5-4A5F-9879-46C851E35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01095-D44C-4FEB-8EC9-000B08C7F0E2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FC44B-8ABE-417F-93C1-4F2883991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2EF2-2264-460C-8626-81AFF7CB9341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2D0C3-D540-482B-B45A-F6C090C81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5CFB7-72D7-4B39-8408-BEA492D1AA05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208AB-C8D9-46F0-9994-2681C592D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36C2A-9F00-4A05-A16B-3AFD2B498F97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793B7-2C1E-4ABC-818F-0C24468A5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569BC-59C4-4726-AC60-086FDA9FCD0B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80F1-0ECE-4AC7-9E18-1492FD4DC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C9F67-BB36-4E76-BAC2-7665C7775652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DDD76-C10C-43CD-8F94-74A5709CF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D201-0687-47FD-B92C-780B05372145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FF7B9-9345-400F-A3BF-939A60D47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FB581-3E47-4ADA-A626-C410B2752313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C161-FC34-46A5-82CB-F264859A6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15CA-D161-4FED-AC4E-6614A94A7103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706EF-F20D-498D-965E-E3492A6A4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6F8DF-4EC6-4381-AA08-E29F5AA5474F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B062-8633-4F53-8778-22101BC9B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552727-8F2C-4005-BE54-59C72353598F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CBEB0F-49CC-49F4-862F-B76CE7154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>
          <a:solidFill>
            <a:schemeClr val="tx1"/>
          </a:solidFill>
          <a:latin typeface="+mn-lt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>
          <a:solidFill>
            <a:schemeClr val="tx1"/>
          </a:solidFill>
          <a:latin typeface="+mn-lt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SzPct val="90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5pPr>
      <a:lvl6pPr marL="1946275" indent="-182563" algn="l" rtl="0" fontAlgn="base">
        <a:spcBef>
          <a:spcPct val="20000"/>
        </a:spcBef>
        <a:spcAft>
          <a:spcPct val="0"/>
        </a:spcAft>
        <a:buClr>
          <a:srgbClr val="C0BEAF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403475" indent="-182563" algn="l" rtl="0" fontAlgn="base">
        <a:spcBef>
          <a:spcPct val="20000"/>
        </a:spcBef>
        <a:spcAft>
          <a:spcPct val="0"/>
        </a:spcAft>
        <a:buClr>
          <a:srgbClr val="C0BEAF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2860675" indent="-182563" algn="l" rtl="0" fontAlgn="base">
        <a:spcBef>
          <a:spcPct val="20000"/>
        </a:spcBef>
        <a:spcAft>
          <a:spcPct val="0"/>
        </a:spcAft>
        <a:buClr>
          <a:srgbClr val="C0BEAF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317875" indent="-182563" algn="l" rtl="0" fontAlgn="base">
        <a:spcBef>
          <a:spcPct val="20000"/>
        </a:spcBef>
        <a:spcAft>
          <a:spcPct val="0"/>
        </a:spcAft>
        <a:buClr>
          <a:srgbClr val="C0BEAF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350" y="4121150"/>
            <a:ext cx="7086600" cy="1524000"/>
          </a:xfrm>
        </p:spPr>
        <p:txBody>
          <a:bodyPr anchor="t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5000" b="1" kern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Plate Tectonics </a:t>
            </a:r>
            <a:br>
              <a:rPr lang="en-US" sz="5000" b="1" kern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en-US" sz="5000" b="1" kern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Introduction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2819400"/>
            <a:ext cx="6781800" cy="1293813"/>
          </a:xfrm>
        </p:spPr>
        <p:txBody>
          <a:bodyPr tIns="0" rIns="45720" bIns="0" anchor="b"/>
          <a:lstStyle/>
          <a:p>
            <a:pPr marL="0" indent="0" algn="r" eaLnBrk="1" hangingPunct="1">
              <a:buFont typeface="Wingdings 2" pitchFamily="18" charset="2"/>
              <a:buNone/>
            </a:pPr>
            <a:r>
              <a:rPr lang="en-US" sz="2400" smtClean="0"/>
              <a:t>Chapter 9</a:t>
            </a:r>
          </a:p>
        </p:txBody>
      </p:sp>
      <p:pic>
        <p:nvPicPr>
          <p:cNvPr id="14339" name="Picture 6" descr="http://www.indiana.edu/~geol116/week7/platefi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66" y="152400"/>
            <a:ext cx="630662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477000" cy="914400"/>
          </a:xfrm>
        </p:spPr>
        <p:txBody>
          <a:bodyPr/>
          <a:lstStyle/>
          <a:p>
            <a:pPr algn="ctr" eaLnBrk="1" hangingPunct="1"/>
            <a:r>
              <a:rPr lang="en-US" sz="4500" b="1" kern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Glacier Evidence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19210"/>
            <a:ext cx="5495925" cy="583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b="1" kern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A New Theory Emerges…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95400"/>
            <a:ext cx="8839200" cy="4419600"/>
          </a:xfrm>
        </p:spPr>
        <p:txBody>
          <a:bodyPr/>
          <a:lstStyle/>
          <a:p>
            <a:pPr eaLnBrk="1" hangingPunct="1"/>
            <a:r>
              <a:rPr lang="en-US" smtClean="0"/>
              <a:t>Wegener could not provide an explanation of exactly what made the continents move</a:t>
            </a:r>
          </a:p>
          <a:p>
            <a:pPr lvl="1" eaLnBrk="1" hangingPunct="1"/>
            <a:r>
              <a:rPr lang="en-US" smtClean="0"/>
              <a:t>Data on earthquake activity and Earth’s magnetic field became available</a:t>
            </a:r>
          </a:p>
          <a:p>
            <a:pPr eaLnBrk="1" hangingPunct="1"/>
            <a:r>
              <a:rPr lang="en-US" smtClean="0"/>
              <a:t>By 1968, these findings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3000" smtClean="0"/>
              <a:t>led to a new theory,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3000" b="1" smtClean="0"/>
              <a:t>plate tectonics</a:t>
            </a:r>
          </a:p>
          <a:p>
            <a:pPr eaLnBrk="1" hangingPunct="1"/>
            <a:endParaRPr lang="en-US" smtClean="0"/>
          </a:p>
        </p:txBody>
      </p:sp>
      <p:pic>
        <p:nvPicPr>
          <p:cNvPr id="24579" name="Picture 2" descr="http://www.geography-site.co.uk/pages/physical/earth/images/plat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3732213"/>
            <a:ext cx="4572001" cy="30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b="1" kern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Plate Tectonics Theory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6962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upper most mantle and crust, behave as a strong, rigid layer known as the lithosphere</a:t>
            </a:r>
          </a:p>
          <a:p>
            <a:pPr lvl="1" eaLnBrk="1" hangingPunct="1"/>
            <a:r>
              <a:rPr lang="en-US" dirty="0" smtClean="0"/>
              <a:t>Lithosphere is divided into plates, which move and continually change shape and size</a:t>
            </a:r>
          </a:p>
          <a:p>
            <a:r>
              <a:rPr lang="en-US" sz="2400" dirty="0" smtClean="0"/>
              <a:t>Under the lithosphere, there is a layer of mantle that is super soft (like </a:t>
            </a:r>
            <a:r>
              <a:rPr lang="en-US" sz="2400" u="sng" dirty="0" smtClean="0"/>
              <a:t>melted plastic</a:t>
            </a:r>
            <a:r>
              <a:rPr lang="en-US" sz="2400" dirty="0" smtClean="0"/>
              <a:t>) that the plates </a:t>
            </a:r>
            <a:r>
              <a:rPr lang="en-US" sz="2400" u="sng" dirty="0" smtClean="0"/>
              <a:t>float</a:t>
            </a:r>
            <a:r>
              <a:rPr lang="en-US" sz="2400" dirty="0" smtClean="0"/>
              <a:t> on top of</a:t>
            </a:r>
          </a:p>
          <a:p>
            <a:pPr lvl="1"/>
            <a:r>
              <a:rPr lang="en-US" sz="2400" dirty="0" smtClean="0"/>
              <a:t>This layer is called the </a:t>
            </a:r>
            <a:r>
              <a:rPr lang="en-US" sz="2400" u="sng" dirty="0" err="1" smtClean="0"/>
              <a:t>asthenosphere</a:t>
            </a:r>
            <a:endParaRPr lang="en-US" dirty="0" smtClean="0"/>
          </a:p>
          <a:p>
            <a:pPr lvl="1" eaLnBrk="1" hangingPunct="1"/>
            <a:r>
              <a:rPr lang="en-US" dirty="0" smtClean="0"/>
              <a:t>7 major plates (pages 256-257, Figure 8)</a:t>
            </a:r>
          </a:p>
          <a:p>
            <a:pPr lvl="1" eaLnBrk="1" hangingPunct="1"/>
            <a:r>
              <a:rPr lang="en-US" dirty="0" smtClean="0"/>
              <a:t>The grinding movements of the plates generate earthquakes, create volcanoes and deform masses of rock into mountains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://media.maps.com/magellan/Images/tecton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907"/>
            <a:ext cx="9144000" cy="600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152400" y="3581400"/>
            <a:ext cx="8839200" cy="3276600"/>
            <a:chOff x="288" y="1664"/>
            <a:chExt cx="5184" cy="1545"/>
          </a:xfrm>
        </p:grpSpPr>
        <p:sp>
          <p:nvSpPr>
            <p:cNvPr id="27653" name="AutoShape 5"/>
            <p:cNvSpPr>
              <a:spLocks noChangeArrowheads="1"/>
            </p:cNvSpPr>
            <p:nvPr/>
          </p:nvSpPr>
          <p:spPr bwMode="auto">
            <a:xfrm>
              <a:off x="288" y="1664"/>
              <a:ext cx="5184" cy="1545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5" y="1899"/>
              <a:ext cx="5010" cy="1075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3562" y="158750"/>
            <a:ext cx="7467601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b="1" kern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Plate Boundaries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2895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Convergent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Two plates move together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Divergent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Two plates move apart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Transform (fault)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Two plates slide past each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kern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Earth’s Structure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228600" y="1981200"/>
            <a:ext cx="8382000" cy="3200400"/>
          </a:xfrm>
        </p:spPr>
        <p:txBody>
          <a:bodyPr/>
          <a:lstStyle/>
          <a:p>
            <a:pPr eaLnBrk="1" hangingPunct="1"/>
            <a:r>
              <a:rPr lang="en-US" dirty="0" smtClean="0"/>
              <a:t>Earth’s interior consists of three major zones defined by its chemical composition:</a:t>
            </a:r>
          </a:p>
          <a:p>
            <a:pPr lvl="1" eaLnBrk="1" hangingPunct="1"/>
            <a:r>
              <a:rPr lang="en-US" dirty="0" smtClean="0"/>
              <a:t>Crust</a:t>
            </a:r>
          </a:p>
          <a:p>
            <a:pPr lvl="1" eaLnBrk="1" hangingPunct="1"/>
            <a:r>
              <a:rPr lang="en-US" dirty="0" smtClean="0"/>
              <a:t>Mantle</a:t>
            </a:r>
          </a:p>
          <a:p>
            <a:pPr lvl="1" eaLnBrk="1" hangingPunct="1"/>
            <a:r>
              <a:rPr lang="en-US" dirty="0" smtClean="0"/>
              <a:t>Core</a:t>
            </a:r>
          </a:p>
        </p:txBody>
      </p:sp>
      <p:pic>
        <p:nvPicPr>
          <p:cNvPr id="15363" name="Picture 2" descr="http://www.uvm.edu/~inquiryb/webquest/fa05/lkenney/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48000"/>
            <a:ext cx="5279538" cy="369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www.bwsmigel.info/Lesson10/Images.10/Three.lay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399"/>
            <a:ext cx="2062163" cy="179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kern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Crust</a:t>
            </a:r>
            <a:r>
              <a:rPr lang="en-US" kern="1200" dirty="0"/>
              <a:t> 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228600" y="1371600"/>
            <a:ext cx="76962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Thin, rocky outer layer of Earth</a:t>
            </a:r>
          </a:p>
          <a:p>
            <a:pPr lvl="1" eaLnBrk="1" hangingPunct="1"/>
            <a:r>
              <a:rPr lang="en-US" dirty="0" smtClean="0"/>
              <a:t>The crust is mainly composed of igneous rock</a:t>
            </a:r>
          </a:p>
          <a:p>
            <a:pPr eaLnBrk="1" hangingPunct="1"/>
            <a:r>
              <a:rPr lang="en-US" dirty="0" smtClean="0"/>
              <a:t>Divided into continental and oceanic</a:t>
            </a:r>
          </a:p>
          <a:p>
            <a:pPr lvl="1" eaLnBrk="1" hangingPunct="1"/>
            <a:r>
              <a:rPr lang="en-US" dirty="0" smtClean="0"/>
              <a:t>Continental crust is about 5-47 miles thick</a:t>
            </a:r>
          </a:p>
          <a:p>
            <a:pPr lvl="1" eaLnBrk="1" hangingPunct="1"/>
            <a:r>
              <a:rPr lang="en-US" dirty="0" smtClean="0"/>
              <a:t>Oceanic crust is about 4 miles thick</a:t>
            </a:r>
          </a:p>
          <a:p>
            <a:pPr eaLnBrk="1" hangingPunct="1"/>
            <a:r>
              <a:rPr lang="en-US" dirty="0" smtClean="0"/>
              <a:t>Crust and upper most part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   of the mantle make up the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   lithosphere</a:t>
            </a:r>
          </a:p>
        </p:txBody>
      </p:sp>
      <p:pic>
        <p:nvPicPr>
          <p:cNvPr id="16387" name="Picture 2" descr="cru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86200"/>
            <a:ext cx="3810000" cy="292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kern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Mantle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Solid, rocky shell that extends to a depth of about 1,800 miles</a:t>
            </a:r>
          </a:p>
          <a:p>
            <a:pPr eaLnBrk="1" hangingPunct="1"/>
            <a:r>
              <a:rPr lang="en-US" dirty="0" smtClean="0"/>
              <a:t>Upper Mantle:</a:t>
            </a:r>
          </a:p>
          <a:p>
            <a:pPr lvl="1" eaLnBrk="1" hangingPunct="1"/>
            <a:r>
              <a:rPr lang="en-US" dirty="0" smtClean="0"/>
              <a:t>Lithosphere</a:t>
            </a:r>
          </a:p>
          <a:p>
            <a:pPr lvl="2" eaLnBrk="1" hangingPunct="1"/>
            <a:r>
              <a:rPr lang="en-US" dirty="0" smtClean="0"/>
              <a:t>Rigid</a:t>
            </a:r>
          </a:p>
          <a:p>
            <a:pPr lvl="1" eaLnBrk="1" hangingPunct="1"/>
            <a:r>
              <a:rPr lang="en-US" dirty="0" err="1" smtClean="0"/>
              <a:t>Asthenosphere</a:t>
            </a:r>
            <a:endParaRPr lang="en-US" dirty="0" smtClean="0"/>
          </a:p>
          <a:p>
            <a:pPr lvl="2" eaLnBrk="1" hangingPunct="1"/>
            <a:r>
              <a:rPr lang="en-US" dirty="0" smtClean="0"/>
              <a:t>Soft, flexible</a:t>
            </a:r>
          </a:p>
          <a:p>
            <a:pPr eaLnBrk="1" hangingPunct="1"/>
            <a:r>
              <a:rPr lang="en-US" dirty="0" smtClean="0"/>
              <a:t>Lower Mantle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7411" name="Picture 4" descr="https://www.etap.org/demo/grade6_science/lesson1/lay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3600"/>
            <a:ext cx="4414954" cy="455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4337" y="301625"/>
            <a:ext cx="7467601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kern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Core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Sphere composed of iron-nickel alloy</a:t>
            </a:r>
          </a:p>
          <a:p>
            <a:pPr eaLnBrk="1" hangingPunct="1"/>
            <a:r>
              <a:rPr lang="en-US" dirty="0" smtClean="0"/>
              <a:t>Outer core</a:t>
            </a:r>
          </a:p>
          <a:p>
            <a:pPr lvl="1" eaLnBrk="1" hangingPunct="1"/>
            <a:r>
              <a:rPr lang="en-US" dirty="0" smtClean="0"/>
              <a:t>Liquid layer is about 1,400 miles thick</a:t>
            </a:r>
          </a:p>
          <a:p>
            <a:pPr lvl="1" eaLnBrk="1" hangingPunct="1"/>
            <a:r>
              <a:rPr lang="en-US" dirty="0" smtClean="0"/>
              <a:t>Earth’s magnetic field is generated from the flow of metallic iron</a:t>
            </a:r>
          </a:p>
          <a:p>
            <a:pPr eaLnBrk="1" hangingPunct="1"/>
            <a:r>
              <a:rPr lang="en-US" dirty="0" smtClean="0"/>
              <a:t>Inner core</a:t>
            </a:r>
          </a:p>
          <a:p>
            <a:pPr lvl="1" eaLnBrk="1" hangingPunct="1"/>
            <a:r>
              <a:rPr lang="en-US" dirty="0" smtClean="0"/>
              <a:t>Radius of about 760 miles</a:t>
            </a:r>
          </a:p>
          <a:p>
            <a:pPr lvl="1" eaLnBrk="1" hangingPunct="1"/>
            <a:r>
              <a:rPr lang="en-US" dirty="0" smtClean="0"/>
              <a:t>Due to the extreme pressure, the material is solid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7525" y="311150"/>
            <a:ext cx="8382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b="1" kern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Continental Drift Hypothesis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German scientist and meteorologist, </a:t>
            </a:r>
            <a:r>
              <a:rPr lang="en-US" b="1" smtClean="0"/>
              <a:t>Alfred Wegener</a:t>
            </a:r>
            <a:r>
              <a:rPr lang="en-US" smtClean="0"/>
              <a:t>, proposed a hypotheses:</a:t>
            </a:r>
          </a:p>
          <a:p>
            <a:pPr lvl="1" eaLnBrk="1" hangingPunct="1"/>
            <a:r>
              <a:rPr lang="en-US" smtClean="0"/>
              <a:t>The continents had once been joined to form a single supercontinent, </a:t>
            </a:r>
            <a:r>
              <a:rPr lang="en-US" b="1" smtClean="0"/>
              <a:t>Pangaea</a:t>
            </a:r>
            <a:endParaRPr lang="en-US" smtClean="0"/>
          </a:p>
          <a:p>
            <a:pPr lvl="2" eaLnBrk="1" hangingPunct="1"/>
            <a:r>
              <a:rPr lang="en-US" smtClean="0"/>
              <a:t>Pangaea meaning </a:t>
            </a:r>
            <a:r>
              <a:rPr lang="en-US" i="1" smtClean="0"/>
              <a:t>all land</a:t>
            </a:r>
          </a:p>
        </p:txBody>
      </p:sp>
      <p:pic>
        <p:nvPicPr>
          <p:cNvPr id="19459" name="Picture 4" descr="http://www.quickandeasyscienceexperimentsblog.com/wp-content/uploads/2010/03/wege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199" y="3505200"/>
            <a:ext cx="236428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tectonics-pangea-animati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100" y="4419600"/>
            <a:ext cx="46440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platetectonics.com/book/images/Pangae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074" y="-1"/>
            <a:ext cx="5456126" cy="680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3562" y="311150"/>
            <a:ext cx="8229601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b="1" kern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Continental Drift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382000" cy="5105400"/>
          </a:xfrm>
        </p:spPr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kern="1200" dirty="0"/>
              <a:t>The Continental Puzzle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kern="1200" dirty="0">
                <a:ea typeface="+mn-ea"/>
                <a:cs typeface="+mn-cs"/>
              </a:rPr>
              <a:t>Similar coastlines on opposite sides of the ocean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kern="1200" dirty="0">
                <a:ea typeface="+mn-ea"/>
                <a:cs typeface="+mn-cs"/>
              </a:rPr>
              <a:t>Continents fit together, like a puzzle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kern="1200" dirty="0"/>
              <a:t>Matching Fossils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kern="1200" dirty="0">
                <a:ea typeface="+mn-ea"/>
                <a:cs typeface="+mn-cs"/>
              </a:rPr>
              <a:t>Fossil organisms found on different landmasses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kern="1200" dirty="0"/>
              <a:t>Rock Types and Structures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kern="1200" dirty="0">
                <a:ea typeface="+mn-ea"/>
                <a:cs typeface="+mn-cs"/>
              </a:rPr>
              <a:t>Several mountain belts end at one coastline and reappear on a landmass across the ocean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kern="1200" dirty="0">
                <a:ea typeface="+mn-ea"/>
                <a:cs typeface="+mn-cs"/>
              </a:rPr>
              <a:t>Appalachian Mountains in US, ending off the coast of Newfoundland (Figure 4 on page 251)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kern="1200" dirty="0"/>
              <a:t>Ancient Climates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kern="1200" dirty="0">
                <a:ea typeface="+mn-ea"/>
                <a:cs typeface="+mn-cs"/>
              </a:rPr>
              <a:t>Glacier evidence, Figure 5 on page 252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1143000"/>
          </a:xfrm>
        </p:spPr>
        <p:txBody>
          <a:bodyPr/>
          <a:lstStyle/>
          <a:p>
            <a:pPr algn="ctr" eaLnBrk="1" hangingPunct="1"/>
            <a:r>
              <a:rPr lang="en-US" sz="4500" b="1" kern="1200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Matching Mountain Ranges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09763"/>
            <a:ext cx="9216257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chnic">
  <a:themeElements>
    <a:clrScheme name="1_Technic 1">
      <a:dk1>
        <a:srgbClr val="676A55"/>
      </a:dk1>
      <a:lt1>
        <a:srgbClr val="FFFFFF"/>
      </a:lt1>
      <a:dk2>
        <a:srgbClr val="000000"/>
      </a:dk2>
      <a:lt2>
        <a:srgbClr val="EAEBDE"/>
      </a:lt2>
      <a:accent1>
        <a:srgbClr val="72A376"/>
      </a:accent1>
      <a:accent2>
        <a:srgbClr val="B0CCB0"/>
      </a:accent2>
      <a:accent3>
        <a:srgbClr val="AAAAAA"/>
      </a:accent3>
      <a:accent4>
        <a:srgbClr val="DADADA"/>
      </a:accent4>
      <a:accent5>
        <a:srgbClr val="BCCEBD"/>
      </a:accent5>
      <a:accent6>
        <a:srgbClr val="9FB99F"/>
      </a:accent6>
      <a:hlink>
        <a:srgbClr val="DB5353"/>
      </a:hlink>
      <a:folHlink>
        <a:srgbClr val="903638"/>
      </a:folHlink>
    </a:clrScheme>
    <a:fontScheme name="1_Technic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Technic 1">
        <a:dk1>
          <a:srgbClr val="676A55"/>
        </a:dk1>
        <a:lt1>
          <a:srgbClr val="FFFFFF"/>
        </a:lt1>
        <a:dk2>
          <a:srgbClr val="000000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AAAAAA"/>
        </a:accent3>
        <a:accent4>
          <a:srgbClr val="DADADA"/>
        </a:accent4>
        <a:accent5>
          <a:srgbClr val="BCCEBD"/>
        </a:accent5>
        <a:accent6>
          <a:srgbClr val="9FB99F"/>
        </a:accent6>
        <a:hlink>
          <a:srgbClr val="DB5353"/>
        </a:hlink>
        <a:folHlink>
          <a:srgbClr val="90363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2495</TotalTime>
  <Words>411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Book</vt:lpstr>
      <vt:lpstr>Wingdings 2</vt:lpstr>
      <vt:lpstr>1_Technic</vt:lpstr>
      <vt:lpstr>Plate Tectonics  Introduction</vt:lpstr>
      <vt:lpstr>Earth’s Structure</vt:lpstr>
      <vt:lpstr>Crust </vt:lpstr>
      <vt:lpstr>Mantle</vt:lpstr>
      <vt:lpstr>Core</vt:lpstr>
      <vt:lpstr>Continental Drift Hypothesis</vt:lpstr>
      <vt:lpstr>PowerPoint Presentation</vt:lpstr>
      <vt:lpstr>Continental Drift Evidence</vt:lpstr>
      <vt:lpstr>Matching Mountain Ranges</vt:lpstr>
      <vt:lpstr>Glacier Evidence</vt:lpstr>
      <vt:lpstr>A New Theory Emerges…</vt:lpstr>
      <vt:lpstr>Plate Tectonics Theory</vt:lpstr>
      <vt:lpstr>PowerPoint Presentation</vt:lpstr>
      <vt:lpstr>Plate Boundaries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Rankin, Christian</cp:lastModifiedBy>
  <cp:revision>155</cp:revision>
  <dcterms:created xsi:type="dcterms:W3CDTF">2010-10-03T12:51:40Z</dcterms:created>
  <dcterms:modified xsi:type="dcterms:W3CDTF">2017-09-19T14:16:47Z</dcterms:modified>
</cp:coreProperties>
</file>