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8E6470-8C3D-4F36-A222-141151ACD8B9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EC000-B5D7-445F-9261-023A04503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3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EC000-B5D7-445F-9261-023A04503C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5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F536-FA76-49A3-8927-5EF4770ED06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0B58-C775-4236-A6EA-CF574BB5B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3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F536-FA76-49A3-8927-5EF4770ED06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0B58-C775-4236-A6EA-CF574BB5B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1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F536-FA76-49A3-8927-5EF4770ED06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0B58-C775-4236-A6EA-CF574BB5B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45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F536-FA76-49A3-8927-5EF4770ED06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0B58-C775-4236-A6EA-CF574BB5B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08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F536-FA76-49A3-8927-5EF4770ED06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0B58-C775-4236-A6EA-CF574BB5B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89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F536-FA76-49A3-8927-5EF4770ED06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0B58-C775-4236-A6EA-CF574BB5B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41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F536-FA76-49A3-8927-5EF4770ED06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0B58-C775-4236-A6EA-CF574BB5B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2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F536-FA76-49A3-8927-5EF4770ED06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0B58-C775-4236-A6EA-CF574BB5B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36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F536-FA76-49A3-8927-5EF4770ED06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0B58-C775-4236-A6EA-CF574BB5B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08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F536-FA76-49A3-8927-5EF4770ED06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0B58-C775-4236-A6EA-CF574BB5B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5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F536-FA76-49A3-8927-5EF4770ED06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C0B58-C775-4236-A6EA-CF574BB5B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5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1F536-FA76-49A3-8927-5EF4770ED06E}" type="datetimeFigureOut">
              <a:rPr lang="en-US" smtClean="0"/>
              <a:t>11/3/2017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C0B58-C775-4236-A6EA-CF574BB5B8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5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“Weather and Climate” module Textbook </a:t>
            </a:r>
            <a:r>
              <a:rPr lang="en-US" dirty="0" err="1" smtClean="0"/>
              <a:t>Powerpoints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Selected slides from Chapter 6, 7, and 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566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481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Hurricanes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/>
              <a:t>About 100 worldwide per year</a:t>
            </a:r>
          </a:p>
          <a:p>
            <a:r>
              <a:rPr lang="en-US"/>
              <a:t>Require</a:t>
            </a:r>
          </a:p>
          <a:p>
            <a:pPr lvl="1"/>
            <a:r>
              <a:rPr lang="en-US"/>
              <a:t>Ocean water warmer than</a:t>
            </a:r>
            <a:r>
              <a:rPr lang="en-US">
                <a:cs typeface="Arial" charset="0"/>
              </a:rPr>
              <a:t>°</a:t>
            </a:r>
            <a:r>
              <a:rPr lang="en-US"/>
              <a:t> 25</a:t>
            </a:r>
            <a:r>
              <a:rPr lang="en-US">
                <a:cs typeface="Arial" charset="0"/>
              </a:rPr>
              <a:t>°</a:t>
            </a:r>
            <a:r>
              <a:rPr lang="en-US"/>
              <a:t>C (77</a:t>
            </a:r>
            <a:r>
              <a:rPr lang="en-US">
                <a:cs typeface="Arial" charset="0"/>
              </a:rPr>
              <a:t>°</a:t>
            </a:r>
            <a:r>
              <a:rPr lang="en-US"/>
              <a:t>F)</a:t>
            </a:r>
          </a:p>
          <a:p>
            <a:pPr lvl="1"/>
            <a:r>
              <a:rPr lang="en-US"/>
              <a:t>Warm, moist air</a:t>
            </a:r>
          </a:p>
          <a:p>
            <a:pPr lvl="1"/>
            <a:r>
              <a:rPr lang="en-US"/>
              <a:t>The Coriolis Effect</a:t>
            </a:r>
          </a:p>
          <a:p>
            <a:r>
              <a:rPr lang="en-US"/>
              <a:t>Hurricane season is June 1 – November 30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27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491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Historical Storm Tracks</a:t>
            </a:r>
          </a:p>
        </p:txBody>
      </p:sp>
      <p:pic>
        <p:nvPicPr>
          <p:cNvPr id="49156" name="Picture 4" descr="EoO_10e_Figure_06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50" y="1270000"/>
            <a:ext cx="7848600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774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5017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Hurricane Anatomy and Movement</a:t>
            </a:r>
          </a:p>
        </p:txBody>
      </p:sp>
      <p:pic>
        <p:nvPicPr>
          <p:cNvPr id="50180" name="Picture 4" descr="EoO_10e_Figure_06_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0"/>
            <a:ext cx="4213225" cy="490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444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512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Hurricane Destruction</a:t>
            </a:r>
          </a:p>
        </p:txBody>
      </p:sp>
      <p:pic>
        <p:nvPicPr>
          <p:cNvPr id="51205" name="Picture 5" descr="EoO_10e_Figure_06_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00"/>
            <a:ext cx="6781800" cy="407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5943600" cy="4525963"/>
          </a:xfrm>
        </p:spPr>
        <p:txBody>
          <a:bodyPr/>
          <a:lstStyle/>
          <a:p>
            <a:r>
              <a:rPr lang="en-US" sz="2800"/>
              <a:t>High winds</a:t>
            </a:r>
          </a:p>
          <a:p>
            <a:r>
              <a:rPr lang="en-US" sz="2800"/>
              <a:t>Intense rainfall</a:t>
            </a:r>
          </a:p>
          <a:p>
            <a:r>
              <a:rPr lang="en-US" sz="2800">
                <a:solidFill>
                  <a:srgbClr val="FF0000"/>
                </a:solidFill>
              </a:rPr>
              <a:t>Storm surge </a:t>
            </a:r>
            <a:r>
              <a:rPr lang="en-US" sz="2800"/>
              <a:t>– increase in shoreline sea level</a:t>
            </a:r>
          </a:p>
          <a:p>
            <a:endParaRPr lang="en-US" sz="2800"/>
          </a:p>
          <a:p>
            <a:pPr lvl="1"/>
            <a:endParaRPr lang="en-US" sz="2400"/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204649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5222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Storm Destruction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1600200"/>
            <a:ext cx="4038600" cy="4525963"/>
          </a:xfrm>
        </p:spPr>
        <p:txBody>
          <a:bodyPr/>
          <a:lstStyle/>
          <a:p>
            <a:r>
              <a:rPr lang="en-US" sz="2800"/>
              <a:t>Historically destructive storms</a:t>
            </a:r>
          </a:p>
          <a:p>
            <a:pPr lvl="1"/>
            <a:r>
              <a:rPr lang="en-US" sz="2400"/>
              <a:t>Galveston, TX, 1900</a:t>
            </a:r>
          </a:p>
          <a:p>
            <a:pPr lvl="1"/>
            <a:r>
              <a:rPr lang="en-US" sz="2400"/>
              <a:t>Andrew, 1992</a:t>
            </a:r>
          </a:p>
          <a:p>
            <a:pPr lvl="1"/>
            <a:r>
              <a:rPr lang="en-US" sz="2400"/>
              <a:t>Mitch, 1998</a:t>
            </a:r>
          </a:p>
          <a:p>
            <a:pPr lvl="1"/>
            <a:r>
              <a:rPr lang="en-US" sz="2400"/>
              <a:t>Katrina, 2005</a:t>
            </a:r>
          </a:p>
          <a:p>
            <a:pPr lvl="1"/>
            <a:r>
              <a:rPr lang="en-US" sz="2400"/>
              <a:t>Ike, 2008</a:t>
            </a:r>
          </a:p>
        </p:txBody>
      </p:sp>
      <p:pic>
        <p:nvPicPr>
          <p:cNvPr id="52230" name="Picture 6" descr="EoO_10e_Figure_06_20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49750"/>
            <a:ext cx="2590800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1" name="Picture 7" descr="EoO_10e_Figure_06_20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296988"/>
            <a:ext cx="4343400" cy="297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512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Ocean’s Climate Patterns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/>
              <a:t>Open ocean’s climate regions are parallel to latitude lines.</a:t>
            </a:r>
          </a:p>
          <a:p>
            <a:r>
              <a:rPr lang="en-US"/>
              <a:t>These regions may be modified by surface ocean currents.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64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542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Ocean’s Climate Patterns</a:t>
            </a:r>
          </a:p>
        </p:txBody>
      </p:sp>
      <p:pic>
        <p:nvPicPr>
          <p:cNvPr id="54276" name="Picture 4" descr="EoO_10e_Figure_06_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358900"/>
            <a:ext cx="8153400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84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552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Ocean’s Climate Zones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>
                <a:solidFill>
                  <a:srgbClr val="FF0000"/>
                </a:solidFill>
              </a:rPr>
              <a:t>Equatorial</a:t>
            </a:r>
            <a:r>
              <a:rPr lang="en-US" sz="3000"/>
              <a:t> 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Rising air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Weak winds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Doldrums</a:t>
            </a:r>
          </a:p>
          <a:p>
            <a:pPr>
              <a:lnSpc>
                <a:spcPct val="90000"/>
              </a:lnSpc>
            </a:pPr>
            <a:r>
              <a:rPr lang="en-US" sz="3000">
                <a:solidFill>
                  <a:srgbClr val="FF0000"/>
                </a:solidFill>
              </a:rPr>
              <a:t>Tropical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North and south of equatorial zone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Extend to Tropics of Cancer and Capricorn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Strong winds, little precipitation, rough seas</a:t>
            </a:r>
          </a:p>
          <a:p>
            <a:pPr>
              <a:lnSpc>
                <a:spcPct val="90000"/>
              </a:lnSpc>
            </a:pPr>
            <a:r>
              <a:rPr lang="en-US" sz="3000">
                <a:solidFill>
                  <a:srgbClr val="FF0000"/>
                </a:solidFill>
              </a:rPr>
              <a:t>Subtropical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High pressure, descending air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Weak winds, sluggish currents</a:t>
            </a:r>
          </a:p>
        </p:txBody>
      </p:sp>
    </p:spTree>
    <p:extLst>
      <p:ext uri="{BB962C8B-B14F-4D97-AF65-F5344CB8AC3E}">
        <p14:creationId xmlns:p14="http://schemas.microsoft.com/office/powerpoint/2010/main" val="2728130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563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Ocean’s Climate Zones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Temperate</a:t>
            </a:r>
          </a:p>
          <a:p>
            <a:pPr lvl="1">
              <a:lnSpc>
                <a:spcPct val="90000"/>
              </a:lnSpc>
            </a:pPr>
            <a:r>
              <a:rPr lang="en-US"/>
              <a:t>Strong westerly winds</a:t>
            </a:r>
          </a:p>
          <a:p>
            <a:pPr lvl="1">
              <a:lnSpc>
                <a:spcPct val="90000"/>
              </a:lnSpc>
            </a:pPr>
            <a:r>
              <a:rPr lang="en-US"/>
              <a:t>Severe storms common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Subpolar</a:t>
            </a:r>
          </a:p>
          <a:p>
            <a:pPr lvl="1">
              <a:lnSpc>
                <a:spcPct val="90000"/>
              </a:lnSpc>
            </a:pPr>
            <a:r>
              <a:rPr lang="en-US"/>
              <a:t>Extensive precipitation</a:t>
            </a:r>
          </a:p>
          <a:p>
            <a:pPr lvl="1">
              <a:lnSpc>
                <a:spcPct val="90000"/>
              </a:lnSpc>
            </a:pPr>
            <a:r>
              <a:rPr lang="en-US"/>
              <a:t>Summer sea ice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Polar</a:t>
            </a:r>
          </a:p>
          <a:p>
            <a:pPr lvl="1">
              <a:lnSpc>
                <a:spcPct val="90000"/>
              </a:lnSpc>
            </a:pPr>
            <a:r>
              <a:rPr lang="en-US"/>
              <a:t>High pressure</a:t>
            </a:r>
          </a:p>
          <a:p>
            <a:pPr lvl="1">
              <a:lnSpc>
                <a:spcPct val="90000"/>
              </a:lnSpc>
            </a:pPr>
            <a:r>
              <a:rPr lang="en-US"/>
              <a:t>Sea ice most of the year</a:t>
            </a:r>
          </a:p>
        </p:txBody>
      </p:sp>
    </p:spTree>
    <p:extLst>
      <p:ext uri="{BB962C8B-B14F-4D97-AF65-F5344CB8AC3E}">
        <p14:creationId xmlns:p14="http://schemas.microsoft.com/office/powerpoint/2010/main" val="1510702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Atmospheric-Ocean Connections in the Pacific Ocean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Walker Circulation Cell </a:t>
            </a:r>
            <a:r>
              <a:rPr lang="en-US"/>
              <a:t>– normal conditions</a:t>
            </a:r>
          </a:p>
          <a:p>
            <a:pPr lvl="1"/>
            <a:r>
              <a:rPr lang="en-US"/>
              <a:t>Air pressure across equatorial Pacific is higher in eastern Pacific</a:t>
            </a:r>
          </a:p>
          <a:p>
            <a:pPr lvl="1"/>
            <a:r>
              <a:rPr lang="en-US"/>
              <a:t>Strong southeast trade winds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Pacific warm pool </a:t>
            </a:r>
            <a:r>
              <a:rPr lang="en-US"/>
              <a:t>on western side of ocean</a:t>
            </a:r>
          </a:p>
          <a:p>
            <a:pPr lvl="1"/>
            <a:r>
              <a:rPr lang="en-US"/>
              <a:t>Thermocline deeper on western side</a:t>
            </a:r>
          </a:p>
          <a:p>
            <a:pPr lvl="1"/>
            <a:r>
              <a:rPr lang="en-US"/>
              <a:t>Upwelling off the coast of Peru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25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Weather vs. Climate 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Weather</a:t>
            </a:r>
            <a:r>
              <a:rPr lang="en-US"/>
              <a:t> – conditions of atmosphere at particular time and place</a:t>
            </a:r>
          </a:p>
          <a:p>
            <a:r>
              <a:rPr lang="en-US">
                <a:solidFill>
                  <a:srgbClr val="FF0000"/>
                </a:solidFill>
              </a:rPr>
              <a:t>Climate</a:t>
            </a:r>
            <a:r>
              <a:rPr lang="en-US"/>
              <a:t> – long-term average of weather</a:t>
            </a:r>
          </a:p>
          <a:p>
            <a:r>
              <a:rPr lang="en-US"/>
              <a:t>Ocean influences Earth’s weather and climate patterns.  </a:t>
            </a:r>
          </a:p>
        </p:txBody>
      </p:sp>
    </p:spTree>
    <p:extLst>
      <p:ext uri="{BB962C8B-B14F-4D97-AF65-F5344CB8AC3E}">
        <p14:creationId xmlns:p14="http://schemas.microsoft.com/office/powerpoint/2010/main" val="3391084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4000"/>
              <a:t>Normal Conditions, Walker Circulation</a:t>
            </a:r>
          </a:p>
        </p:txBody>
      </p:sp>
      <p:pic>
        <p:nvPicPr>
          <p:cNvPr id="58372" name="Picture 4" descr="EoO_10e_Figure_07_21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57350"/>
            <a:ext cx="8534400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900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4000"/>
              <a:t>El Niño – Southern Oscillation (ENSO)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Walker Cell Circulation disrupted </a:t>
            </a:r>
          </a:p>
          <a:p>
            <a:r>
              <a:rPr lang="en-US"/>
              <a:t>High pressure in eastern Pacific weakens</a:t>
            </a:r>
          </a:p>
          <a:p>
            <a:r>
              <a:rPr lang="en-US"/>
              <a:t>Weaker trade winds</a:t>
            </a:r>
          </a:p>
          <a:p>
            <a:r>
              <a:rPr lang="en-US"/>
              <a:t>Warm pool migrates eastward</a:t>
            </a:r>
          </a:p>
          <a:p>
            <a:r>
              <a:rPr lang="en-US"/>
              <a:t>Thermocline deeper in eastern Pacific</a:t>
            </a:r>
          </a:p>
          <a:p>
            <a:r>
              <a:rPr lang="en-US"/>
              <a:t>Downwelling</a:t>
            </a:r>
          </a:p>
          <a:p>
            <a:r>
              <a:rPr lang="en-US"/>
              <a:t>Lower biological productivity</a:t>
            </a:r>
          </a:p>
          <a:p>
            <a:pPr lvl="1"/>
            <a:r>
              <a:rPr lang="en-US"/>
              <a:t>Peruvian fishing suffers</a:t>
            </a:r>
          </a:p>
        </p:txBody>
      </p:sp>
    </p:spTree>
    <p:extLst>
      <p:ext uri="{BB962C8B-B14F-4D97-AF65-F5344CB8AC3E}">
        <p14:creationId xmlns:p14="http://schemas.microsoft.com/office/powerpoint/2010/main" val="3773044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en-US" sz="4000"/>
              <a:t>ENSO Conditions in the Pacific Ocean</a:t>
            </a:r>
          </a:p>
        </p:txBody>
      </p:sp>
      <p:pic>
        <p:nvPicPr>
          <p:cNvPr id="60421" name="Picture 5" descr="EoO_10e_Figure_07_21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648200" cy="21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EoO_10e_Figure_07_22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8138"/>
            <a:ext cx="4054475" cy="370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738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614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La Niña – ENSO Cool Phase</a:t>
            </a:r>
          </a:p>
        </p:txBody>
      </p:sp>
      <p:sp>
        <p:nvSpPr>
          <p:cNvPr id="61443" name="Content Placeholder 4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/>
              <a:t>Increased pressure difference across equatorial Pacific</a:t>
            </a:r>
          </a:p>
          <a:p>
            <a:r>
              <a:rPr lang="en-US"/>
              <a:t>Stronger trade winds</a:t>
            </a:r>
          </a:p>
          <a:p>
            <a:r>
              <a:rPr lang="en-US"/>
              <a:t>Stronger upwelling in eastern Pacific</a:t>
            </a:r>
          </a:p>
          <a:p>
            <a:r>
              <a:rPr lang="en-US"/>
              <a:t>Shallower thermocline</a:t>
            </a:r>
          </a:p>
          <a:p>
            <a:r>
              <a:rPr lang="en-US"/>
              <a:t>Cooler than normal seawater</a:t>
            </a:r>
          </a:p>
          <a:p>
            <a:r>
              <a:rPr lang="en-US"/>
              <a:t>Higher biological productivity</a:t>
            </a:r>
          </a:p>
        </p:txBody>
      </p:sp>
    </p:spTree>
    <p:extLst>
      <p:ext uri="{BB962C8B-B14F-4D97-AF65-F5344CB8AC3E}">
        <p14:creationId xmlns:p14="http://schemas.microsoft.com/office/powerpoint/2010/main" val="640887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6246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La Niña Conditions </a:t>
            </a:r>
          </a:p>
        </p:txBody>
      </p:sp>
      <p:pic>
        <p:nvPicPr>
          <p:cNvPr id="62469" name="Picture 5" descr="EoO_10e_Figure_07_21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19213"/>
            <a:ext cx="4648200" cy="229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0" name="Picture 6" descr="EoO_10e_Figure_07_22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35113"/>
            <a:ext cx="4191000" cy="390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409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63490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Occurrence of ENSO Events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25563"/>
            <a:ext cx="8229600" cy="4525962"/>
          </a:xfrm>
        </p:spPr>
        <p:txBody>
          <a:bodyPr>
            <a:normAutofit lnSpcReduction="10000"/>
          </a:bodyPr>
          <a:lstStyle/>
          <a:p>
            <a:r>
              <a:rPr lang="en-US"/>
              <a:t>El Niño warm phase about every </a:t>
            </a:r>
            <a:br>
              <a:rPr lang="en-US"/>
            </a:br>
            <a:r>
              <a:rPr lang="en-US"/>
              <a:t>2</a:t>
            </a:r>
            <a:r>
              <a:rPr lang="en-US">
                <a:cs typeface="Arial" charset="0"/>
              </a:rPr>
              <a:t>–</a:t>
            </a:r>
            <a:r>
              <a:rPr lang="en-US"/>
              <a:t>10 years</a:t>
            </a:r>
          </a:p>
          <a:p>
            <a:r>
              <a:rPr lang="en-US"/>
              <a:t>Highly irregular</a:t>
            </a:r>
          </a:p>
          <a:p>
            <a:r>
              <a:rPr lang="en-US"/>
              <a:t>Phases usually last 12</a:t>
            </a:r>
            <a:r>
              <a:rPr lang="en-US">
                <a:cs typeface="Arial" charset="0"/>
              </a:rPr>
              <a:t>–</a:t>
            </a:r>
            <a:r>
              <a:rPr lang="en-US"/>
              <a:t>18 months</a:t>
            </a:r>
          </a:p>
          <a:p>
            <a:r>
              <a:rPr lang="en-US"/>
              <a:t>10,000-year sediment record of events</a:t>
            </a:r>
          </a:p>
          <a:p>
            <a:r>
              <a:rPr lang="en-US"/>
              <a:t>ENSO may be part of </a:t>
            </a:r>
            <a:r>
              <a:rPr lang="en-US">
                <a:solidFill>
                  <a:srgbClr val="FF0000"/>
                </a:solidFill>
              </a:rPr>
              <a:t>Pacific Decadal Oscillation (PDO) </a:t>
            </a:r>
          </a:p>
          <a:p>
            <a:pPr lvl="1"/>
            <a:r>
              <a:rPr lang="en-US"/>
              <a:t>Long-term natural climate cycle</a:t>
            </a:r>
          </a:p>
          <a:p>
            <a:pPr lvl="1"/>
            <a:r>
              <a:rPr lang="en-US"/>
              <a:t>Lasts 20</a:t>
            </a:r>
            <a:r>
              <a:rPr lang="en-US">
                <a:cs typeface="Arial" charset="0"/>
              </a:rPr>
              <a:t>–</a:t>
            </a:r>
            <a:r>
              <a:rPr lang="en-US"/>
              <a:t>30 years</a:t>
            </a:r>
          </a:p>
        </p:txBody>
      </p:sp>
    </p:spTree>
    <p:extLst>
      <p:ext uri="{BB962C8B-B14F-4D97-AF65-F5344CB8AC3E}">
        <p14:creationId xmlns:p14="http://schemas.microsoft.com/office/powerpoint/2010/main" val="4221054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645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ENSO Occurrences </a:t>
            </a:r>
          </a:p>
        </p:txBody>
      </p:sp>
      <p:pic>
        <p:nvPicPr>
          <p:cNvPr id="64516" name="Picture 4" descr="EoO_10e_Figure_07_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87563"/>
            <a:ext cx="8534400" cy="26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4797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6553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ENSO has Global Impacts</a:t>
            </a:r>
          </a:p>
        </p:txBody>
      </p:sp>
      <p:pic>
        <p:nvPicPr>
          <p:cNvPr id="65540" name="Picture 4" descr="EoO_10e_Figure_07_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458200" cy="516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1526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Notable ENSO Events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sz="2800"/>
              <a:t>1982 – 1983</a:t>
            </a:r>
          </a:p>
          <a:p>
            <a:r>
              <a:rPr lang="en-US" sz="2800"/>
              <a:t>1997 – 1998 </a:t>
            </a:r>
          </a:p>
          <a:p>
            <a:r>
              <a:rPr lang="en-US" sz="2800"/>
              <a:t>Flooding, </a:t>
            </a:r>
            <a:br>
              <a:rPr lang="en-US" sz="2800"/>
            </a:br>
            <a:r>
              <a:rPr lang="en-US" sz="2800"/>
              <a:t>drought, </a:t>
            </a:r>
            <a:br>
              <a:rPr lang="en-US" sz="2800"/>
            </a:br>
            <a:r>
              <a:rPr lang="en-US" sz="2800"/>
              <a:t>erosion, fires,</a:t>
            </a:r>
            <a:br>
              <a:rPr lang="en-US" sz="2800"/>
            </a:br>
            <a:r>
              <a:rPr lang="en-US" sz="2800"/>
              <a:t>tropical storms, harmful effects </a:t>
            </a:r>
            <a:br>
              <a:rPr lang="en-US" sz="2800"/>
            </a:br>
            <a:r>
              <a:rPr lang="en-US" sz="2800"/>
              <a:t>on marine life</a:t>
            </a:r>
          </a:p>
          <a:p>
            <a:r>
              <a:rPr lang="en-US" sz="2800"/>
              <a:t>Unpredictable</a:t>
            </a:r>
          </a:p>
        </p:txBody>
      </p:sp>
      <p:pic>
        <p:nvPicPr>
          <p:cNvPr id="66565" name="Picture 5" descr="EoO_10e_Figure_07_2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0"/>
            <a:ext cx="5486400" cy="353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7039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675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Predicting El Niño Events 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Tropical Ocean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−</a:t>
            </a:r>
            <a:r>
              <a:rPr lang="en-US">
                <a:solidFill>
                  <a:srgbClr val="FF0000"/>
                </a:solidFill>
              </a:rPr>
              <a:t>Global Atmosphere (TOGA) </a:t>
            </a:r>
            <a:r>
              <a:rPr lang="en-US"/>
              <a:t>program</a:t>
            </a:r>
          </a:p>
          <a:p>
            <a:pPr lvl="1"/>
            <a:r>
              <a:rPr lang="en-US"/>
              <a:t>1985</a:t>
            </a:r>
          </a:p>
          <a:p>
            <a:pPr lvl="1"/>
            <a:r>
              <a:rPr lang="en-US"/>
              <a:t>Monitors equatorial South Pacific</a:t>
            </a:r>
          </a:p>
          <a:p>
            <a:pPr lvl="1"/>
            <a:r>
              <a:rPr lang="en-US"/>
              <a:t>System of buoys</a:t>
            </a:r>
          </a:p>
          <a:p>
            <a:r>
              <a:rPr lang="en-US">
                <a:solidFill>
                  <a:srgbClr val="FF0000"/>
                </a:solidFill>
              </a:rPr>
              <a:t>Tropical Atmosphere and Ocean (TOA) </a:t>
            </a:r>
            <a:r>
              <a:rPr lang="en-US"/>
              <a:t>project</a:t>
            </a:r>
          </a:p>
          <a:p>
            <a:pPr lvl="1"/>
            <a:r>
              <a:rPr lang="en-US"/>
              <a:t>Continues monitoring</a:t>
            </a:r>
          </a:p>
          <a:p>
            <a:r>
              <a:rPr lang="en-US"/>
              <a:t>ENSO still not fully understood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9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/>
              <a:t>Winds</a:t>
            </a:r>
          </a:p>
        </p:txBody>
      </p:sp>
      <p:pic>
        <p:nvPicPr>
          <p:cNvPr id="40965" name="Picture 5" descr="EoO_10e_Figure_06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12913"/>
            <a:ext cx="5334000" cy="47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28600" y="13716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600">
                <a:solidFill>
                  <a:srgbClr val="FF0000"/>
                </a:solidFill>
              </a:rPr>
              <a:t>Cyclonic flow 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Counterclockwise around a low in Northern Hemisphere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Clockwise around a low in Southern Hemisphere</a:t>
            </a:r>
          </a:p>
          <a:p>
            <a:pPr>
              <a:lnSpc>
                <a:spcPct val="90000"/>
              </a:lnSpc>
            </a:pPr>
            <a:r>
              <a:rPr lang="en-US" sz="2600">
                <a:solidFill>
                  <a:srgbClr val="FF0000"/>
                </a:solidFill>
              </a:rPr>
              <a:t>Anticyclonic flow 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Clockwise around a low in Northern Hemisphere</a:t>
            </a:r>
          </a:p>
          <a:p>
            <a:pPr lvl="1">
              <a:lnSpc>
                <a:spcPct val="90000"/>
              </a:lnSpc>
            </a:pPr>
            <a:r>
              <a:rPr lang="en-US" sz="2200"/>
              <a:t>Counterclockwise around a low in Southern Hemisphere</a:t>
            </a:r>
          </a:p>
          <a:p>
            <a:pPr>
              <a:lnSpc>
                <a:spcPct val="90000"/>
              </a:lnSpc>
            </a:pPr>
            <a:endParaRPr lang="en-US" sz="2600"/>
          </a:p>
        </p:txBody>
      </p:sp>
    </p:spTree>
    <p:extLst>
      <p:ext uri="{BB962C8B-B14F-4D97-AF65-F5344CB8AC3E}">
        <p14:creationId xmlns:p14="http://schemas.microsoft.com/office/powerpoint/2010/main" val="2181734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Earth’s Climate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>
                <a:solidFill>
                  <a:srgbClr val="FF0000"/>
                </a:solidFill>
              </a:rPr>
              <a:t>Climate</a:t>
            </a:r>
            <a:r>
              <a:rPr lang="en-US" sz="3000"/>
              <a:t> – long term atmospheric conditions in a region</a:t>
            </a:r>
          </a:p>
          <a:p>
            <a:pPr>
              <a:lnSpc>
                <a:spcPct val="90000"/>
              </a:lnSpc>
            </a:pPr>
            <a:r>
              <a:rPr lang="en-US" sz="3000"/>
              <a:t>Earth’s climate includes interactions of: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Atmosphere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Hydrosphere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Geosphere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Biosphere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Cryosphere</a:t>
            </a:r>
          </a:p>
          <a:p>
            <a:pPr>
              <a:lnSpc>
                <a:spcPct val="90000"/>
              </a:lnSpc>
            </a:pPr>
            <a:r>
              <a:rPr lang="en-US" sz="3000">
                <a:solidFill>
                  <a:srgbClr val="FF0000"/>
                </a:solidFill>
              </a:rPr>
              <a:t>Climate system </a:t>
            </a:r>
            <a:r>
              <a:rPr lang="en-US" sz="3000"/>
              <a:t>– exchanges of energy and moisture between these spheres</a:t>
            </a:r>
          </a:p>
        </p:txBody>
      </p:sp>
    </p:spTree>
    <p:extLst>
      <p:ext uri="{BB962C8B-B14F-4D97-AF65-F5344CB8AC3E}">
        <p14:creationId xmlns:p14="http://schemas.microsoft.com/office/powerpoint/2010/main" val="17522100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Earth’s Climate System</a:t>
            </a:r>
          </a:p>
        </p:txBody>
      </p:sp>
      <p:pic>
        <p:nvPicPr>
          <p:cNvPr id="16388" name="Picture 4" descr="EoO_10e_Figure_16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858000" cy="484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43074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Earth’s Climate System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Feedback loops </a:t>
            </a:r>
            <a:r>
              <a:rPr lang="en-US"/>
              <a:t>– modify atmospheric processes </a:t>
            </a:r>
          </a:p>
          <a:p>
            <a:pPr lvl="1"/>
            <a:r>
              <a:rPr lang="en-US"/>
              <a:t>Positive feedback loops – enhance initial change</a:t>
            </a:r>
          </a:p>
          <a:p>
            <a:pPr lvl="1"/>
            <a:r>
              <a:rPr lang="en-US"/>
              <a:t>Negative feedback loops – counteract initial change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900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Determining Causes of Earth’s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FF0000"/>
                </a:solidFill>
              </a:rPr>
              <a:t>Paleoclimatology 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0000"/>
                </a:solidFill>
              </a:rPr>
              <a:t>Proxy data </a:t>
            </a:r>
            <a:r>
              <a:rPr lang="en-US" sz="2800"/>
              <a:t>– indirect evidence using natural recorders of climate variability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Sea floor sediments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Coral deposits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Glacial ice rings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Tree rings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Pollen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Historical documents</a:t>
            </a:r>
          </a:p>
          <a:p>
            <a:pPr lvl="1">
              <a:lnSpc>
                <a:spcPct val="90000"/>
              </a:lnSpc>
            </a:pPr>
            <a:endParaRPr lang="en-US" sz="2400"/>
          </a:p>
        </p:txBody>
      </p:sp>
      <p:pic>
        <p:nvPicPr>
          <p:cNvPr id="18437" name="Picture 5" descr="EoO_10e_Figure_16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055938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7037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194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Natural Causes of Climate Change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half" idx="4294967295"/>
          </p:nvPr>
        </p:nvSpPr>
        <p:spPr>
          <a:xfrm>
            <a:off x="152400" y="1600200"/>
            <a:ext cx="4038600" cy="4525963"/>
          </a:xfrm>
        </p:spPr>
        <p:txBody>
          <a:bodyPr/>
          <a:lstStyle/>
          <a:p>
            <a:r>
              <a:rPr lang="en-US" sz="2800"/>
              <a:t>Solar energy changes</a:t>
            </a:r>
          </a:p>
          <a:p>
            <a:pPr lvl="1"/>
            <a:r>
              <a:rPr lang="en-US" sz="2400"/>
              <a:t>Variable energy from the Sun over time</a:t>
            </a:r>
          </a:p>
          <a:p>
            <a:pPr lvl="1"/>
            <a:r>
              <a:rPr lang="en-US" sz="2400"/>
              <a:t>Luminosity</a:t>
            </a:r>
          </a:p>
          <a:p>
            <a:pPr lvl="1"/>
            <a:r>
              <a:rPr lang="en-US" sz="2400"/>
              <a:t>Sunspots</a:t>
            </a:r>
          </a:p>
          <a:p>
            <a:r>
              <a:rPr lang="en-US" sz="2800"/>
              <a:t>Little evidence to link solar activity with climate change</a:t>
            </a:r>
          </a:p>
        </p:txBody>
      </p:sp>
      <p:pic>
        <p:nvPicPr>
          <p:cNvPr id="19461" name="Picture 5" descr="EoO_10e_Figure_16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1600200"/>
            <a:ext cx="45593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7286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0" y="-76200"/>
            <a:ext cx="9144000" cy="1143000"/>
          </a:xfrm>
        </p:spPr>
        <p:txBody>
          <a:bodyPr/>
          <a:lstStyle/>
          <a:p>
            <a:r>
              <a:rPr lang="en-US"/>
              <a:t>Natural Causes of Climate Change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143000"/>
            <a:ext cx="4800600" cy="2438400"/>
          </a:xfrm>
        </p:spPr>
        <p:txBody>
          <a:bodyPr/>
          <a:lstStyle/>
          <a:p>
            <a:r>
              <a:rPr lang="en-US" sz="2800"/>
              <a:t>Variations in Earth’s Orbit</a:t>
            </a:r>
            <a:endParaRPr lang="en-US" sz="2800">
              <a:solidFill>
                <a:srgbClr val="FF0000"/>
              </a:solidFill>
            </a:endParaRPr>
          </a:p>
          <a:p>
            <a:r>
              <a:rPr lang="en-US" sz="2800">
                <a:solidFill>
                  <a:srgbClr val="FF0000"/>
                </a:solidFill>
              </a:rPr>
              <a:t>Milankovitch Theories</a:t>
            </a:r>
          </a:p>
          <a:p>
            <a:pPr lvl="1"/>
            <a:r>
              <a:rPr lang="en-US" sz="2400">
                <a:solidFill>
                  <a:srgbClr val="FF0000"/>
                </a:solidFill>
              </a:rPr>
              <a:t>Eccentricity</a:t>
            </a:r>
            <a:r>
              <a:rPr lang="en-US" sz="2400"/>
              <a:t> of Earth’s orbit</a:t>
            </a:r>
          </a:p>
          <a:p>
            <a:pPr lvl="1"/>
            <a:r>
              <a:rPr lang="en-US" sz="2400">
                <a:solidFill>
                  <a:srgbClr val="FF0000"/>
                </a:solidFill>
              </a:rPr>
              <a:t>Obliquity</a:t>
            </a:r>
            <a:r>
              <a:rPr lang="en-US" sz="2400"/>
              <a:t> of Earth’s axis</a:t>
            </a:r>
          </a:p>
          <a:p>
            <a:pPr lvl="1"/>
            <a:r>
              <a:rPr lang="en-US" sz="2400">
                <a:solidFill>
                  <a:srgbClr val="FF0000"/>
                </a:solidFill>
              </a:rPr>
              <a:t>Precession</a:t>
            </a:r>
            <a:r>
              <a:rPr lang="en-US" sz="2400"/>
              <a:t> of Earth’s axis </a:t>
            </a:r>
          </a:p>
        </p:txBody>
      </p:sp>
      <p:pic>
        <p:nvPicPr>
          <p:cNvPr id="20485" name="Picture 5" descr="EoO_10e_Figure_16_04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38200"/>
            <a:ext cx="3962400" cy="281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EoO_10e_Figure_16_04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79813"/>
            <a:ext cx="3733800" cy="267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EoO_10e_Figure_16_04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78225"/>
            <a:ext cx="4038600" cy="268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3878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Natural Causes of Climate Change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half" idx="4294967295"/>
          </p:nvPr>
        </p:nvSpPr>
        <p:spPr>
          <a:xfrm>
            <a:off x="228600" y="1600200"/>
            <a:ext cx="4038600" cy="4525963"/>
          </a:xfrm>
        </p:spPr>
        <p:txBody>
          <a:bodyPr/>
          <a:lstStyle/>
          <a:p>
            <a:r>
              <a:rPr lang="en-US" sz="2800"/>
              <a:t>Volcanic eruptions</a:t>
            </a:r>
          </a:p>
          <a:p>
            <a:r>
              <a:rPr lang="en-US" sz="2800"/>
              <a:t>Volcanic ejecta may block sunlight</a:t>
            </a:r>
          </a:p>
          <a:p>
            <a:r>
              <a:rPr lang="en-US" sz="2800"/>
              <a:t>Need many eruptions in short time period</a:t>
            </a:r>
          </a:p>
          <a:p>
            <a:r>
              <a:rPr lang="en-US" sz="2800"/>
              <a:t>Not observed in recent history</a:t>
            </a:r>
          </a:p>
        </p:txBody>
      </p:sp>
      <p:pic>
        <p:nvPicPr>
          <p:cNvPr id="21509" name="Picture 5" descr="EoO_10e_Figure_16_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76400"/>
            <a:ext cx="4648200" cy="3163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673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Natural Causes of Climate Change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/>
              <a:t>Movement of Earth’s Plates</a:t>
            </a:r>
          </a:p>
          <a:p>
            <a:pPr lvl="1"/>
            <a:r>
              <a:rPr lang="en-US"/>
              <a:t>Change ocean circulation</a:t>
            </a:r>
          </a:p>
          <a:p>
            <a:pPr lvl="1"/>
            <a:r>
              <a:rPr lang="en-US"/>
              <a:t>Extremely slow process</a:t>
            </a:r>
          </a:p>
          <a:p>
            <a:pPr lvl="1"/>
            <a:r>
              <a:rPr lang="en-US"/>
              <a:t>Climate change would be very gradual over millions of years</a:t>
            </a:r>
          </a:p>
        </p:txBody>
      </p:sp>
    </p:spTree>
    <p:extLst>
      <p:ext uri="{BB962C8B-B14F-4D97-AF65-F5344CB8AC3E}">
        <p14:creationId xmlns:p14="http://schemas.microsoft.com/office/powerpoint/2010/main" val="20642097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Natural Causes of Climate Change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/>
              <a:t>Linked to Pleistocene Ice Age, Little Ice Age, Medieval Warm Period</a:t>
            </a:r>
          </a:p>
          <a:p>
            <a:r>
              <a:rPr lang="en-US"/>
              <a:t>Recent change unprecedented</a:t>
            </a:r>
          </a:p>
          <a:p>
            <a:pPr lvl="1"/>
            <a:r>
              <a:rPr lang="en-US"/>
              <a:t>More likely result of human activity than natural causes </a:t>
            </a:r>
          </a:p>
        </p:txBody>
      </p:sp>
    </p:spTree>
    <p:extLst>
      <p:ext uri="{BB962C8B-B14F-4D97-AF65-F5344CB8AC3E}">
        <p14:creationId xmlns:p14="http://schemas.microsoft.com/office/powerpoint/2010/main" val="35224191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Documenting Human-Caused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0000"/>
                </a:solidFill>
              </a:rPr>
              <a:t>Intergovernmental Panel on Climate Change (IPCC) </a:t>
            </a:r>
          </a:p>
          <a:p>
            <a:pPr lvl="1">
              <a:lnSpc>
                <a:spcPct val="90000"/>
              </a:lnSpc>
            </a:pPr>
            <a:r>
              <a:rPr lang="en-US"/>
              <a:t>Global group of scientists</a:t>
            </a:r>
          </a:p>
          <a:p>
            <a:pPr lvl="1">
              <a:lnSpc>
                <a:spcPct val="90000"/>
              </a:lnSpc>
            </a:pPr>
            <a:r>
              <a:rPr lang="en-US"/>
              <a:t>Published assessments since 1990</a:t>
            </a:r>
          </a:p>
          <a:p>
            <a:pPr lvl="1">
              <a:lnSpc>
                <a:spcPct val="90000"/>
              </a:lnSpc>
            </a:pPr>
            <a:r>
              <a:rPr lang="en-US"/>
              <a:t>Predict global temperature changes of </a:t>
            </a:r>
            <a:br>
              <a:rPr lang="en-US"/>
            </a:br>
            <a:r>
              <a:rPr lang="en-US"/>
              <a:t>1.4</a:t>
            </a:r>
            <a:r>
              <a:rPr lang="en-US">
                <a:cs typeface="Arial" charset="0"/>
              </a:rPr>
              <a:t>–</a:t>
            </a:r>
            <a:r>
              <a:rPr lang="en-US"/>
              <a:t>5.8</a:t>
            </a:r>
            <a:r>
              <a:rPr lang="en-US">
                <a:cs typeface="Arial" charset="0"/>
              </a:rPr>
              <a:t>°</a:t>
            </a:r>
            <a:r>
              <a:rPr lang="en-US"/>
              <a:t>C (2.5</a:t>
            </a:r>
            <a:r>
              <a:rPr lang="en-US">
                <a:cs typeface="Arial" charset="0"/>
              </a:rPr>
              <a:t>–</a:t>
            </a:r>
            <a:r>
              <a:rPr lang="en-US"/>
              <a:t>10.4</a:t>
            </a:r>
            <a:r>
              <a:rPr lang="en-US">
                <a:cs typeface="Arial" charset="0"/>
              </a:rPr>
              <a:t>°</a:t>
            </a:r>
            <a:r>
              <a:rPr lang="en-US"/>
              <a:t>F)  </a:t>
            </a:r>
          </a:p>
          <a:p>
            <a:pPr>
              <a:lnSpc>
                <a:spcPct val="90000"/>
              </a:lnSpc>
            </a:pPr>
            <a:r>
              <a:rPr lang="en-US"/>
              <a:t>Climate change models can mimic modern conditions only if human emissions are taken into account.</a:t>
            </a:r>
          </a:p>
        </p:txBody>
      </p:sp>
    </p:spTree>
    <p:extLst>
      <p:ext uri="{BB962C8B-B14F-4D97-AF65-F5344CB8AC3E}">
        <p14:creationId xmlns:p14="http://schemas.microsoft.com/office/powerpoint/2010/main" val="2085561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sz="2800"/>
              <a:t>Differential solar heating is due to different heat capacities of land </a:t>
            </a:r>
            <a:br>
              <a:rPr lang="en-US" sz="2800"/>
            </a:br>
            <a:r>
              <a:rPr lang="en-US" sz="2800"/>
              <a:t>and water.</a:t>
            </a:r>
          </a:p>
          <a:p>
            <a:r>
              <a:rPr lang="en-US" sz="2800">
                <a:solidFill>
                  <a:srgbClr val="FF0000"/>
                </a:solidFill>
              </a:rPr>
              <a:t>Sea breeze </a:t>
            </a:r>
          </a:p>
          <a:p>
            <a:pPr lvl="1"/>
            <a:r>
              <a:rPr lang="en-US" sz="2400"/>
              <a:t>From ocean to land</a:t>
            </a:r>
          </a:p>
          <a:p>
            <a:r>
              <a:rPr lang="en-US" sz="2800">
                <a:solidFill>
                  <a:srgbClr val="FF0000"/>
                </a:solidFill>
              </a:rPr>
              <a:t>Land breeze</a:t>
            </a:r>
          </a:p>
          <a:p>
            <a:pPr lvl="1"/>
            <a:r>
              <a:rPr lang="en-US" sz="2400"/>
              <a:t>From land to ocean</a:t>
            </a:r>
          </a:p>
          <a:p>
            <a:endParaRPr lang="en-US" sz="2800"/>
          </a:p>
        </p:txBody>
      </p:sp>
      <p:pic>
        <p:nvPicPr>
          <p:cNvPr id="41989" name="Picture 5" descr="EoO_10e_Figure_06_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88" y="762000"/>
            <a:ext cx="4862512" cy="559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Sea and Land Breezes</a:t>
            </a:r>
          </a:p>
        </p:txBody>
      </p:sp>
    </p:spTree>
    <p:extLst>
      <p:ext uri="{BB962C8B-B14F-4D97-AF65-F5344CB8AC3E}">
        <p14:creationId xmlns:p14="http://schemas.microsoft.com/office/powerpoint/2010/main" val="8566787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Atmosphere’s Greenhouse Effect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600200"/>
            <a:ext cx="4038600" cy="4876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rgbClr val="FF0000"/>
                </a:solidFill>
              </a:rPr>
              <a:t>Global warming </a:t>
            </a:r>
            <a:r>
              <a:rPr lang="en-US" sz="2800"/>
              <a:t>– increase in Earth’s global temperatures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rgbClr val="FF0000"/>
                </a:solidFill>
              </a:rPr>
              <a:t>Greenhouse effect </a:t>
            </a:r>
            <a:r>
              <a:rPr lang="en-US" sz="2800"/>
              <a:t>– keeps Earth’s surface habitable  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Incoming heat energy is shorter wavelengths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Longer wavelengths – some trapped, some escape, net warming effect</a:t>
            </a:r>
          </a:p>
        </p:txBody>
      </p:sp>
      <p:pic>
        <p:nvPicPr>
          <p:cNvPr id="25605" name="Picture 5" descr="EoO_10e_Figure_16_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363" y="1585913"/>
            <a:ext cx="4059237" cy="466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3334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/>
              <a:t>Earth’s Heat Budget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152400" y="1112838"/>
            <a:ext cx="4343400" cy="4525962"/>
          </a:xfrm>
        </p:spPr>
        <p:txBody>
          <a:bodyPr>
            <a:normAutofit/>
          </a:bodyPr>
          <a:lstStyle/>
          <a:p>
            <a:r>
              <a:rPr lang="en-US" sz="2600"/>
              <a:t>Addition to or subtraction from heat on Earth</a:t>
            </a:r>
          </a:p>
          <a:p>
            <a:r>
              <a:rPr lang="en-US" sz="2600"/>
              <a:t>Incoming radiation from Sun shorter wavelengths</a:t>
            </a:r>
          </a:p>
          <a:p>
            <a:r>
              <a:rPr lang="en-US" sz="2600"/>
              <a:t>Outgoing radiation from Earth longer wavelengths</a:t>
            </a:r>
          </a:p>
          <a:p>
            <a:r>
              <a:rPr lang="en-US" sz="2600"/>
              <a:t>Rates of energy absorption and reradiation must be equal</a:t>
            </a:r>
          </a:p>
        </p:txBody>
      </p:sp>
      <p:pic>
        <p:nvPicPr>
          <p:cNvPr id="26629" name="Picture 5" descr="EoO_10e_Figure_16_0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4419600" cy="259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8328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Earth’s Heat Budget</a:t>
            </a:r>
          </a:p>
        </p:txBody>
      </p:sp>
      <p:pic>
        <p:nvPicPr>
          <p:cNvPr id="27652" name="Picture 4" descr="EoO_10e_Figure_16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391400" cy="504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747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Greenhouse Gases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Water vapor</a:t>
            </a:r>
          </a:p>
          <a:p>
            <a:pPr lvl="1"/>
            <a:r>
              <a:rPr lang="en-US"/>
              <a:t>Most important </a:t>
            </a:r>
          </a:p>
          <a:p>
            <a:pPr lvl="1"/>
            <a:r>
              <a:rPr lang="en-US"/>
              <a:t>66</a:t>
            </a:r>
            <a:r>
              <a:rPr lang="en-US">
                <a:cs typeface="Arial" charset="0"/>
              </a:rPr>
              <a:t>–</a:t>
            </a:r>
            <a:r>
              <a:rPr lang="en-US"/>
              <a:t>85% of greenhouse effect</a:t>
            </a:r>
          </a:p>
          <a:p>
            <a:r>
              <a:rPr lang="en-US">
                <a:solidFill>
                  <a:srgbClr val="FF0000"/>
                </a:solidFill>
              </a:rPr>
              <a:t>Carbon dioxide</a:t>
            </a:r>
          </a:p>
          <a:p>
            <a:pPr lvl="1"/>
            <a:r>
              <a:rPr lang="en-US"/>
              <a:t>Natural part of atmosphere</a:t>
            </a:r>
          </a:p>
          <a:p>
            <a:pPr lvl="1"/>
            <a:r>
              <a:rPr lang="en-US"/>
              <a:t>Greatest relative contribution from human activities</a:t>
            </a:r>
          </a:p>
          <a:p>
            <a:pPr lvl="1"/>
            <a:r>
              <a:rPr lang="en-US"/>
              <a:t>Burning of </a:t>
            </a:r>
            <a:r>
              <a:rPr lang="en-US" i="1"/>
              <a:t>fossil fuels 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074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Atmospheric Carbon Dioxide </a:t>
            </a:r>
          </a:p>
        </p:txBody>
      </p:sp>
      <p:pic>
        <p:nvPicPr>
          <p:cNvPr id="29700" name="Picture 4" descr="EoO_10e_Figure_16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534400" cy="4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0513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Greenhouse Gases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Methane</a:t>
            </a:r>
          </a:p>
          <a:p>
            <a:pPr lvl="1"/>
            <a:r>
              <a:rPr lang="en-US"/>
              <a:t>Second most abundant human-caused greenhouse gas</a:t>
            </a:r>
          </a:p>
          <a:p>
            <a:pPr lvl="1"/>
            <a:r>
              <a:rPr lang="en-US"/>
              <a:t>Great warming power per molecule</a:t>
            </a:r>
          </a:p>
          <a:p>
            <a:pPr lvl="1"/>
            <a:r>
              <a:rPr lang="en-US"/>
              <a:t>Landfill decomposition</a:t>
            </a:r>
          </a:p>
          <a:p>
            <a:pPr lvl="1"/>
            <a:r>
              <a:rPr lang="en-US"/>
              <a:t>Cattle</a:t>
            </a:r>
          </a:p>
          <a:p>
            <a:r>
              <a:rPr lang="en-US"/>
              <a:t>Other trace gases</a:t>
            </a:r>
          </a:p>
          <a:p>
            <a:pPr lvl="1"/>
            <a:r>
              <a:rPr lang="en-US">
                <a:solidFill>
                  <a:srgbClr val="FF0000"/>
                </a:solidFill>
              </a:rPr>
              <a:t>Nitrous oxide, CFCs, ozone 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760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>
          <a:xfrm>
            <a:off x="0" y="-152400"/>
            <a:ext cx="9144000" cy="1143000"/>
          </a:xfrm>
        </p:spPr>
        <p:txBody>
          <a:bodyPr/>
          <a:lstStyle/>
          <a:p>
            <a:r>
              <a:rPr lang="en-US" sz="4300"/>
              <a:t>Human-Caused Greenhouse Gases</a:t>
            </a:r>
          </a:p>
        </p:txBody>
      </p:sp>
      <p:pic>
        <p:nvPicPr>
          <p:cNvPr id="31748" name="Picture 4" descr="EoO_10e_Table_16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820738"/>
            <a:ext cx="7696200" cy="542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526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Storms and Air Masses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sz="half" idx="4294967295"/>
          </p:nvPr>
        </p:nvSpPr>
        <p:spPr>
          <a:xfrm>
            <a:off x="457200" y="1371600"/>
            <a:ext cx="8001000" cy="1981200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</a:rPr>
              <a:t>Storms</a:t>
            </a:r>
            <a:r>
              <a:rPr lang="en-US" sz="2800"/>
              <a:t> – disturbances with strong winds and precipitation</a:t>
            </a:r>
          </a:p>
          <a:p>
            <a:r>
              <a:rPr lang="en-US" sz="2800">
                <a:solidFill>
                  <a:srgbClr val="FF0000"/>
                </a:solidFill>
              </a:rPr>
              <a:t>Air masses </a:t>
            </a:r>
            <a:r>
              <a:rPr lang="en-US" sz="2800"/>
              <a:t>– large volumes of air with distinct properties</a:t>
            </a:r>
          </a:p>
          <a:p>
            <a:endParaRPr lang="en-US" sz="2800"/>
          </a:p>
        </p:txBody>
      </p:sp>
      <p:pic>
        <p:nvPicPr>
          <p:cNvPr id="43013" name="Picture 5" descr="EoO_10e_Figure_06_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03550"/>
            <a:ext cx="4495800" cy="332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286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Fronts</a:t>
            </a:r>
          </a:p>
        </p:txBody>
      </p:sp>
      <p:sp>
        <p:nvSpPr>
          <p:cNvPr id="44036" name="Content Placeholder 3"/>
          <p:cNvSpPr>
            <a:spLocks noGrp="1"/>
          </p:cNvSpPr>
          <p:nvPr>
            <p:ph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en-US" sz="2800">
                <a:solidFill>
                  <a:srgbClr val="FF0000"/>
                </a:solidFill>
              </a:rPr>
              <a:t>Fronts</a:t>
            </a:r>
            <a:r>
              <a:rPr lang="en-US" sz="2800"/>
              <a:t> – boundaries between air masses</a:t>
            </a:r>
          </a:p>
          <a:p>
            <a:pPr lvl="1"/>
            <a:r>
              <a:rPr lang="en-US" sz="2400"/>
              <a:t>Warm front </a:t>
            </a:r>
          </a:p>
          <a:p>
            <a:pPr lvl="1"/>
            <a:r>
              <a:rPr lang="en-US" sz="2400"/>
              <a:t>Cold front</a:t>
            </a:r>
          </a:p>
          <a:p>
            <a:r>
              <a:rPr lang="en-US" sz="2800"/>
              <a:t>Storms typically develop at fronts.</a:t>
            </a:r>
          </a:p>
          <a:p>
            <a:r>
              <a:rPr lang="en-US" sz="2800">
                <a:solidFill>
                  <a:srgbClr val="FF0000"/>
                </a:solidFill>
              </a:rPr>
              <a:t>Jet Stream </a:t>
            </a:r>
            <a:r>
              <a:rPr lang="en-US" sz="2800"/>
              <a:t>– may cause unusual weather by steering air masses.</a:t>
            </a:r>
          </a:p>
        </p:txBody>
      </p:sp>
      <p:pic>
        <p:nvPicPr>
          <p:cNvPr id="44037" name="Picture 5" descr="EoO_10e_Figure_06_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3560763" cy="50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984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4505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Tropical Cyclones (Hurricanes)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en-US"/>
              <a:t>Large rotating masses of low pressure</a:t>
            </a:r>
          </a:p>
          <a:p>
            <a:r>
              <a:rPr lang="en-US"/>
              <a:t>Strong winds, torrential rain</a:t>
            </a:r>
          </a:p>
          <a:p>
            <a:r>
              <a:rPr lang="en-US"/>
              <a:t>Classified by maximum sustained wind speed</a:t>
            </a:r>
          </a:p>
          <a:p>
            <a:r>
              <a:rPr lang="en-US">
                <a:solidFill>
                  <a:srgbClr val="FF0000"/>
                </a:solidFill>
              </a:rPr>
              <a:t>Typhoons</a:t>
            </a:r>
            <a:r>
              <a:rPr lang="en-US"/>
              <a:t> </a:t>
            </a:r>
          </a:p>
          <a:p>
            <a:r>
              <a:rPr lang="en-US">
                <a:solidFill>
                  <a:srgbClr val="FF0000"/>
                </a:solidFill>
              </a:rPr>
              <a:t>Cyclones</a:t>
            </a:r>
          </a:p>
        </p:txBody>
      </p:sp>
    </p:spTree>
    <p:extLst>
      <p:ext uri="{BB962C8B-B14F-4D97-AF65-F5344CB8AC3E}">
        <p14:creationId xmlns:p14="http://schemas.microsoft.com/office/powerpoint/2010/main" val="1189397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4608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Hurricane Origins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/>
              <a:t>Low pressure cell</a:t>
            </a:r>
          </a:p>
          <a:p>
            <a:pPr>
              <a:lnSpc>
                <a:spcPct val="90000"/>
              </a:lnSpc>
            </a:pPr>
            <a:r>
              <a:rPr lang="en-US" sz="3000"/>
              <a:t>Winds feed water vapor – latent heat of condensation</a:t>
            </a:r>
          </a:p>
          <a:p>
            <a:pPr>
              <a:lnSpc>
                <a:spcPct val="90000"/>
              </a:lnSpc>
            </a:pPr>
            <a:r>
              <a:rPr lang="en-US" sz="3000"/>
              <a:t>Air rises, low pressure deepens</a:t>
            </a:r>
          </a:p>
          <a:p>
            <a:pPr>
              <a:lnSpc>
                <a:spcPct val="90000"/>
              </a:lnSpc>
            </a:pPr>
            <a:r>
              <a:rPr lang="en-US" sz="3000"/>
              <a:t>Storm develops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Winds less than 61 km/hour (38 miles/hour) – </a:t>
            </a:r>
            <a:r>
              <a:rPr lang="en-US" sz="2600">
                <a:solidFill>
                  <a:srgbClr val="FF0000"/>
                </a:solidFill>
              </a:rPr>
              <a:t>tropical depression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Winds 61</a:t>
            </a:r>
            <a:r>
              <a:rPr lang="en-US" sz="2600">
                <a:cs typeface="Arial" charset="0"/>
              </a:rPr>
              <a:t>–</a:t>
            </a:r>
            <a:r>
              <a:rPr lang="en-US" sz="2600"/>
              <a:t>120 km/hour (38</a:t>
            </a:r>
            <a:r>
              <a:rPr lang="en-US" sz="2600">
                <a:cs typeface="Arial" charset="0"/>
              </a:rPr>
              <a:t>–</a:t>
            </a:r>
            <a:r>
              <a:rPr lang="en-US" sz="2600"/>
              <a:t>74 miles/hour) – </a:t>
            </a:r>
            <a:r>
              <a:rPr lang="en-US" sz="2600">
                <a:solidFill>
                  <a:srgbClr val="FF0000"/>
                </a:solidFill>
              </a:rPr>
              <a:t>tropical storm</a:t>
            </a:r>
          </a:p>
          <a:p>
            <a:pPr lvl="1">
              <a:lnSpc>
                <a:spcPct val="90000"/>
              </a:lnSpc>
            </a:pPr>
            <a:r>
              <a:rPr lang="en-US" sz="2600"/>
              <a:t>Winds above 120 km/hour (74 miles/hour) – </a:t>
            </a:r>
            <a:r>
              <a:rPr lang="en-US" sz="2600">
                <a:solidFill>
                  <a:srgbClr val="FF0000"/>
                </a:solidFill>
              </a:rPr>
              <a:t>tropical cyclone or hurricane</a:t>
            </a:r>
          </a:p>
        </p:txBody>
      </p:sp>
    </p:spTree>
    <p:extLst>
      <p:ext uri="{BB962C8B-B14F-4D97-AF65-F5344CB8AC3E}">
        <p14:creationId xmlns:p14="http://schemas.microsoft.com/office/powerpoint/2010/main" val="3736033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© 2011 Pearson Education, Inc.</a:t>
            </a:r>
          </a:p>
        </p:txBody>
      </p:sp>
      <p:sp>
        <p:nvSpPr>
          <p:cNvPr id="471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/>
              <a:t>Hurricane Intensity</a:t>
            </a:r>
          </a:p>
        </p:txBody>
      </p:sp>
      <p:pic>
        <p:nvPicPr>
          <p:cNvPr id="47108" name="Picture 4" descr="EoO_10e_Table_06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79563"/>
            <a:ext cx="8534400" cy="390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536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1273</Words>
  <Application>Microsoft Office PowerPoint</Application>
  <PresentationFormat>On-screen Show (4:3)</PresentationFormat>
  <Paragraphs>269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Times New Roman</vt:lpstr>
      <vt:lpstr>Office Theme</vt:lpstr>
      <vt:lpstr>“Weather and Climate” module Textbook Powerpoints</vt:lpstr>
      <vt:lpstr>Weather vs. Climate </vt:lpstr>
      <vt:lpstr>Winds</vt:lpstr>
      <vt:lpstr>Sea and Land Breezes</vt:lpstr>
      <vt:lpstr>Storms and Air Masses</vt:lpstr>
      <vt:lpstr>Fronts</vt:lpstr>
      <vt:lpstr>Tropical Cyclones (Hurricanes)</vt:lpstr>
      <vt:lpstr>Hurricane Origins</vt:lpstr>
      <vt:lpstr>Hurricane Intensity</vt:lpstr>
      <vt:lpstr>Hurricanes</vt:lpstr>
      <vt:lpstr>Historical Storm Tracks</vt:lpstr>
      <vt:lpstr>Hurricane Anatomy and Movement</vt:lpstr>
      <vt:lpstr>Hurricane Destruction</vt:lpstr>
      <vt:lpstr>Storm Destruction</vt:lpstr>
      <vt:lpstr>Ocean’s Climate Patterns</vt:lpstr>
      <vt:lpstr>Ocean’s Climate Patterns</vt:lpstr>
      <vt:lpstr>Ocean’s Climate Zones</vt:lpstr>
      <vt:lpstr>Ocean’s Climate Zones</vt:lpstr>
      <vt:lpstr>Atmospheric-Ocean Connections in the Pacific Ocean</vt:lpstr>
      <vt:lpstr>Normal Conditions, Walker Circulation</vt:lpstr>
      <vt:lpstr>El Niño – Southern Oscillation (ENSO)</vt:lpstr>
      <vt:lpstr>ENSO Conditions in the Pacific Ocean</vt:lpstr>
      <vt:lpstr>La Niña – ENSO Cool Phase</vt:lpstr>
      <vt:lpstr>La Niña Conditions </vt:lpstr>
      <vt:lpstr>Occurrence of ENSO Events</vt:lpstr>
      <vt:lpstr>ENSO Occurrences </vt:lpstr>
      <vt:lpstr>ENSO has Global Impacts</vt:lpstr>
      <vt:lpstr>Notable ENSO Events</vt:lpstr>
      <vt:lpstr>Predicting El Niño Events </vt:lpstr>
      <vt:lpstr>Earth’s Climate System</vt:lpstr>
      <vt:lpstr>Earth’s Climate System</vt:lpstr>
      <vt:lpstr>Earth’s Climate System</vt:lpstr>
      <vt:lpstr>Determining Causes of Earth’s Climate Change</vt:lpstr>
      <vt:lpstr>Natural Causes of Climate Change</vt:lpstr>
      <vt:lpstr>Natural Causes of Climate Change</vt:lpstr>
      <vt:lpstr>Natural Causes of Climate Change</vt:lpstr>
      <vt:lpstr>Natural Causes of Climate Change</vt:lpstr>
      <vt:lpstr>Natural Causes of Climate Change</vt:lpstr>
      <vt:lpstr>Documenting Human-Caused Climate Change</vt:lpstr>
      <vt:lpstr>Atmosphere’s Greenhouse Effect</vt:lpstr>
      <vt:lpstr>Earth’s Heat Budget</vt:lpstr>
      <vt:lpstr>Earth’s Heat Budget</vt:lpstr>
      <vt:lpstr>Greenhouse Gases</vt:lpstr>
      <vt:lpstr>Atmospheric Carbon Dioxide </vt:lpstr>
      <vt:lpstr>Greenhouse Gases</vt:lpstr>
      <vt:lpstr>Human-Caused Greenhouse Gases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jsembach</dc:creator>
  <cp:lastModifiedBy>Rankin, Christian</cp:lastModifiedBy>
  <cp:revision>3</cp:revision>
  <dcterms:created xsi:type="dcterms:W3CDTF">2013-02-04T15:15:36Z</dcterms:created>
  <dcterms:modified xsi:type="dcterms:W3CDTF">2017-11-03T12:50:48Z</dcterms:modified>
</cp:coreProperties>
</file>