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4" r:id="rId2"/>
    <p:sldId id="275" r:id="rId3"/>
    <p:sldId id="257" r:id="rId4"/>
    <p:sldId id="258" r:id="rId5"/>
    <p:sldId id="259" r:id="rId6"/>
    <p:sldId id="261" r:id="rId7"/>
    <p:sldId id="276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8" autoAdjust="0"/>
  </p:normalViewPr>
  <p:slideViewPr>
    <p:cSldViewPr>
      <p:cViewPr varScale="1">
        <p:scale>
          <a:sx n="107" d="100"/>
          <a:sy n="107" d="100"/>
        </p:scale>
        <p:origin x="114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7D5C7-4056-4573-9889-2660723BD5D4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E82BE-F345-4303-ABF9-724574B187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90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C89A94-BC9A-488C-909D-A1A3783CCD4B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7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88C103-3D83-4B90-90CE-3C4CF486B1E0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28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1B7161-C2B9-46D8-9911-B3A7B1380CA2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95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FA6BB2-6E42-4CBE-94F3-8AE1C715ABDC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60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43AB0D-90B2-47A6-B0C7-13CBA7F8561E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36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CB319C-B466-4360-8784-9E9E01E16B72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75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2B6C-6C04-4E77-A161-D4BDF45232C9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C2B1-A22A-4ECF-8877-DADBD4EDA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2B6C-6C04-4E77-A161-D4BDF45232C9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C2B1-A22A-4ECF-8877-DADBD4EDA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2B6C-6C04-4E77-A161-D4BDF45232C9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C2B1-A22A-4ECF-8877-DADBD4EDA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2B6C-6C04-4E77-A161-D4BDF45232C9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C2B1-A22A-4ECF-8877-DADBD4EDA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2B6C-6C04-4E77-A161-D4BDF45232C9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C2B1-A22A-4ECF-8877-DADBD4EDA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2B6C-6C04-4E77-A161-D4BDF45232C9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C2B1-A22A-4ECF-8877-DADBD4EDA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2B6C-6C04-4E77-A161-D4BDF45232C9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C2B1-A22A-4ECF-8877-DADBD4EDA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2B6C-6C04-4E77-A161-D4BDF45232C9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C2B1-A22A-4ECF-8877-DADBD4EDA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2B6C-6C04-4E77-A161-D4BDF45232C9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C2B1-A22A-4ECF-8877-DADBD4EDA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2B6C-6C04-4E77-A161-D4BDF45232C9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C2B1-A22A-4ECF-8877-DADBD4EDA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2B6C-6C04-4E77-A161-D4BDF45232C9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C2B1-A22A-4ECF-8877-DADBD4EDA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22B6C-6C04-4E77-A161-D4BDF45232C9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1C2B1-A22A-4ECF-8877-DADBD4EDA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m/imgres?imgurl=http://theithacan.org/blogs/collegeave/files/2007/11/poop.gif&amp;imgrefurl=http://theithacan.org/blogs/collegeave/2007/11/12/oberlin-college-paying-students-to-poop/&amp;h=495&amp;w=388&amp;sz=25&amp;hl=en&amp;start=3&amp;um=1&amp;tbnid=7PUGaVANHBmniM:&amp;tbnh=130&amp;tbnw=102&amp;prev=/images?q=poop&amp;um=1&amp;hl=en&amp;safe=active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4953000" cy="32004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Water </a:t>
            </a:r>
            <a:b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Pollution</a:t>
            </a:r>
            <a:endParaRPr lang="en-US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allskull.com/wp-content/uploads/2010/08/waterpoll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572000" cy="3429000"/>
          </a:xfrm>
          <a:prstGeom prst="rect">
            <a:avLst/>
          </a:prstGeom>
          <a:noFill/>
        </p:spPr>
      </p:pic>
      <p:pic>
        <p:nvPicPr>
          <p:cNvPr id="2052" name="Picture 4" descr="http://www.thewaterq.com/wnews1/images/stories/maxqcontent/World/water-pollution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7887" y="3124200"/>
            <a:ext cx="4243713" cy="3581400"/>
          </a:xfrm>
          <a:prstGeom prst="rect">
            <a:avLst/>
          </a:prstGeom>
          <a:noFill/>
        </p:spPr>
      </p:pic>
      <p:pic>
        <p:nvPicPr>
          <p:cNvPr id="2054" name="Picture 6" descr="http://2.bp.blogspot.com/-c3ftWMrFA7A/TuSJfzpiJCI/AAAAAAAAAPM/awZXUlGoImA/s1600/water+pollu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003" y="152400"/>
            <a:ext cx="4052097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52400" y="457200"/>
            <a:ext cx="8792766" cy="6172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endParaRPr lang="en-US" sz="700" dirty="0">
              <a:latin typeface="Times New Roman" pitchFamily="18" charset="0"/>
            </a:endParaRPr>
          </a:p>
          <a:p>
            <a:r>
              <a:rPr lang="en-US" sz="2100" b="1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096001" y="1143000"/>
            <a:ext cx="3048000" cy="48279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3000" b="1" dirty="0">
                <a:solidFill>
                  <a:srgbClr val="F00000"/>
                </a:solidFill>
                <a:latin typeface="Times New Roman" pitchFamily="18" charset="0"/>
              </a:rPr>
              <a:t>"Clean Water Act"</a:t>
            </a:r>
          </a:p>
        </p:txBody>
      </p:sp>
      <p:pic>
        <p:nvPicPr>
          <p:cNvPr id="32775" name="Picture 7" descr="chemistry-of-the-mississipp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438400"/>
            <a:ext cx="2421062" cy="418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49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1972 </a:t>
            </a:r>
            <a:r>
              <a:rPr lang="en-US" b="1" u="sng" dirty="0" smtClean="0">
                <a:solidFill>
                  <a:srgbClr val="000000"/>
                </a:solidFill>
                <a:latin typeface="Times New Roman" pitchFamily="18" charset="0"/>
              </a:rPr>
              <a:t>FEDERAL WATER POLLUTION CONTROL ACT</a:t>
            </a:r>
            <a:br>
              <a:rPr lang="en-US" b="1" u="sng" dirty="0" smtClean="0">
                <a:solidFill>
                  <a:srgbClr val="000000"/>
                </a:solidFill>
                <a:latin typeface="Times New Roman" pitchFamily="18" charset="0"/>
              </a:rPr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600200"/>
            <a:ext cx="8915400" cy="4525963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Set water-quality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standards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for all 50 states</a:t>
            </a:r>
            <a:endParaRPr lang="en-US" dirty="0" smtClean="0"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Provides a vision of water quality standards and a means of measuring improvement</a:t>
            </a:r>
            <a:endParaRPr lang="en-US" dirty="0" smtClean="0">
              <a:latin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-Does not set laws for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enforcement</a:t>
            </a:r>
          </a:p>
          <a:p>
            <a:endParaRPr 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endParaRPr lang="en-US" sz="2800" b="1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Many states have improved their water quality, but there are still problems</a:t>
            </a:r>
            <a:endParaRPr lang="en-US" dirty="0" smtClean="0">
              <a:latin typeface="Times New Roman" pitchFamily="18" charset="0"/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Sewage treatment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, soil erosion, removal of toxic chemicals, and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heavy metals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Cancer causing agents identified in drinking water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 idx="4294967295"/>
          </p:nvPr>
        </p:nvSpPr>
        <p:spPr>
          <a:xfrm>
            <a:off x="152400" y="304800"/>
            <a:ext cx="8839199" cy="1066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5700" u="sng" dirty="0"/>
              <a:t>Municipal Sewage Treatment 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219200"/>
            <a:ext cx="8991600" cy="4674394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800" dirty="0"/>
              <a:t>	</a:t>
            </a:r>
            <a:r>
              <a:rPr lang="en-US" sz="3800" dirty="0"/>
              <a:t>Waste water undergoes several treatments at a sewage treatment plant to prevent environmental and public health problems.  The treated water is then  discharged into rivers, lakes or the </a:t>
            </a:r>
            <a:r>
              <a:rPr lang="en-US" sz="3800" dirty="0" smtClean="0"/>
              <a:t>ocean</a:t>
            </a:r>
            <a:endParaRPr lang="en-US" sz="3800" dirty="0"/>
          </a:p>
          <a:p>
            <a:pPr eaLnBrk="1" hangingPunct="1">
              <a:buFont typeface="Wingdings 2" pitchFamily="18" charset="2"/>
              <a:buNone/>
            </a:pPr>
            <a:endParaRPr lang="en-US" sz="2800" dirty="0"/>
          </a:p>
        </p:txBody>
      </p:sp>
      <p:pic>
        <p:nvPicPr>
          <p:cNvPr id="32772" name="Picture 2" descr="http://www.mocpages.com/user_thumbnails/bb573@ms45.hinet.net/www.brickshelf.com_gallery_ytshih_FunStuffs_Toilet_05.jpg_SPLASH.jpg"/>
          <p:cNvPicPr>
            <a:picLocks noChangeAspect="1" noChangeArrowheads="1"/>
          </p:cNvPicPr>
          <p:nvPr/>
        </p:nvPicPr>
        <p:blipFill>
          <a:blip r:embed="rId3"/>
          <a:srcRect t="5823" r="15294" b="12648"/>
          <a:stretch>
            <a:fillRect/>
          </a:stretch>
        </p:blipFill>
        <p:spPr bwMode="auto">
          <a:xfrm>
            <a:off x="457200" y="4266440"/>
            <a:ext cx="2133154" cy="259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4" descr="http://www.thegreenhead.com/imgs/toilet_dog_bowl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4267200"/>
            <a:ext cx="195700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http://gardkarlsen.com/kilimanjaro/first_toilet_on_kilimanjar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4267200"/>
            <a:ext cx="194343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8" descr="http://upload.wikimedia.org/wikipedia/commons/thumb/3/3f/Toilet_Trained_Cat_22_Aug_2005.jpg/541px-Toilet_Trained_Cat_22_Aug_200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4267200"/>
            <a:ext cx="223358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1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1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1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9144000" cy="6098976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3000" dirty="0"/>
              <a:t>Process:</a:t>
            </a:r>
          </a:p>
          <a:p>
            <a:pPr marL="729976" lvl="1" indent="-456514">
              <a:buFont typeface="Georgia" pitchFamily="18" charset="0"/>
              <a:buAutoNum type="arabicPeriod"/>
            </a:pPr>
            <a:r>
              <a:rPr lang="en-US" sz="2500" b="1" u="sng" dirty="0"/>
              <a:t>Primary Treatment</a:t>
            </a:r>
          </a:p>
          <a:p>
            <a:pPr marL="1004554" lvl="2" indent="-456514">
              <a:buFont typeface="Georgia" pitchFamily="18" charset="0"/>
              <a:buAutoNum type="alphaUcPeriod"/>
            </a:pPr>
            <a:r>
              <a:rPr lang="en-US" sz="2500" dirty="0"/>
              <a:t>Removes suspended &amp; floating particles</a:t>
            </a:r>
          </a:p>
          <a:p>
            <a:pPr marL="1004554" lvl="2" indent="-456514">
              <a:buFont typeface="Georgia" pitchFamily="18" charset="0"/>
              <a:buAutoNum type="alphaUcPeriod"/>
            </a:pPr>
            <a:r>
              <a:rPr lang="en-US" sz="2500" dirty="0"/>
              <a:t>Screening &amp; gravitational settling</a:t>
            </a:r>
          </a:p>
          <a:p>
            <a:pPr marL="1279132" lvl="3" indent="-456514">
              <a:buFont typeface="Georgia" pitchFamily="18" charset="0"/>
              <a:buAutoNum type="arabicPeriod"/>
            </a:pPr>
            <a:r>
              <a:rPr lang="en-US" sz="2500" dirty="0"/>
              <a:t>Solid material that settles out is known as primary sludge</a:t>
            </a:r>
          </a:p>
          <a:p>
            <a:pPr marL="1279132" lvl="3" indent="-456514">
              <a:buFont typeface="Georgia" pitchFamily="18" charset="0"/>
              <a:buAutoNum type="arabicPeriod"/>
            </a:pPr>
            <a:r>
              <a:rPr lang="en-US" sz="2500" dirty="0"/>
              <a:t>Does not eliminate the inorganic &amp; organic compounds remaining in the wastewater.</a:t>
            </a:r>
          </a:p>
        </p:txBody>
      </p:sp>
      <p:pic>
        <p:nvPicPr>
          <p:cNvPr id="33795" name="Picture 4" descr="Fig21"/>
          <p:cNvPicPr>
            <a:picLocks noChangeAspect="1" noChangeArrowheads="1"/>
          </p:cNvPicPr>
          <p:nvPr/>
        </p:nvPicPr>
        <p:blipFill>
          <a:blip r:embed="rId3"/>
          <a:srcRect r="58704"/>
          <a:stretch>
            <a:fillRect/>
          </a:stretch>
        </p:blipFill>
        <p:spPr bwMode="auto">
          <a:xfrm>
            <a:off x="0" y="3769445"/>
            <a:ext cx="3580805" cy="308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Primar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3429000"/>
            <a:ext cx="3045023" cy="228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 descr="se-treatm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8428" y="5030763"/>
            <a:ext cx="2435572" cy="18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0" descr="poop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 t="6154"/>
          <a:stretch>
            <a:fillRect/>
          </a:stretch>
        </p:blipFill>
        <p:spPr bwMode="auto">
          <a:xfrm>
            <a:off x="6781800" y="381000"/>
            <a:ext cx="971104" cy="116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301378" y="304726"/>
            <a:ext cx="8504411" cy="5794251"/>
          </a:xfrm>
        </p:spPr>
        <p:txBody>
          <a:bodyPr/>
          <a:lstStyle/>
          <a:p>
            <a:pPr marL="1061479" lvl="2" indent="-513439">
              <a:buFont typeface="Georgia" pitchFamily="18" charset="0"/>
              <a:buAutoNum type="arabicPeriod" startAt="2"/>
            </a:pPr>
            <a:r>
              <a:rPr lang="en-US" sz="2100" b="1" u="sng" dirty="0"/>
              <a:t>Secondary Treatment</a:t>
            </a:r>
          </a:p>
          <a:p>
            <a:pPr marL="1336057" lvl="3" indent="-513439">
              <a:buFont typeface="Georgia" pitchFamily="18" charset="0"/>
              <a:buAutoNum type="alphaUcPeriod"/>
            </a:pPr>
            <a:r>
              <a:rPr lang="en-US" sz="2100" dirty="0"/>
              <a:t>Uses microorganisms to decompose the suspended organic material</a:t>
            </a:r>
          </a:p>
          <a:p>
            <a:pPr marL="1610635" lvl="4" indent="-513439">
              <a:buFont typeface="Georgia" pitchFamily="18" charset="0"/>
              <a:buAutoNum type="arabicPeriod"/>
            </a:pPr>
            <a:r>
              <a:rPr lang="en-US" sz="2100" i="1" dirty="0"/>
              <a:t>Trickling filters: </a:t>
            </a:r>
            <a:r>
              <a:rPr lang="en-US" sz="2100" dirty="0"/>
              <a:t>wastewater trickles through rock beds containing bacterial which degrade the organic material</a:t>
            </a:r>
          </a:p>
          <a:p>
            <a:pPr marL="1610635" lvl="4" indent="-513439">
              <a:buFont typeface="Georgia" pitchFamily="18" charset="0"/>
              <a:buAutoNum type="arabicPeriod"/>
            </a:pPr>
            <a:r>
              <a:rPr lang="en-US" sz="2100" i="1" dirty="0"/>
              <a:t>Activated sludge process: </a:t>
            </a:r>
            <a:r>
              <a:rPr lang="en-US" sz="2100" dirty="0"/>
              <a:t>Wastewater is aerated and circulated through bacteria rich particles.</a:t>
            </a:r>
          </a:p>
          <a:p>
            <a:pPr marL="1610635" lvl="4" indent="-513439">
              <a:buFont typeface="Georgia" pitchFamily="18" charset="0"/>
              <a:buAutoNum type="arabicPeriod"/>
            </a:pPr>
            <a:r>
              <a:rPr lang="en-US" sz="2100" dirty="0"/>
              <a:t>Particles and microorganisms are allowed to settle out forming </a:t>
            </a:r>
            <a:r>
              <a:rPr lang="en-US" sz="2100" i="1" u="sng" dirty="0"/>
              <a:t>Secondary Sludge</a:t>
            </a:r>
          </a:p>
          <a:p>
            <a:pPr marL="786901" lvl="1" indent="-513439" algn="ctr">
              <a:buNone/>
            </a:pPr>
            <a:r>
              <a:rPr lang="en-US" sz="2100" b="1" dirty="0">
                <a:solidFill>
                  <a:srgbClr val="C00000"/>
                </a:solidFill>
              </a:rPr>
              <a:t>** Water is clear and free of organic wastes such as sewage**</a:t>
            </a:r>
          </a:p>
          <a:p>
            <a:pPr marL="1610635" lvl="4" indent="-513439">
              <a:buFont typeface="Georgia" pitchFamily="18" charset="0"/>
              <a:buAutoNum type="arabicPeriod"/>
            </a:pPr>
            <a:endParaRPr lang="en-US" sz="2100" dirty="0"/>
          </a:p>
        </p:txBody>
      </p:sp>
      <p:pic>
        <p:nvPicPr>
          <p:cNvPr id="34819" name="Picture 4" descr="Fig21"/>
          <p:cNvPicPr>
            <a:picLocks noChangeAspect="1" noChangeArrowheads="1"/>
          </p:cNvPicPr>
          <p:nvPr/>
        </p:nvPicPr>
        <p:blipFill>
          <a:blip r:embed="rId3"/>
          <a:srcRect l="40417" r="-1044"/>
          <a:stretch>
            <a:fillRect/>
          </a:stretch>
        </p:blipFill>
        <p:spPr bwMode="auto">
          <a:xfrm>
            <a:off x="2057177" y="4030638"/>
            <a:ext cx="5258469" cy="266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52922" y="910828"/>
            <a:ext cx="8841506" cy="4575349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3800" b="1" u="sng" dirty="0"/>
              <a:t>Primary and Secondary Treatment </a:t>
            </a:r>
          </a:p>
        </p:txBody>
      </p:sp>
      <p:pic>
        <p:nvPicPr>
          <p:cNvPr id="49155" name="Picture 4" descr="Fig21"/>
          <p:cNvPicPr>
            <a:picLocks noChangeAspect="1" noChangeArrowheads="1"/>
          </p:cNvPicPr>
          <p:nvPr/>
        </p:nvPicPr>
        <p:blipFill>
          <a:blip r:embed="rId3"/>
          <a:srcRect l="-1758" r="-1044"/>
          <a:stretch>
            <a:fillRect/>
          </a:stretch>
        </p:blipFill>
        <p:spPr bwMode="auto">
          <a:xfrm>
            <a:off x="75903" y="2143125"/>
            <a:ext cx="8915177" cy="381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Individual Septic Systems</a:t>
            </a:r>
          </a:p>
        </p:txBody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>
          <a:xfrm>
            <a:off x="392906" y="1285875"/>
            <a:ext cx="8228707" cy="4525119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b="1" smtClean="0"/>
              <a:t>Many private residences use individual septic systems instead of municipal sewage treatment.</a:t>
            </a:r>
          </a:p>
          <a:p>
            <a:pPr lvl="1" eaLnBrk="1" hangingPunct="1"/>
            <a:r>
              <a:rPr lang="en-US" b="1" smtClean="0"/>
              <a:t>Household sewage is piped into the septic tank </a:t>
            </a:r>
          </a:p>
          <a:p>
            <a:pPr lvl="1" eaLnBrk="1" hangingPunct="1"/>
            <a:r>
              <a:rPr lang="en-US" b="1" smtClean="0"/>
              <a:t>Particles settle to the bottom</a:t>
            </a:r>
          </a:p>
          <a:p>
            <a:pPr lvl="1" eaLnBrk="1" hangingPunct="1"/>
            <a:r>
              <a:rPr lang="en-US" b="1" smtClean="0"/>
              <a:t>Grease and oils form a scummy layer where bacteria decomposes it</a:t>
            </a:r>
          </a:p>
          <a:p>
            <a:pPr lvl="1" eaLnBrk="1" hangingPunct="1"/>
            <a:r>
              <a:rPr lang="en-US" b="1" smtClean="0"/>
              <a:t>Waste water containing suspended organic and inorganic material flows into the drain field through a network of perforated pipes set in trenches of crushed stone</a:t>
            </a:r>
          </a:p>
          <a:p>
            <a:pPr lvl="2" eaLnBrk="1" hangingPunct="1"/>
            <a:r>
              <a:rPr lang="en-US" b="1" smtClean="0"/>
              <a:t>Purified wastewater then percolates into </a:t>
            </a:r>
          </a:p>
          <a:p>
            <a:pPr lvl="2" eaLnBrk="1" hangingPunct="1">
              <a:buFont typeface="Wingdings 2" pitchFamily="18" charset="2"/>
              <a:buNone/>
            </a:pPr>
            <a:r>
              <a:rPr lang="en-US" b="1" smtClean="0"/>
              <a:t>the groundwater or evaporates from the soil</a:t>
            </a:r>
          </a:p>
        </p:txBody>
      </p:sp>
      <p:pic>
        <p:nvPicPr>
          <p:cNvPr id="111621" name="Picture 5" descr="ConcreteSepticTank1D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1408" y="4500562"/>
            <a:ext cx="3115344" cy="208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5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>
          <a:xfrm>
            <a:off x="301377" y="589360"/>
            <a:ext cx="8534549" cy="75902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900" b="1" dirty="0"/>
              <a:t>Do you see how there could be a </a:t>
            </a:r>
            <a:br>
              <a:rPr lang="en-US" sz="2900" b="1" dirty="0"/>
            </a:br>
            <a:r>
              <a:rPr lang="en-US" sz="2900" b="1" dirty="0"/>
              <a:t>contamination problem here?</a:t>
            </a:r>
          </a:p>
        </p:txBody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>
          <a:xfrm>
            <a:off x="304726" y="1447726"/>
            <a:ext cx="8534549" cy="4598789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	</a:t>
            </a:r>
          </a:p>
        </p:txBody>
      </p:sp>
      <p:pic>
        <p:nvPicPr>
          <p:cNvPr id="30724" name="Picture 5" descr="septic_ta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266" y="1553765"/>
            <a:ext cx="7317879" cy="49559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647" y="-107156"/>
            <a:ext cx="8228707" cy="1143000"/>
          </a:xfrm>
        </p:spPr>
        <p:txBody>
          <a:bodyPr/>
          <a:lstStyle/>
          <a:p>
            <a:pPr eaLnBrk="1" hangingPunct="1"/>
            <a:r>
              <a:rPr lang="en-US" smtClean="0"/>
              <a:t>Septic Systems</a:t>
            </a:r>
          </a:p>
        </p:txBody>
      </p:sp>
      <p:pic>
        <p:nvPicPr>
          <p:cNvPr id="52227" name="Picture 4" descr="Fig2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 r="18414" b="61502"/>
          <a:stretch>
            <a:fillRect/>
          </a:stretch>
        </p:blipFill>
        <p:spPr>
          <a:xfrm>
            <a:off x="609452" y="1071563"/>
            <a:ext cx="5029646" cy="2586261"/>
          </a:xfrm>
          <a:noFill/>
        </p:spPr>
      </p:pic>
      <p:pic>
        <p:nvPicPr>
          <p:cNvPr id="52228" name="Picture 5" descr="Fig21"/>
          <p:cNvPicPr>
            <a:picLocks noChangeAspect="1" noChangeArrowheads="1"/>
          </p:cNvPicPr>
          <p:nvPr/>
        </p:nvPicPr>
        <p:blipFill>
          <a:blip r:embed="rId3"/>
          <a:srcRect l="5139" t="58522" b="2861"/>
          <a:stretch>
            <a:fillRect/>
          </a:stretch>
        </p:blipFill>
        <p:spPr bwMode="auto">
          <a:xfrm>
            <a:off x="3353097" y="4114354"/>
            <a:ext cx="5554266" cy="242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 Box 9"/>
          <p:cNvSpPr txBox="1">
            <a:spLocks noChangeArrowheads="1"/>
          </p:cNvSpPr>
          <p:nvPr/>
        </p:nvSpPr>
        <p:spPr bwMode="auto">
          <a:xfrm>
            <a:off x="5790903" y="952128"/>
            <a:ext cx="2972470" cy="267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 dirty="0"/>
              <a:t>The septic tank works much like primary treatment in municipal sewage treatment- sewage from the house is piped to the septic tank, where particles settle to the bottom </a:t>
            </a:r>
          </a:p>
        </p:txBody>
      </p:sp>
      <p:sp>
        <p:nvSpPr>
          <p:cNvPr id="52230" name="Text Box 10"/>
          <p:cNvSpPr txBox="1">
            <a:spLocks noChangeArrowheads="1"/>
          </p:cNvSpPr>
          <p:nvPr/>
        </p:nvSpPr>
        <p:spPr bwMode="auto">
          <a:xfrm>
            <a:off x="380629" y="3847580"/>
            <a:ext cx="2819549" cy="203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100" b="1" dirty="0"/>
              <a:t>Wastewater containing suspended organic and inorganic material flows into the drain field and gradually seeps</a:t>
            </a:r>
            <a:r>
              <a:rPr lang="en-US" sz="2100" dirty="0"/>
              <a:t> </a:t>
            </a:r>
            <a:r>
              <a:rPr lang="en-US" sz="2100" b="1" dirty="0"/>
              <a:t>into the soil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4200" dirty="0" smtClean="0"/>
              <a:t>How does a flood relate to an aquifer?</a:t>
            </a:r>
            <a:endParaRPr lang="en-US" sz="4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4200" dirty="0" smtClean="0">
                <a:latin typeface="+mj-lt"/>
                <a:ea typeface="+mj-ea"/>
                <a:cs typeface="+mj-cs"/>
              </a:rPr>
              <a:t>A flood occurs when an aquifer is completely saturated and water cannot move downward</a:t>
            </a:r>
          </a:p>
          <a:p>
            <a:pPr>
              <a:spcBef>
                <a:spcPct val="0"/>
              </a:spcBef>
            </a:pPr>
            <a:endParaRPr lang="en-US" sz="42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42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POTABLE: drinkable water</a:t>
            </a:r>
          </a:p>
          <a:p>
            <a:endParaRPr lang="en-US" dirty="0" smtClean="0">
              <a:solidFill>
                <a:srgbClr val="000000"/>
              </a:solidFill>
              <a:latin typeface="Bernard MT Condensed" pitchFamily="18" charset="0"/>
            </a:endParaRPr>
          </a:p>
          <a:p>
            <a:pPr>
              <a:lnSpc>
                <a:spcPct val="120000"/>
              </a:lnSpc>
            </a:pPr>
            <a:endParaRPr lang="en-US" dirty="0" smtClean="0">
              <a:solidFill>
                <a:srgbClr val="FF0066"/>
              </a:solidFill>
              <a:latin typeface="Bernard MT Condensed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5562600"/>
          </a:xfrm>
        </p:spPr>
        <p:txBody>
          <a:bodyPr/>
          <a:lstStyle/>
          <a:p>
            <a:r>
              <a:rPr lang="en-US" sz="4500" b="1" dirty="0" smtClean="0"/>
              <a:t>Subsidence</a:t>
            </a:r>
            <a:r>
              <a:rPr lang="en-US" sz="4500" dirty="0" smtClean="0"/>
              <a:t> is when the aquifer is over pumped and the ground slowly compacts</a:t>
            </a:r>
          </a:p>
          <a:p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3450" y="0"/>
            <a:ext cx="4400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dirty="0"/>
              <a:t>Sinkholes don’t just come from </a:t>
            </a:r>
            <a:r>
              <a:rPr lang="en-US" sz="2800" b="1" dirty="0" smtClean="0"/>
              <a:t>over pumping </a:t>
            </a:r>
            <a:r>
              <a:rPr lang="en-US" sz="2800" b="1" dirty="0"/>
              <a:t>groundwater…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921" y="1553765"/>
            <a:ext cx="4494981" cy="1371824"/>
          </a:xfrm>
        </p:spPr>
        <p:txBody>
          <a:bodyPr/>
          <a:lstStyle/>
          <a:p>
            <a:pPr eaLnBrk="1" hangingPunct="1"/>
            <a:r>
              <a:rPr lang="en-US" sz="2400" b="1" dirty="0"/>
              <a:t>This sinkhole is 300 ft in diameter, and 18 feet deep.</a:t>
            </a:r>
          </a:p>
          <a:p>
            <a:pPr eaLnBrk="1" hangingPunct="1"/>
            <a:r>
              <a:rPr lang="en-US" sz="2400" b="1" dirty="0"/>
              <a:t>Formed from salt mining.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7902" y="1597298"/>
            <a:ext cx="4496098" cy="1295921"/>
          </a:xfrm>
        </p:spPr>
        <p:txBody>
          <a:bodyPr/>
          <a:lstStyle/>
          <a:p>
            <a:pPr eaLnBrk="1" hangingPunct="1"/>
            <a:r>
              <a:rPr lang="en-US" sz="2100" b="1" dirty="0"/>
              <a:t>Note the person in the lower </a:t>
            </a:r>
          </a:p>
          <a:p>
            <a:pPr eaLnBrk="1" hangingPunct="1">
              <a:buFontTx/>
              <a:buNone/>
            </a:pPr>
            <a:r>
              <a:rPr lang="en-US" sz="2100" b="1" dirty="0"/>
              <a:t>	left corner for size reference.</a:t>
            </a:r>
          </a:p>
          <a:p>
            <a:pPr eaLnBrk="1" hangingPunct="1"/>
            <a:r>
              <a:rPr lang="en-US" sz="2100" b="1" dirty="0"/>
              <a:t>Formed from oil drilling.</a:t>
            </a: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03" y="3124275"/>
            <a:ext cx="4420195" cy="3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124275"/>
            <a:ext cx="4496098" cy="3539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Line 7"/>
          <p:cNvSpPr>
            <a:spLocks noChangeShapeType="1"/>
          </p:cNvSpPr>
          <p:nvPr/>
        </p:nvSpPr>
        <p:spPr bwMode="auto">
          <a:xfrm>
            <a:off x="4572000" y="6219528"/>
            <a:ext cx="352723" cy="25784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  <p:bldP spid="46084" grpId="0" build="p"/>
      <p:bldP spid="4608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647" y="274588"/>
            <a:ext cx="8228707" cy="792510"/>
          </a:xfrm>
        </p:spPr>
        <p:txBody>
          <a:bodyPr/>
          <a:lstStyle/>
          <a:p>
            <a:pPr eaLnBrk="1" hangingPunct="1"/>
            <a:r>
              <a:rPr lang="en-US" b="1" u="sng" smtClean="0"/>
              <a:t>SALT WATER INTRUSION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1524000"/>
            <a:ext cx="4496098" cy="198090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>
                <a:solidFill>
                  <a:srgbClr val="3333CC"/>
                </a:solidFill>
              </a:rPr>
              <a:t>What’s going on here?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solidFill>
                  <a:srgbClr val="3333CC"/>
                </a:solidFill>
              </a:rPr>
              <a:t>Ever noticed this at the beach</a:t>
            </a:r>
            <a:r>
              <a:rPr lang="en-US" sz="2400" b="1" dirty="0" smtClean="0">
                <a:solidFill>
                  <a:srgbClr val="3333CC"/>
                </a:solidFill>
              </a:rPr>
              <a:t>?</a:t>
            </a:r>
            <a:endParaRPr lang="en-US" sz="2400" b="1" dirty="0">
              <a:solidFill>
                <a:srgbClr val="3333CC"/>
              </a:solidFill>
            </a:endParaRPr>
          </a:p>
        </p:txBody>
      </p:sp>
      <p:sp>
        <p:nvSpPr>
          <p:cNvPr id="19465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152922" y="4572001"/>
            <a:ext cx="4266158" cy="213307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>
                <a:solidFill>
                  <a:srgbClr val="3333CC"/>
                </a:solidFill>
              </a:rPr>
              <a:t>So… what is this caused by again?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/>
              <a:t>Aquifer depletion!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smtClean="0"/>
              <a:t>Sinkholes</a:t>
            </a:r>
            <a:r>
              <a:rPr lang="en-US" sz="1800" b="1" dirty="0"/>
              <a:t>!</a:t>
            </a:r>
          </a:p>
        </p:txBody>
      </p:sp>
      <p:pic>
        <p:nvPicPr>
          <p:cNvPr id="33797" name="Picture 4" descr="fig1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t="3325" r="2274" b="49011"/>
          <a:stretch>
            <a:fillRect/>
          </a:stretch>
        </p:blipFill>
        <p:spPr>
          <a:xfrm>
            <a:off x="0" y="1143001"/>
            <a:ext cx="4572000" cy="3276079"/>
          </a:xfrm>
          <a:noFill/>
        </p:spPr>
      </p:pic>
      <p:pic>
        <p:nvPicPr>
          <p:cNvPr id="33798" name="Picture 5" descr="fig13"/>
          <p:cNvPicPr>
            <a:picLocks noChangeAspect="1" noChangeArrowheads="1"/>
          </p:cNvPicPr>
          <p:nvPr/>
        </p:nvPicPr>
        <p:blipFill>
          <a:blip r:embed="rId2"/>
          <a:srcRect l="1639" t="52174"/>
          <a:stretch>
            <a:fillRect/>
          </a:stretch>
        </p:blipFill>
        <p:spPr bwMode="auto">
          <a:xfrm>
            <a:off x="4572000" y="3590851"/>
            <a:ext cx="4572000" cy="326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build="p"/>
      <p:bldP spid="1946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76820" y="1160859"/>
            <a:ext cx="8581430" cy="537567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100" b="1" u="sng" dirty="0">
                <a:solidFill>
                  <a:srgbClr val="000000"/>
                </a:solidFill>
                <a:latin typeface="Times New Roman" pitchFamily="18" charset="0"/>
              </a:rPr>
              <a:t>Two main types of freshwater pollution</a:t>
            </a:r>
            <a:endParaRPr lang="en-US" sz="800" b="1" u="sng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400" b="1" u="sng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1.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</a:rPr>
              <a:t>Point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 Source: Pollution that comes from a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</a:rPr>
              <a:t>known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 and specific location</a:t>
            </a:r>
            <a:endParaRPr lang="en-US" sz="2100" b="1" dirty="0">
              <a:latin typeface="Times New Roman" pitchFamily="18" charset="0"/>
            </a:endParaRPr>
          </a:p>
          <a:p>
            <a:pPr lvl="1"/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EX)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</a:rPr>
              <a:t>Factory pipes, tail pipe, leaking land fill, leaking storage tank</a:t>
            </a:r>
          </a:p>
          <a:p>
            <a:pPr lvl="1"/>
            <a:endParaRPr lang="en-US" sz="2100" b="1" dirty="0">
              <a:latin typeface="Times New Roman" pitchFamily="18" charset="0"/>
            </a:endParaRPr>
          </a:p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2.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</a:rPr>
              <a:t>Non-Point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: does not have a specific point of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</a:rPr>
              <a:t>origin</a:t>
            </a:r>
          </a:p>
          <a:p>
            <a:r>
              <a:rPr lang="en-US" sz="2100" b="1" dirty="0">
                <a:solidFill>
                  <a:srgbClr val="000000"/>
                </a:solidFill>
              </a:rPr>
              <a:t>	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EX)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</a:rPr>
              <a:t>Runoff - water that flows over the land </a:t>
            </a: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</a:rPr>
              <a:t>rather 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</a:rPr>
              <a:t>		than seeping into the ground.</a:t>
            </a:r>
          </a:p>
          <a:p>
            <a:pPr>
              <a:lnSpc>
                <a:spcPct val="80000"/>
              </a:lnSpc>
            </a:pPr>
            <a:r>
              <a:rPr lang="en-US" sz="2100" b="1" dirty="0">
                <a:solidFill>
                  <a:srgbClr val="000000"/>
                </a:solidFill>
              </a:rPr>
              <a:t>	</a:t>
            </a:r>
            <a:endParaRPr lang="en-US" sz="2100" b="1" dirty="0"/>
          </a:p>
          <a:p>
            <a:r>
              <a:rPr lang="en-US" sz="2100" b="1" u="sng" dirty="0" err="1">
                <a:solidFill>
                  <a:srgbClr val="000000"/>
                </a:solidFill>
                <a:latin typeface="Times New Roman" pitchFamily="18" charset="0"/>
              </a:rPr>
              <a:t>Eutrophication</a:t>
            </a:r>
            <a:endParaRPr lang="en-US" sz="2100" b="1" dirty="0">
              <a:latin typeface="Times New Roman" pitchFamily="18" charset="0"/>
            </a:endParaRPr>
          </a:p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- Nutrients enter surface water &amp; too many nutrients cause</a:t>
            </a:r>
          </a:p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	environmental problems</a:t>
            </a:r>
            <a:endParaRPr lang="en-US" sz="2100" b="1" dirty="0"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Large amounts of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</a:rPr>
              <a:t>phosphates 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&amp;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</a:rPr>
              <a:t>nitrates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 promote</a:t>
            </a:r>
          </a:p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	 runaway growth of algae and plants</a:t>
            </a:r>
            <a:endParaRPr lang="en-US" sz="2100" b="1" dirty="0">
              <a:latin typeface="Times New Roman" pitchFamily="18" charset="0"/>
            </a:endParaRPr>
          </a:p>
          <a:p>
            <a:r>
              <a:rPr lang="en-US" sz="2100" b="1" dirty="0">
                <a:solidFill>
                  <a:srgbClr val="000000"/>
                </a:solidFill>
              </a:rPr>
              <a:t>	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- Open water is choked with plant growth. </a:t>
            </a:r>
            <a:endParaRPr lang="en-US" sz="2100" b="1" dirty="0">
              <a:latin typeface="Times New Roman" pitchFamily="18" charset="0"/>
            </a:endParaRPr>
          </a:p>
          <a:p>
            <a:r>
              <a:rPr lang="en-US" sz="2100" b="1" dirty="0">
                <a:solidFill>
                  <a:srgbClr val="000000"/>
                </a:solidFill>
              </a:rPr>
              <a:t>	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- Plants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</a:rPr>
              <a:t>die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 – increase in the # of decomposing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</a:rPr>
              <a:t> bacteria</a:t>
            </a:r>
          </a:p>
          <a:p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en-US" sz="2100" b="1" dirty="0">
                <a:solidFill>
                  <a:srgbClr val="000000"/>
                </a:solidFill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Times New Roman" pitchFamily="18" charset="0"/>
              </a:rPr>
              <a:t>Oxygen in water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</a:rPr>
              <a:t>decreases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2321719" y="214313"/>
            <a:ext cx="4661297" cy="91082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5600" u="sng" dirty="0">
                <a:solidFill>
                  <a:srgbClr val="000000"/>
                </a:solidFill>
                <a:latin typeface="Bernard MT Condensed" pitchFamily="18" charset="0"/>
              </a:rPr>
              <a:t>WATER POLLUTION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296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296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296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2969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2969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2969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nonpointsourc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4018359" cy="182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" descr="focuspoint-sour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28600"/>
            <a:ext cx="3414490" cy="316892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16" descr="90452-004-15A17E1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092813"/>
            <a:ext cx="1854026" cy="2799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Images of non-point source pollution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1266" y="3528343"/>
            <a:ext cx="3857625" cy="263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wsci_03_img0431"/>
          <p:cNvPicPr>
            <a:picLocks noChangeAspect="1" noChangeArrowheads="1"/>
          </p:cNvPicPr>
          <p:nvPr/>
        </p:nvPicPr>
        <p:blipFill>
          <a:blip r:embed="rId6"/>
          <a:srcRect t="16490" b="9937"/>
          <a:stretch>
            <a:fillRect/>
          </a:stretch>
        </p:blipFill>
        <p:spPr bwMode="auto">
          <a:xfrm>
            <a:off x="1626394" y="4831466"/>
            <a:ext cx="2784872" cy="19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089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647" y="53578"/>
            <a:ext cx="8228707" cy="1143000"/>
          </a:xfrm>
        </p:spPr>
        <p:txBody>
          <a:bodyPr/>
          <a:lstStyle/>
          <a:p>
            <a:pPr eaLnBrk="1" hangingPunct="1"/>
            <a:r>
              <a:rPr lang="en-US" b="1" u="sng" smtClean="0"/>
              <a:t>Sources of Water Pollution</a:t>
            </a:r>
          </a:p>
        </p:txBody>
      </p:sp>
      <p:pic>
        <p:nvPicPr>
          <p:cNvPr id="21507" name="Picture 4" descr="Fig2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 l="8621" r="3448"/>
          <a:stretch>
            <a:fillRect/>
          </a:stretch>
        </p:blipFill>
        <p:spPr>
          <a:xfrm>
            <a:off x="4089797" y="1017984"/>
            <a:ext cx="4875609" cy="5497339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0" y="990600"/>
            <a:ext cx="3875484" cy="5638800"/>
          </a:xfrm>
        </p:spPr>
        <p:txBody>
          <a:bodyPr>
            <a:noAutofit/>
          </a:bodyPr>
          <a:lstStyle/>
          <a:p>
            <a:pPr marL="181936" indent="-181936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500" b="1" dirty="0">
                <a:solidFill>
                  <a:srgbClr val="A9432B"/>
                </a:solidFill>
              </a:rPr>
              <a:t>1. </a:t>
            </a:r>
            <a:r>
              <a:rPr lang="en-US" sz="2500" b="1" dirty="0" smtClean="0">
                <a:solidFill>
                  <a:srgbClr val="A9432B"/>
                </a:solidFill>
              </a:rPr>
              <a:t>Agriculture</a:t>
            </a:r>
            <a:endParaRPr lang="en-US" sz="2500" b="1" dirty="0"/>
          </a:p>
          <a:p>
            <a:pPr marL="181936" indent="-181936">
              <a:lnSpc>
                <a:spcPct val="90000"/>
              </a:lnSpc>
              <a:spcBef>
                <a:spcPct val="0"/>
              </a:spcBef>
              <a:buNone/>
            </a:pPr>
            <a:endParaRPr lang="en-US" sz="2500" b="1" dirty="0"/>
          </a:p>
          <a:p>
            <a:pPr marL="181936" indent="-181936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A9432B"/>
                </a:solidFill>
              </a:rPr>
              <a:t>2. Municipal:</a:t>
            </a:r>
          </a:p>
          <a:p>
            <a:pPr marL="181936" indent="-181936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500" b="1" dirty="0"/>
              <a:t>	Contains salts, asbestos, chlorides, copper, cyanides, grease, lead,  zinc, hydrocarbons,  motor oil, organic wastes, phosphates, sulfuric acid</a:t>
            </a:r>
          </a:p>
          <a:p>
            <a:pPr marL="181936" indent="-181936">
              <a:lnSpc>
                <a:spcPct val="90000"/>
              </a:lnSpc>
              <a:spcBef>
                <a:spcPct val="0"/>
              </a:spcBef>
              <a:buNone/>
            </a:pPr>
            <a:endParaRPr lang="en-US" sz="2500" b="1" dirty="0"/>
          </a:p>
          <a:p>
            <a:pPr marL="181936" indent="-181936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500" b="1" dirty="0"/>
              <a:t>   </a:t>
            </a:r>
            <a:r>
              <a:rPr lang="en-US" sz="2500" b="1" dirty="0">
                <a:solidFill>
                  <a:srgbClr val="A9432B"/>
                </a:solidFill>
              </a:rPr>
              <a:t>3. Industrial</a:t>
            </a:r>
          </a:p>
          <a:p>
            <a:pPr marL="181936" indent="-181936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500" b="1" dirty="0">
                <a:solidFill>
                  <a:srgbClr val="A9432B"/>
                </a:solidFill>
              </a:rPr>
              <a:t>   </a:t>
            </a:r>
            <a:r>
              <a:rPr lang="en-US" sz="2500" b="1" dirty="0" smtClean="0"/>
              <a:t>-Toxic </a:t>
            </a:r>
            <a:r>
              <a:rPr lang="en-US" sz="2500" b="1" dirty="0"/>
              <a:t>compounds, sludge</a:t>
            </a:r>
          </a:p>
          <a:p>
            <a:pPr marL="181936" indent="-181936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500" b="1" dirty="0"/>
              <a:t>   - Some industries are cleaning water before they discharge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4" name="Picture 10" descr="cars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4576174"/>
            <a:ext cx="1905000" cy="228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46485" y="321469"/>
            <a:ext cx="7875984" cy="48220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3200" b="1" dirty="0">
                <a:solidFill>
                  <a:srgbClr val="0000C0"/>
                </a:solidFill>
                <a:latin typeface="Times New Roman" pitchFamily="18" charset="0"/>
              </a:rPr>
              <a:t>RESOURCE DEGRADATION = pollution!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52400" y="964406"/>
            <a:ext cx="5973367" cy="4982766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120000"/>
              </a:lnSpc>
            </a:pPr>
            <a:r>
              <a:rPr lang="en-US" sz="2500" b="1" u="sng" dirty="0">
                <a:solidFill>
                  <a:srgbClr val="000000"/>
                </a:solidFill>
                <a:latin typeface="Times New Roman" pitchFamily="18" charset="0"/>
              </a:rPr>
              <a:t>Controlling Water Pollution</a:t>
            </a:r>
            <a:endParaRPr lang="en-US" sz="2500" dirty="0">
              <a:latin typeface="Times New Roman" pitchFamily="18" charset="0"/>
            </a:endParaRPr>
          </a:p>
          <a:p>
            <a:r>
              <a:rPr lang="en-US" sz="2500" b="1" dirty="0">
                <a:solidFill>
                  <a:srgbClr val="000000"/>
                </a:solidFill>
                <a:latin typeface="Times New Roman" pitchFamily="18" charset="0"/>
              </a:rPr>
              <a:t>- 1898 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</a:rPr>
              <a:t>Rivers and Harbors Act</a:t>
            </a:r>
            <a:endParaRPr lang="en-US" sz="2500" dirty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en-US" sz="2500" b="1" dirty="0">
                <a:solidFill>
                  <a:srgbClr val="000000"/>
                </a:solidFill>
              </a:rPr>
              <a:t>     </a:t>
            </a:r>
            <a:r>
              <a:rPr lang="en-US" sz="2500" b="1" dirty="0">
                <a:solidFill>
                  <a:srgbClr val="000000"/>
                </a:solidFill>
                <a:latin typeface="Times New Roman" pitchFamily="18" charset="0"/>
              </a:rPr>
              <a:t>- First legislation to address water pollution</a:t>
            </a:r>
          </a:p>
          <a:p>
            <a:endParaRPr lang="en-US" sz="1100" dirty="0">
              <a:latin typeface="Times New Roman" pitchFamily="18" charset="0"/>
            </a:endParaRPr>
          </a:p>
          <a:p>
            <a:r>
              <a:rPr lang="en-US" sz="2500" b="1" dirty="0">
                <a:solidFill>
                  <a:srgbClr val="000000"/>
                </a:solidFill>
                <a:latin typeface="Times New Roman" pitchFamily="18" charset="0"/>
              </a:rPr>
              <a:t>-  Individual 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</a:rPr>
              <a:t>states </a:t>
            </a:r>
            <a:r>
              <a:rPr lang="en-US" sz="2500" b="1" dirty="0">
                <a:solidFill>
                  <a:srgbClr val="000000"/>
                </a:solidFill>
                <a:latin typeface="Times New Roman" pitchFamily="18" charset="0"/>
              </a:rPr>
              <a:t>were responsible for enforcing </a:t>
            </a:r>
            <a:endParaRPr lang="en-US" sz="2500" dirty="0">
              <a:latin typeface="Times New Roman" pitchFamily="18" charset="0"/>
            </a:endParaRPr>
          </a:p>
          <a:p>
            <a:pPr lvl="1"/>
            <a:r>
              <a:rPr lang="en-US" sz="2500" b="1" dirty="0">
                <a:solidFill>
                  <a:srgbClr val="000000"/>
                </a:solidFill>
                <a:latin typeface="Times New Roman" pitchFamily="18" charset="0"/>
              </a:rPr>
              <a:t>laws on water pollution</a:t>
            </a:r>
            <a:endParaRPr lang="en-US" sz="2500" dirty="0">
              <a:latin typeface="Times New Roman" pitchFamily="18" charset="0"/>
            </a:endParaRPr>
          </a:p>
          <a:p>
            <a:r>
              <a:rPr lang="en-US" sz="2500" b="1" dirty="0">
                <a:solidFill>
                  <a:srgbClr val="000000"/>
                </a:solidFill>
              </a:rPr>
              <a:t>	</a:t>
            </a:r>
            <a:r>
              <a:rPr lang="en-US" sz="2500" b="1" dirty="0">
                <a:solidFill>
                  <a:srgbClr val="000000"/>
                </a:solidFill>
                <a:latin typeface="Times New Roman" pitchFamily="18" charset="0"/>
              </a:rPr>
              <a:t>- Studies not accurate</a:t>
            </a:r>
            <a:endParaRPr lang="en-US" sz="2500" dirty="0">
              <a:latin typeface="Times New Roman" pitchFamily="18" charset="0"/>
            </a:endParaRPr>
          </a:p>
          <a:p>
            <a:r>
              <a:rPr lang="en-US" sz="2500" b="1" dirty="0">
                <a:solidFill>
                  <a:srgbClr val="000000"/>
                </a:solidFill>
              </a:rPr>
              <a:t>	</a:t>
            </a:r>
            <a:r>
              <a:rPr lang="en-US" sz="2500" b="1" dirty="0">
                <a:solidFill>
                  <a:srgbClr val="000000"/>
                </a:solidFill>
                <a:latin typeface="Times New Roman" pitchFamily="18" charset="0"/>
              </a:rPr>
              <a:t>- People not held accountable for 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</a:rPr>
              <a:t>pollution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</a:p>
          <a:p>
            <a:endParaRPr lang="en-US" sz="2500" dirty="0"/>
          </a:p>
          <a:p>
            <a:r>
              <a:rPr lang="en-US" sz="2500" b="1" dirty="0">
                <a:solidFill>
                  <a:srgbClr val="000000"/>
                </a:solidFill>
                <a:latin typeface="Times New Roman" pitchFamily="18" charset="0"/>
              </a:rPr>
              <a:t>Rachel Carson- 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</a:rPr>
              <a:t>wrote the book </a:t>
            </a:r>
            <a:r>
              <a:rPr lang="en-US" sz="2500" b="1" u="sng" dirty="0">
                <a:solidFill>
                  <a:srgbClr val="FF0000"/>
                </a:solidFill>
                <a:latin typeface="Times New Roman" pitchFamily="18" charset="0"/>
              </a:rPr>
              <a:t>Silent Spring</a:t>
            </a:r>
            <a:endParaRPr lang="en-US" sz="2500" dirty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en-US" sz="2500" b="1" dirty="0">
                <a:solidFill>
                  <a:srgbClr val="000000"/>
                </a:solidFill>
                <a:latin typeface="Times New Roman" pitchFamily="18" charset="0"/>
              </a:rPr>
              <a:t>	-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>
                <a:solidFill>
                  <a:srgbClr val="000000"/>
                </a:solidFill>
                <a:latin typeface="Times New Roman" pitchFamily="18" charset="0"/>
              </a:rPr>
              <a:t>Brought water pollution problems to the </a:t>
            </a:r>
            <a:endParaRPr lang="en-US" sz="2500" dirty="0">
              <a:latin typeface="Times New Roman" pitchFamily="18" charset="0"/>
            </a:endParaRPr>
          </a:p>
          <a:p>
            <a:pPr lvl="1"/>
            <a:r>
              <a:rPr lang="en-US" sz="2500" b="1" dirty="0">
                <a:solidFill>
                  <a:srgbClr val="000000"/>
                </a:solidFill>
                <a:latin typeface="Times New Roman" pitchFamily="18" charset="0"/>
              </a:rPr>
              <a:t>	  common man in terms they could understand</a:t>
            </a:r>
            <a:endParaRPr lang="en-US" sz="2500" dirty="0">
              <a:latin typeface="Times New Roman" pitchFamily="18" charset="0"/>
            </a:endParaRPr>
          </a:p>
          <a:p>
            <a:r>
              <a:rPr lang="en-US" sz="2500" b="1" dirty="0">
                <a:solidFill>
                  <a:srgbClr val="000000"/>
                </a:solidFill>
                <a:latin typeface="Times New Roman" pitchFamily="18" charset="0"/>
              </a:rPr>
              <a:t>	-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>
                <a:solidFill>
                  <a:srgbClr val="000000"/>
                </a:solidFill>
                <a:latin typeface="Times New Roman" pitchFamily="18" charset="0"/>
              </a:rPr>
              <a:t>Helped lead to water pollution control act</a:t>
            </a:r>
          </a:p>
        </p:txBody>
      </p:sp>
      <p:pic>
        <p:nvPicPr>
          <p:cNvPr id="31750" name="Picture 6" descr="Obvious_water_pollu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2451" y="803672"/>
            <a:ext cx="1970112" cy="391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 descr="Media%20Card%20Nicole%20Water%20Pollution%20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834636"/>
            <a:ext cx="2057400" cy="100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515</Words>
  <Application>Microsoft Office PowerPoint</Application>
  <PresentationFormat>On-screen Show (4:3)</PresentationFormat>
  <Paragraphs>106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Bernard MT Condensed</vt:lpstr>
      <vt:lpstr>Calibri</vt:lpstr>
      <vt:lpstr>Georgia</vt:lpstr>
      <vt:lpstr>Times New Roman</vt:lpstr>
      <vt:lpstr>Wingdings 2</vt:lpstr>
      <vt:lpstr>Office Theme</vt:lpstr>
      <vt:lpstr>Water  Pollution</vt:lpstr>
      <vt:lpstr>How does a flood relate to an aquifer?</vt:lpstr>
      <vt:lpstr>PowerPoint Presentation</vt:lpstr>
      <vt:lpstr>Sinkholes don’t just come from over pumping groundwater…</vt:lpstr>
      <vt:lpstr>SALT WATER INTRUSION</vt:lpstr>
      <vt:lpstr>PowerPoint Presentation</vt:lpstr>
      <vt:lpstr>PowerPoint Presentation</vt:lpstr>
      <vt:lpstr>Sources of Water Pollution</vt:lpstr>
      <vt:lpstr>PowerPoint Presentation</vt:lpstr>
      <vt:lpstr>1972 FEDERAL WATER POLLUTION CONTROL ACT </vt:lpstr>
      <vt:lpstr>Municipal Sewage Treatment </vt:lpstr>
      <vt:lpstr>PowerPoint Presentation</vt:lpstr>
      <vt:lpstr>PowerPoint Presentation</vt:lpstr>
      <vt:lpstr>PowerPoint Presentation</vt:lpstr>
      <vt:lpstr>Individual Septic Systems</vt:lpstr>
      <vt:lpstr>Do you see how there could be a  contamination problem here?</vt:lpstr>
      <vt:lpstr>Septic Systems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does a flood relate to an aquifer?</dc:title>
  <dc:creator>amanda1.newman</dc:creator>
  <cp:lastModifiedBy>Murphy, LaTresha S.</cp:lastModifiedBy>
  <cp:revision>36</cp:revision>
  <dcterms:created xsi:type="dcterms:W3CDTF">2012-11-15T18:03:50Z</dcterms:created>
  <dcterms:modified xsi:type="dcterms:W3CDTF">2015-11-13T12:06:19Z</dcterms:modified>
</cp:coreProperties>
</file>