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74DD-0C25-4DD6-A940-7FD7F6507EA6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C2F417-9FB2-48EE-9BA1-C09B9A3FE3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74DD-0C25-4DD6-A940-7FD7F6507EA6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F417-9FB2-48EE-9BA1-C09B9A3FE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74DD-0C25-4DD6-A940-7FD7F6507EA6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F417-9FB2-48EE-9BA1-C09B9A3FE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E074DD-0C25-4DD6-A940-7FD7F6507EA6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5C2F417-9FB2-48EE-9BA1-C09B9A3FE3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74DD-0C25-4DD6-A940-7FD7F6507EA6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F417-9FB2-48EE-9BA1-C09B9A3FE3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74DD-0C25-4DD6-A940-7FD7F6507EA6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F417-9FB2-48EE-9BA1-C09B9A3FE3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F417-9FB2-48EE-9BA1-C09B9A3FE3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74DD-0C25-4DD6-A940-7FD7F6507EA6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74DD-0C25-4DD6-A940-7FD7F6507EA6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F417-9FB2-48EE-9BA1-C09B9A3FE3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74DD-0C25-4DD6-A940-7FD7F6507EA6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F417-9FB2-48EE-9BA1-C09B9A3FE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E074DD-0C25-4DD6-A940-7FD7F6507EA6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5C2F417-9FB2-48EE-9BA1-C09B9A3FE3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74DD-0C25-4DD6-A940-7FD7F6507EA6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C2F417-9FB2-48EE-9BA1-C09B9A3FE3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4E074DD-0C25-4DD6-A940-7FD7F6507EA6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5C2F417-9FB2-48EE-9BA1-C09B9A3FE3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that is constantly moving among the oceans, the atmosphere, the ground, and the biosphere</a:t>
            </a:r>
          </a:p>
          <a:p>
            <a:pPr lvl="1"/>
            <a:r>
              <a:rPr lang="en-US" dirty="0" smtClean="0"/>
              <a:t>There are six parts to the Water Cycle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Cycle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3200"/>
            <a:ext cx="6457950" cy="428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304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9" y="914400"/>
            <a:ext cx="8887061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51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910399"/>
              </p:ext>
            </p:extLst>
          </p:nvPr>
        </p:nvGraphicFramePr>
        <p:xfrm>
          <a:off x="533400" y="380999"/>
          <a:ext cx="8229600" cy="6019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3946"/>
                <a:gridCol w="3010830"/>
                <a:gridCol w="3194824"/>
              </a:tblGrid>
              <a:tr h="2948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Categories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Western North Carolina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Eastern North Carolina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41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Geography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Mountains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Beaches and Flat Lands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26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Wetlands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None Present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Located inland from the beaches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190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Groundwater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Much runoff means the groundwater is low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Runoff from river basins and increased ocean water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3718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Biodiversity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Mountain</a:t>
                      </a:r>
                      <a:r>
                        <a:rPr lang="en-US" sz="1600" baseline="0" dirty="0" smtClean="0">
                          <a:effectLst/>
                        </a:rPr>
                        <a:t> lions, bears, bobcats, pine trees, larger birds of prey, wolves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Smaller marine birds, palm trees,</a:t>
                      </a:r>
                      <a:r>
                        <a:rPr lang="en-US" sz="1600" baseline="0" dirty="0" smtClean="0">
                          <a:effectLst/>
                        </a:rPr>
                        <a:t> marine life, large reptiles, swamp plants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033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Climate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Colder temperatures and larger amounts of precipitation</a:t>
                      </a:r>
                      <a:r>
                        <a:rPr lang="en-US" sz="1600" baseline="0" dirty="0" smtClean="0">
                          <a:effectLst/>
                        </a:rPr>
                        <a:t> in the winter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Warm temperatures and larger amounts of precipitation in the summer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4639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Human Population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Smaller towns means smaller</a:t>
                      </a:r>
                      <a:r>
                        <a:rPr lang="en-US" sz="1600" baseline="0" dirty="0" smtClean="0">
                          <a:effectLst/>
                        </a:rPr>
                        <a:t> amounts of people and </a:t>
                      </a:r>
                      <a:r>
                        <a:rPr lang="en-US" sz="1600" baseline="0" smtClean="0">
                          <a:effectLst/>
                        </a:rPr>
                        <a:t>pollution  created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Larger towns</a:t>
                      </a:r>
                      <a:r>
                        <a:rPr lang="en-US" sz="1600" baseline="0" dirty="0" smtClean="0">
                          <a:effectLst/>
                        </a:rPr>
                        <a:t> and cities means larger amounts of people and pollution creates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12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 River Basins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u="sng" dirty="0" smtClean="0"/>
              <a:t>River Basin </a:t>
            </a:r>
            <a:r>
              <a:rPr lang="en-US" dirty="0" smtClean="0"/>
              <a:t>is </a:t>
            </a:r>
            <a:r>
              <a:rPr lang="en-US" dirty="0"/>
              <a:t>the land that water flows across or under on its way to a </a:t>
            </a:r>
            <a:r>
              <a:rPr lang="en-US" dirty="0" smtClean="0"/>
              <a:t>river</a:t>
            </a:r>
          </a:p>
          <a:p>
            <a:pPr lvl="1"/>
            <a:r>
              <a:rPr lang="en-US" dirty="0" smtClean="0"/>
              <a:t>Same </a:t>
            </a:r>
            <a:r>
              <a:rPr lang="en-US" dirty="0"/>
              <a:t>thing as a </a:t>
            </a:r>
            <a:r>
              <a:rPr lang="en-US" u="sng" dirty="0" smtClean="0"/>
              <a:t>drainage basin</a:t>
            </a:r>
          </a:p>
          <a:p>
            <a:pPr lvl="1"/>
            <a:r>
              <a:rPr lang="en-US" dirty="0" smtClean="0"/>
              <a:t>Sends </a:t>
            </a:r>
            <a:r>
              <a:rPr lang="en-US" dirty="0"/>
              <a:t>all the water falling on the surrounding land </a:t>
            </a:r>
            <a:r>
              <a:rPr lang="en-US" dirty="0" smtClean="0"/>
              <a:t>into:</a:t>
            </a:r>
          </a:p>
          <a:p>
            <a:pPr lvl="2"/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u="sng" dirty="0" smtClean="0"/>
              <a:t>Ocean </a:t>
            </a:r>
          </a:p>
          <a:p>
            <a:pPr lvl="2"/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u="sng" dirty="0" smtClean="0"/>
              <a:t>Another river basin</a:t>
            </a:r>
          </a:p>
          <a:p>
            <a:pPr lvl="2"/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en-US" u="sng" dirty="0" smtClean="0"/>
              <a:t>Larger body of water</a:t>
            </a:r>
          </a:p>
          <a:p>
            <a:pPr lvl="1"/>
            <a:r>
              <a:rPr lang="en-US" dirty="0" smtClean="0"/>
              <a:t>Five </a:t>
            </a:r>
            <a:r>
              <a:rPr lang="en-US" dirty="0"/>
              <a:t>of the river basins flow into the Mississippi </a:t>
            </a:r>
            <a:r>
              <a:rPr lang="en-US" dirty="0" smtClean="0"/>
              <a:t>River: </a:t>
            </a:r>
          </a:p>
          <a:p>
            <a:pPr marL="365760" lvl="1" indent="0">
              <a:buNone/>
            </a:pPr>
            <a:r>
              <a:rPr lang="en-US" u="sng" dirty="0" smtClean="0"/>
              <a:t>French Broad, Hiwassee, Little Tennessee, Savannah, Watauga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other 12 flow into </a:t>
            </a:r>
            <a:r>
              <a:rPr lang="en-US" dirty="0" smtClean="0"/>
              <a:t>the </a:t>
            </a:r>
            <a:r>
              <a:rPr lang="en-US" u="sng" dirty="0" smtClean="0"/>
              <a:t>Atlantic Ocean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21010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river basin has its own characteristics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u="sng" dirty="0" smtClean="0"/>
              <a:t>Geography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Shape </a:t>
            </a:r>
            <a:r>
              <a:rPr lang="en-US" dirty="0"/>
              <a:t>of the </a:t>
            </a:r>
            <a:r>
              <a:rPr lang="en-US" dirty="0" smtClean="0"/>
              <a:t>land</a:t>
            </a:r>
          </a:p>
          <a:p>
            <a:pPr lvl="1"/>
            <a:r>
              <a:rPr lang="en-US" u="sng" dirty="0" smtClean="0"/>
              <a:t>Wetlands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Areas </a:t>
            </a:r>
            <a:r>
              <a:rPr lang="en-US" dirty="0"/>
              <a:t>where groundwater is very close to the </a:t>
            </a:r>
            <a:r>
              <a:rPr lang="en-US" dirty="0" smtClean="0"/>
              <a:t>surface </a:t>
            </a:r>
            <a:r>
              <a:rPr lang="en-US" dirty="0"/>
              <a:t>and allows for specialized plants to grow and act as filters for the </a:t>
            </a:r>
            <a:r>
              <a:rPr lang="en-US" dirty="0" smtClean="0"/>
              <a:t>land</a:t>
            </a:r>
          </a:p>
          <a:p>
            <a:pPr lvl="1"/>
            <a:r>
              <a:rPr lang="en-US" u="sng" dirty="0" smtClean="0"/>
              <a:t>Groundwater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water </a:t>
            </a:r>
            <a:r>
              <a:rPr lang="en-US" dirty="0"/>
              <a:t>in the ground and how close it is to the </a:t>
            </a:r>
            <a:r>
              <a:rPr lang="en-US" dirty="0" smtClean="0"/>
              <a:t>surface</a:t>
            </a:r>
          </a:p>
          <a:p>
            <a:pPr lvl="1"/>
            <a:r>
              <a:rPr lang="en-US" dirty="0" smtClean="0"/>
              <a:t> </a:t>
            </a:r>
            <a:r>
              <a:rPr lang="en-US" u="sng" dirty="0" smtClean="0"/>
              <a:t>Biodiversity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the </a:t>
            </a:r>
            <a:r>
              <a:rPr lang="en-US" dirty="0"/>
              <a:t>total amount of species (plant or animal) </a:t>
            </a:r>
            <a:r>
              <a:rPr lang="en-US" dirty="0" smtClean="0"/>
              <a:t>that </a:t>
            </a:r>
            <a:r>
              <a:rPr lang="en-US" dirty="0"/>
              <a:t>make up the area of the river </a:t>
            </a:r>
            <a:r>
              <a:rPr lang="en-US" dirty="0" smtClean="0"/>
              <a:t>basin</a:t>
            </a:r>
          </a:p>
          <a:p>
            <a:pPr lvl="1"/>
            <a:r>
              <a:rPr lang="en-US" u="sng" dirty="0" smtClean="0"/>
              <a:t>Climate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How </a:t>
            </a:r>
            <a:r>
              <a:rPr lang="en-US" dirty="0"/>
              <a:t>much precipitation and temperature changes occur over a long period of </a:t>
            </a:r>
            <a:r>
              <a:rPr lang="en-US" dirty="0" smtClean="0"/>
              <a:t>time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 Basin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60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72000"/>
          </a:xfrm>
        </p:spPr>
        <p:txBody>
          <a:bodyPr/>
          <a:lstStyle/>
          <a:p>
            <a:r>
              <a:rPr lang="en-US" dirty="0"/>
              <a:t>Human Population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How </a:t>
            </a:r>
            <a:r>
              <a:rPr lang="en-US" dirty="0"/>
              <a:t>much pollution is being added to the river </a:t>
            </a:r>
            <a:r>
              <a:rPr lang="en-US" dirty="0" smtClean="0"/>
              <a:t>basin</a:t>
            </a:r>
          </a:p>
          <a:p>
            <a:pPr lvl="1"/>
            <a:r>
              <a:rPr lang="en-US" dirty="0"/>
              <a:t>We have a way of destroying the natural buffers that clean out the river system</a:t>
            </a:r>
          </a:p>
          <a:p>
            <a:pPr lvl="1"/>
            <a:r>
              <a:rPr lang="en-US" dirty="0"/>
              <a:t>1.	</a:t>
            </a:r>
            <a:r>
              <a:rPr lang="en-US" u="sng" dirty="0" smtClean="0"/>
              <a:t>Point Source Pollution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Where the source of pollution is a specific place, like a pipe or barrel of trash</a:t>
            </a:r>
          </a:p>
          <a:p>
            <a:pPr lvl="1"/>
            <a:r>
              <a:rPr lang="en-US" dirty="0"/>
              <a:t>2.	</a:t>
            </a:r>
            <a:r>
              <a:rPr lang="en-US" u="sng" dirty="0" smtClean="0"/>
              <a:t>Nonpoint Source Pollution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Pollution </a:t>
            </a:r>
            <a:r>
              <a:rPr lang="en-US" dirty="0"/>
              <a:t>that is coming off of a general area</a:t>
            </a:r>
          </a:p>
          <a:p>
            <a:pPr lvl="2"/>
            <a:r>
              <a:rPr lang="en-US" u="sng" dirty="0" smtClean="0"/>
              <a:t>Runoff</a:t>
            </a:r>
            <a:r>
              <a:rPr lang="en-US" dirty="0" smtClean="0"/>
              <a:t> from </a:t>
            </a:r>
            <a:r>
              <a:rPr lang="en-US" dirty="0"/>
              <a:t>landfills or farms with </a:t>
            </a:r>
            <a:r>
              <a:rPr lang="en-US" dirty="0" smtClean="0"/>
              <a:t>fertilizers and other sources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4" y="4038599"/>
            <a:ext cx="3990975" cy="26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570" y="3733800"/>
            <a:ext cx="437388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Change </a:t>
            </a:r>
            <a:r>
              <a:rPr lang="en-US" u="sng" dirty="0" smtClean="0"/>
              <a:t>Government Policies</a:t>
            </a:r>
          </a:p>
          <a:p>
            <a:r>
              <a:rPr lang="en-US" dirty="0" smtClean="0"/>
              <a:t>2. Protect </a:t>
            </a:r>
            <a:r>
              <a:rPr lang="en-US" dirty="0"/>
              <a:t>river banks from </a:t>
            </a:r>
            <a:r>
              <a:rPr lang="en-US" u="sng" dirty="0" smtClean="0"/>
              <a:t>erosion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will allow the natural filters and boundaries of the rivers to maintain their balance</a:t>
            </a:r>
          </a:p>
          <a:p>
            <a:r>
              <a:rPr lang="en-US" dirty="0" smtClean="0"/>
              <a:t>3. </a:t>
            </a:r>
            <a:r>
              <a:rPr lang="en-US" u="sng" dirty="0" smtClean="0"/>
              <a:t>Land Conservation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Using </a:t>
            </a:r>
            <a:r>
              <a:rPr lang="en-US" dirty="0"/>
              <a:t>only the land needed or </a:t>
            </a:r>
            <a:r>
              <a:rPr lang="en-US" dirty="0" smtClean="0"/>
              <a:t>land previously </a:t>
            </a:r>
            <a:r>
              <a:rPr lang="en-US" dirty="0"/>
              <a:t>used to minimize the human impact on the land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38600"/>
            <a:ext cx="4572000" cy="254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936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4. Try </a:t>
            </a:r>
            <a:r>
              <a:rPr lang="en-US" dirty="0"/>
              <a:t>to reduce the impact of </a:t>
            </a:r>
            <a:r>
              <a:rPr lang="en-US" u="sng" dirty="0" smtClean="0"/>
              <a:t>nonpoint</a:t>
            </a:r>
            <a:r>
              <a:rPr lang="en-US" dirty="0" smtClean="0"/>
              <a:t> </a:t>
            </a:r>
            <a:r>
              <a:rPr lang="en-US" dirty="0"/>
              <a:t>and point source  </a:t>
            </a:r>
          </a:p>
          <a:p>
            <a:r>
              <a:rPr lang="en-US" dirty="0"/>
              <a:t>pollution</a:t>
            </a:r>
          </a:p>
          <a:p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en-US" u="sng" dirty="0" smtClean="0"/>
              <a:t>Environmental</a:t>
            </a:r>
            <a:r>
              <a:rPr lang="en-US" dirty="0" smtClean="0"/>
              <a:t> Education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What </a:t>
            </a:r>
            <a:r>
              <a:rPr lang="en-US" dirty="0"/>
              <a:t>we are doing right now</a:t>
            </a:r>
          </a:p>
          <a:p>
            <a:r>
              <a:rPr lang="en-US" dirty="0" smtClean="0"/>
              <a:t>6. Urban </a:t>
            </a:r>
            <a:r>
              <a:rPr lang="en-US" dirty="0"/>
              <a:t>Stream Renewal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Cities </a:t>
            </a:r>
            <a:r>
              <a:rPr lang="en-US" dirty="0"/>
              <a:t>have either polluted or moved streams and creeks to make way for development, so cities are trying to find ways to </a:t>
            </a:r>
            <a:r>
              <a:rPr lang="en-US" u="sng" dirty="0" smtClean="0"/>
              <a:t>revive/renew </a:t>
            </a:r>
            <a:r>
              <a:rPr lang="en-US" dirty="0" smtClean="0"/>
              <a:t>and </a:t>
            </a:r>
            <a:r>
              <a:rPr lang="en-US" dirty="0"/>
              <a:t>make the streams useful and pretty again</a:t>
            </a:r>
          </a:p>
          <a:p>
            <a:pPr lvl="1"/>
            <a:r>
              <a:rPr lang="en-US" dirty="0" smtClean="0"/>
              <a:t>A. Here </a:t>
            </a:r>
            <a:r>
              <a:rPr lang="en-US" dirty="0"/>
              <a:t>in </a:t>
            </a:r>
            <a:r>
              <a:rPr lang="en-US" dirty="0" smtClean="0"/>
              <a:t>Charlotte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u="sng" dirty="0" smtClean="0">
                <a:sym typeface="Wingdings" panose="05000000000000000000" pitchFamily="2" charset="2"/>
              </a:rPr>
              <a:t>Greenways </a:t>
            </a:r>
            <a:endParaRPr lang="en-US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85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Water in the ground</a:t>
            </a:r>
          </a:p>
          <a:p>
            <a:pPr lvl="1"/>
            <a:r>
              <a:rPr lang="en-US" dirty="0" smtClean="0"/>
              <a:t>Groundwater moves through the </a:t>
            </a:r>
            <a:r>
              <a:rPr lang="en-US" u="sng" dirty="0" smtClean="0"/>
              <a:t>pore spaces </a:t>
            </a:r>
            <a:r>
              <a:rPr lang="en-US" dirty="0" smtClean="0"/>
              <a:t>in the ground by </a:t>
            </a:r>
            <a:r>
              <a:rPr lang="en-US" u="sng" dirty="0" smtClean="0"/>
              <a:t>soaking and seeping </a:t>
            </a:r>
            <a:r>
              <a:rPr lang="en-US" dirty="0" smtClean="0"/>
              <a:t>through the crack through the process of </a:t>
            </a:r>
            <a:r>
              <a:rPr lang="en-US" u="sng" dirty="0" smtClean="0"/>
              <a:t>infiltration</a:t>
            </a:r>
          </a:p>
          <a:p>
            <a:pPr lvl="1"/>
            <a:r>
              <a:rPr lang="en-US" dirty="0" smtClean="0"/>
              <a:t>There are 3 places that groundwater will go when it gets into the ground</a:t>
            </a:r>
          </a:p>
          <a:p>
            <a:pPr lvl="2"/>
            <a:r>
              <a:rPr lang="en-US" dirty="0" smtClean="0"/>
              <a:t>1. When water falls to the ground, a lot of it will seep into the ground and be absorbed by the </a:t>
            </a:r>
            <a:r>
              <a:rPr lang="en-US" u="sng" dirty="0" smtClean="0"/>
              <a:t>roots of plants</a:t>
            </a:r>
          </a:p>
          <a:p>
            <a:pPr lvl="2"/>
            <a:r>
              <a:rPr lang="en-US" dirty="0" smtClean="0"/>
              <a:t>2. Much of the water will </a:t>
            </a:r>
            <a:r>
              <a:rPr lang="en-US" u="sng" dirty="0" smtClean="0"/>
              <a:t>runoff</a:t>
            </a:r>
            <a:r>
              <a:rPr lang="en-US" dirty="0" smtClean="0"/>
              <a:t> of the land into the </a:t>
            </a:r>
            <a:r>
              <a:rPr lang="en-US" u="sng" dirty="0" smtClean="0"/>
              <a:t>LRS system </a:t>
            </a:r>
            <a:r>
              <a:rPr lang="en-US" dirty="0" smtClean="0"/>
              <a:t>(This is considered one place, not three!)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Groundwater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3. Most of it will reach the </a:t>
            </a:r>
            <a:r>
              <a:rPr lang="en-US" u="sng" dirty="0" smtClean="0"/>
              <a:t>zone of saturation </a:t>
            </a:r>
            <a:r>
              <a:rPr lang="en-US" dirty="0" smtClean="0"/>
              <a:t>where water fills all the open spaces in the sediment and rocks below us</a:t>
            </a:r>
          </a:p>
          <a:p>
            <a:pPr lvl="2"/>
            <a:r>
              <a:rPr lang="en-US" dirty="0" smtClean="0"/>
              <a:t>The top limit of this zone is called the </a:t>
            </a:r>
            <a:r>
              <a:rPr lang="en-US" u="sng" dirty="0" smtClean="0"/>
              <a:t>watertable line</a:t>
            </a:r>
          </a:p>
          <a:p>
            <a:pPr lvl="2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Groundwater</a:t>
            </a:r>
            <a:endParaRPr lang="en-US" dirty="0"/>
          </a:p>
        </p:txBody>
      </p:sp>
      <p:pic>
        <p:nvPicPr>
          <p:cNvPr id="4" name="Picture 3" descr="groundwa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276600"/>
            <a:ext cx="7543800" cy="273033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Sometimes, there is a rock layer in the ground that is above the zone of saturation that can hold water and allow groundwater to be drill out and delivered to our homes</a:t>
            </a:r>
          </a:p>
          <a:p>
            <a:pPr lvl="1"/>
            <a:r>
              <a:rPr lang="en-US" dirty="0" smtClean="0"/>
              <a:t>This is known as an </a:t>
            </a:r>
            <a:r>
              <a:rPr lang="en-US" u="sng" dirty="0" smtClean="0"/>
              <a:t>aquifer</a:t>
            </a:r>
          </a:p>
          <a:p>
            <a:pPr lvl="1"/>
            <a:r>
              <a:rPr lang="en-US" dirty="0" smtClean="0"/>
              <a:t>Underneath, holding the water above the zone of saturation, is a rock layer that will not allow the water to flow down, and this layer is known as an </a:t>
            </a:r>
            <a:r>
              <a:rPr lang="en-US" u="sng" dirty="0" smtClean="0"/>
              <a:t>aquitard</a:t>
            </a:r>
            <a:endParaRPr lang="en-US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Groundwater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1. Transpiration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u="sng" dirty="0" smtClean="0">
                <a:sym typeface="Wingdings" panose="05000000000000000000" pitchFamily="2" charset="2"/>
              </a:rPr>
              <a:t>Water vapor is released by plants during natural processes (plant sweat)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2. Evaporation  </a:t>
            </a:r>
            <a:r>
              <a:rPr lang="en-US" sz="2800" u="sng" dirty="0" smtClean="0">
                <a:sym typeface="Wingdings" panose="05000000000000000000" pitchFamily="2" charset="2"/>
              </a:rPr>
              <a:t>Water to water vapor (liquid to gas)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3. Condensation  </a:t>
            </a:r>
            <a:r>
              <a:rPr lang="en-US" sz="2800" u="sng" dirty="0" smtClean="0">
                <a:sym typeface="Wingdings" panose="05000000000000000000" pitchFamily="2" charset="2"/>
              </a:rPr>
              <a:t>Water vapor to water (gas to liquid)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4. Precipitation  </a:t>
            </a:r>
            <a:r>
              <a:rPr lang="en-US" sz="2800" u="sng" dirty="0" smtClean="0">
                <a:sym typeface="Wingdings" panose="05000000000000000000" pitchFamily="2" charset="2"/>
              </a:rPr>
              <a:t>A downing of a water form from clouds (rain, snow, sleet, and hail)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5. Infiltration  </a:t>
            </a:r>
            <a:r>
              <a:rPr lang="en-US" sz="2800" u="sng" dirty="0" smtClean="0">
                <a:sym typeface="Wingdings" panose="05000000000000000000" pitchFamily="2" charset="2"/>
              </a:rPr>
              <a:t>Water moving through /into the ground</a:t>
            </a:r>
          </a:p>
          <a:p>
            <a:r>
              <a:rPr lang="en-US" sz="2800" dirty="0" smtClean="0"/>
              <a:t>6. Runoff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u="sng" dirty="0" smtClean="0">
                <a:sym typeface="Wingdings" panose="05000000000000000000" pitchFamily="2" charset="2"/>
              </a:rPr>
              <a:t>Water flowing on the ground</a:t>
            </a:r>
            <a:endParaRPr lang="en-US" sz="2800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219200"/>
          </a:xfrm>
        </p:spPr>
        <p:txBody>
          <a:bodyPr/>
          <a:lstStyle/>
          <a:p>
            <a:r>
              <a:rPr lang="en-US" dirty="0" smtClean="0"/>
              <a:t>Parts of the Water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55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quif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478" y="533400"/>
            <a:ext cx="8356922" cy="5105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Everyone receives their water from the ground in some way</a:t>
            </a:r>
          </a:p>
          <a:p>
            <a:pPr lvl="1"/>
            <a:r>
              <a:rPr lang="en-US" dirty="0" smtClean="0"/>
              <a:t>People who live in the city receive their water from a </a:t>
            </a:r>
            <a:r>
              <a:rPr lang="en-US" u="sng" dirty="0" smtClean="0"/>
              <a:t>filtration plant</a:t>
            </a:r>
            <a:r>
              <a:rPr lang="en-US" dirty="0" smtClean="0"/>
              <a:t>, where the water is cleaned and then the water from their homes returns through the </a:t>
            </a:r>
            <a:r>
              <a:rPr lang="en-US" u="sng" dirty="0" smtClean="0"/>
              <a:t>sewer</a:t>
            </a:r>
            <a:r>
              <a:rPr lang="en-US" dirty="0" smtClean="0"/>
              <a:t> and is cleaned at the same filtration plant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For Humans</a:t>
            </a:r>
            <a:endParaRPr lang="en-US" dirty="0"/>
          </a:p>
        </p:txBody>
      </p:sp>
      <p:pic>
        <p:nvPicPr>
          <p:cNvPr id="4" name="Picture 3" descr="filtration pl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4114799"/>
            <a:ext cx="7010400" cy="318407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live in the countryside, you probably have a </a:t>
            </a:r>
            <a:r>
              <a:rPr lang="en-US" u="sng" dirty="0" smtClean="0"/>
              <a:t>well</a:t>
            </a:r>
            <a:r>
              <a:rPr lang="en-US" dirty="0" smtClean="0"/>
              <a:t>, which is a hole that is drilled in your backyard and the groundwater is </a:t>
            </a:r>
            <a:r>
              <a:rPr lang="en-US" u="sng" dirty="0" smtClean="0"/>
              <a:t>pumped</a:t>
            </a:r>
            <a:r>
              <a:rPr lang="en-US" dirty="0" smtClean="0"/>
              <a:t> up into your house </a:t>
            </a:r>
          </a:p>
          <a:p>
            <a:pPr lvl="1"/>
            <a:r>
              <a:rPr lang="en-US" dirty="0" smtClean="0"/>
              <a:t>This well needs to be drilled into the </a:t>
            </a:r>
            <a:r>
              <a:rPr lang="en-US" u="sng" dirty="0" smtClean="0"/>
              <a:t>zone of saturation </a:t>
            </a:r>
            <a:r>
              <a:rPr lang="en-US" dirty="0" smtClean="0"/>
              <a:t>in order to receive a </a:t>
            </a:r>
            <a:r>
              <a:rPr lang="en-US" u="sng" dirty="0" smtClean="0"/>
              <a:t>continuous</a:t>
            </a:r>
            <a:r>
              <a:rPr lang="en-US" dirty="0" smtClean="0"/>
              <a:t> flow of water into your home</a:t>
            </a:r>
          </a:p>
          <a:p>
            <a:pPr lvl="1"/>
            <a:r>
              <a:rPr lang="en-US" dirty="0" smtClean="0"/>
              <a:t>Wells are naturally cleaned by the </a:t>
            </a:r>
            <a:r>
              <a:rPr lang="en-US" u="sng" dirty="0" smtClean="0"/>
              <a:t>filtration</a:t>
            </a:r>
            <a:r>
              <a:rPr lang="en-US" dirty="0" smtClean="0"/>
              <a:t> of water by the rocks and soils in the ground.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Water for </a:t>
            </a:r>
            <a:r>
              <a:rPr lang="en-US" dirty="0" smtClean="0"/>
              <a:t>Humans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0"/>
            <a:ext cx="821055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For 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too much water has been drawn out of the ground by multiple homes, a </a:t>
            </a:r>
            <a:r>
              <a:rPr lang="en-US" u="sng" dirty="0" smtClean="0"/>
              <a:t>cone of depression </a:t>
            </a:r>
            <a:r>
              <a:rPr lang="en-US" dirty="0" smtClean="0"/>
              <a:t>will form because there is not enough groundwater refilling the supply (recharging) the water in the zone of saturation.</a:t>
            </a:r>
          </a:p>
          <a:p>
            <a:pPr lvl="1"/>
            <a:r>
              <a:rPr lang="en-US" dirty="0" smtClean="0"/>
              <a:t> This usually happens when</a:t>
            </a:r>
            <a:r>
              <a:rPr lang="en-US" u="sng" dirty="0" smtClean="0"/>
              <a:t> 3 </a:t>
            </a:r>
            <a:r>
              <a:rPr lang="en-US" dirty="0" smtClean="0"/>
              <a:t>or more homes are close together.</a:t>
            </a:r>
            <a:endParaRPr lang="en-US" dirty="0"/>
          </a:p>
        </p:txBody>
      </p:sp>
      <p:pic>
        <p:nvPicPr>
          <p:cNvPr id="4" name="Picture 3" descr="cone of depres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4038600"/>
            <a:ext cx="5353050" cy="251151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Porosity is </a:t>
            </a:r>
            <a:r>
              <a:rPr lang="en-US" u="sng" dirty="0" smtClean="0"/>
              <a:t>the amount of pore spaces </a:t>
            </a:r>
            <a:r>
              <a:rPr lang="en-US" dirty="0" smtClean="0"/>
              <a:t>(openings) within the dirt and rocks beneath the surface of the Earth</a:t>
            </a:r>
          </a:p>
          <a:p>
            <a:pPr lvl="1"/>
            <a:r>
              <a:rPr lang="en-US" u="sng" dirty="0" smtClean="0"/>
              <a:t>Larger</a:t>
            </a:r>
            <a:r>
              <a:rPr lang="en-US" dirty="0" smtClean="0"/>
              <a:t> sediments will have a </a:t>
            </a:r>
            <a:r>
              <a:rPr lang="en-US" u="sng" dirty="0" smtClean="0"/>
              <a:t>higher</a:t>
            </a:r>
            <a:r>
              <a:rPr lang="en-US" dirty="0" smtClean="0"/>
              <a:t> porosity because the rocks do not fit together well</a:t>
            </a:r>
          </a:p>
          <a:p>
            <a:pPr lvl="1"/>
            <a:r>
              <a:rPr lang="en-US" u="sng" dirty="0" smtClean="0"/>
              <a:t>Smaller</a:t>
            </a:r>
            <a:r>
              <a:rPr lang="en-US" dirty="0" smtClean="0"/>
              <a:t> sediments will have a </a:t>
            </a:r>
            <a:r>
              <a:rPr lang="en-US" u="sng" dirty="0" smtClean="0"/>
              <a:t>lower</a:t>
            </a:r>
            <a:r>
              <a:rPr lang="en-US" dirty="0" smtClean="0"/>
              <a:t> porosity because the rocks pieces are touching each  other closely and can fit together well.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Porosity and Permeability</a:t>
            </a:r>
            <a:endParaRPr lang="en-US" dirty="0"/>
          </a:p>
        </p:txBody>
      </p:sp>
      <p:pic>
        <p:nvPicPr>
          <p:cNvPr id="4" name="Picture 3" descr="poros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4343400"/>
            <a:ext cx="42672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Permeability is the </a:t>
            </a:r>
            <a:r>
              <a:rPr lang="en-US" u="sng" dirty="0" smtClean="0"/>
              <a:t>interconnectedness</a:t>
            </a:r>
            <a:r>
              <a:rPr lang="en-US" dirty="0" smtClean="0"/>
              <a:t>  of the pore spaces in rocks</a:t>
            </a:r>
          </a:p>
          <a:p>
            <a:pPr lvl="1"/>
            <a:r>
              <a:rPr lang="en-US" dirty="0" smtClean="0"/>
              <a:t>If there is a high permeability, then that means that </a:t>
            </a:r>
            <a:r>
              <a:rPr lang="en-US" u="sng" dirty="0" smtClean="0"/>
              <a:t>water can flow freely through the pore spaces </a:t>
            </a:r>
          </a:p>
          <a:p>
            <a:pPr lvl="1"/>
            <a:r>
              <a:rPr lang="en-US" dirty="0" smtClean="0"/>
              <a:t>If there is a low permeability, then water cannot flow easily through the rocks, and it is said to be </a:t>
            </a:r>
            <a:r>
              <a:rPr lang="en-US" u="sng" dirty="0" smtClean="0"/>
              <a:t>impermeable </a:t>
            </a:r>
            <a:endParaRPr lang="en-US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Porosity and Permeability</a:t>
            </a:r>
            <a:endParaRPr lang="en-US" dirty="0"/>
          </a:p>
        </p:txBody>
      </p:sp>
      <p:pic>
        <p:nvPicPr>
          <p:cNvPr id="4" name="Picture 3" descr="permeabil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3886199"/>
            <a:ext cx="4552950" cy="266363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Masses of ocean water that flow from one place to another are called </a:t>
            </a:r>
            <a:r>
              <a:rPr lang="en-US" u="sng" dirty="0" smtClean="0"/>
              <a:t>currents</a:t>
            </a:r>
          </a:p>
          <a:p>
            <a:pPr lvl="1"/>
            <a:r>
              <a:rPr lang="en-US" dirty="0" smtClean="0"/>
              <a:t>Could be at the bottom of the ocean or on the surface of the ocean</a:t>
            </a:r>
          </a:p>
          <a:p>
            <a:pPr lvl="1"/>
            <a:r>
              <a:rPr lang="en-US" u="sng" dirty="0" smtClean="0"/>
              <a:t>Surface Currents </a:t>
            </a:r>
            <a:r>
              <a:rPr lang="en-US" dirty="0" smtClean="0">
                <a:sym typeface="Wingdings" panose="05000000000000000000" pitchFamily="2" charset="2"/>
              </a:rPr>
              <a:t> Movements of the water that flow </a:t>
            </a:r>
            <a:r>
              <a:rPr lang="en-US" u="sng" dirty="0" smtClean="0">
                <a:sym typeface="Wingdings" panose="05000000000000000000" pitchFamily="2" charset="2"/>
              </a:rPr>
              <a:t>horizontally</a:t>
            </a:r>
            <a:r>
              <a:rPr lang="en-US" dirty="0" smtClean="0">
                <a:sym typeface="Wingdings" panose="05000000000000000000" pitchFamily="2" charset="2"/>
              </a:rPr>
              <a:t> in the upper part of the ocean’s surface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These currents develop from friction between the </a:t>
            </a:r>
            <a:r>
              <a:rPr lang="en-US" u="sng" dirty="0" smtClean="0">
                <a:sym typeface="Wingdings" panose="05000000000000000000" pitchFamily="2" charset="2"/>
              </a:rPr>
              <a:t>water</a:t>
            </a:r>
            <a:r>
              <a:rPr lang="en-US" dirty="0" smtClean="0">
                <a:sym typeface="Wingdings" panose="05000000000000000000" pitchFamily="2" charset="2"/>
              </a:rPr>
              <a:t> and the </a:t>
            </a:r>
            <a:r>
              <a:rPr lang="en-US" u="sng" dirty="0" smtClean="0">
                <a:sym typeface="Wingdings" panose="05000000000000000000" pitchFamily="2" charset="2"/>
              </a:rPr>
              <a:t>wind</a:t>
            </a:r>
            <a:r>
              <a:rPr lang="en-US" dirty="0" smtClean="0">
                <a:sym typeface="Wingdings" panose="05000000000000000000" pitchFamily="2" charset="2"/>
              </a:rPr>
              <a:t> that blows across the water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Large whirls of water within the four ocean basins are called </a:t>
            </a:r>
            <a:r>
              <a:rPr lang="en-US" u="sng" dirty="0" smtClean="0">
                <a:sym typeface="Wingdings" panose="05000000000000000000" pitchFamily="2" charset="2"/>
              </a:rPr>
              <a:t>gyres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These are usually a </a:t>
            </a:r>
            <a:r>
              <a:rPr lang="en-US" u="sng" dirty="0" smtClean="0">
                <a:sym typeface="Wingdings" panose="05000000000000000000" pitchFamily="2" charset="2"/>
              </a:rPr>
              <a:t>collection of smaller currents.</a:t>
            </a:r>
            <a:endParaRPr lang="en-US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Movements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84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Another factor that affects the surface currents of the ocean is the </a:t>
            </a:r>
            <a:r>
              <a:rPr lang="en-US" u="sng" dirty="0" smtClean="0"/>
              <a:t>Coriolis Effect</a:t>
            </a:r>
          </a:p>
          <a:p>
            <a:pPr lvl="2"/>
            <a:r>
              <a:rPr lang="en-US" dirty="0" smtClean="0"/>
              <a:t>The deflection of currents </a:t>
            </a:r>
            <a:r>
              <a:rPr lang="en-US" smtClean="0"/>
              <a:t>away from </a:t>
            </a:r>
            <a:r>
              <a:rPr lang="en-US" dirty="0" smtClean="0"/>
              <a:t>their original course as a result of the </a:t>
            </a:r>
            <a:r>
              <a:rPr lang="en-US" u="sng" dirty="0" smtClean="0"/>
              <a:t>rotation of the Earth</a:t>
            </a:r>
          </a:p>
          <a:p>
            <a:pPr lvl="3"/>
            <a:r>
              <a:rPr lang="en-US" dirty="0" smtClean="0"/>
              <a:t>In the Northern Hemisphere, water  will spin to the </a:t>
            </a:r>
            <a:r>
              <a:rPr lang="en-US" u="sng" dirty="0" smtClean="0"/>
              <a:t>right</a:t>
            </a:r>
            <a:r>
              <a:rPr lang="en-US" dirty="0" smtClean="0"/>
              <a:t>, or </a:t>
            </a:r>
            <a:r>
              <a:rPr lang="en-US" u="sng" dirty="0" smtClean="0"/>
              <a:t>clockwise</a:t>
            </a:r>
          </a:p>
          <a:p>
            <a:pPr lvl="3"/>
            <a:r>
              <a:rPr lang="en-US" dirty="0" smtClean="0"/>
              <a:t>In the Southern Hemisphere, water will spin to the </a:t>
            </a:r>
            <a:r>
              <a:rPr lang="en-US" u="sng" dirty="0" smtClean="0"/>
              <a:t>left</a:t>
            </a:r>
            <a:r>
              <a:rPr lang="en-US" dirty="0" smtClean="0"/>
              <a:t>, or </a:t>
            </a:r>
            <a:r>
              <a:rPr lang="en-US" u="sng" dirty="0" smtClean="0"/>
              <a:t>counterclockwise</a:t>
            </a:r>
            <a:endParaRPr lang="en-US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Movements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38600"/>
            <a:ext cx="3943350" cy="239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57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05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66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a Cycle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429000" cy="4572000"/>
          </a:xfrm>
        </p:spPr>
        <p:txBody>
          <a:bodyPr/>
          <a:lstStyle/>
          <a:p>
            <a:r>
              <a:rPr lang="en-US" dirty="0" smtClean="0"/>
              <a:t>All water must be balanced in the hydrosphere, with </a:t>
            </a:r>
            <a:r>
              <a:rPr lang="en-US" u="sng" dirty="0" smtClean="0"/>
              <a:t>precipitation</a:t>
            </a:r>
            <a:r>
              <a:rPr lang="en-US" dirty="0" smtClean="0"/>
              <a:t> equaling the amount of water that is </a:t>
            </a:r>
            <a:r>
              <a:rPr lang="en-US" u="sng" dirty="0" smtClean="0"/>
              <a:t>evaporated</a:t>
            </a:r>
            <a:r>
              <a:rPr lang="en-US" dirty="0" smtClean="0"/>
              <a:t> from the oceans and LRS (lakes, rivers, and streams)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0"/>
            <a:ext cx="508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Cold water rising from the bottom of the ocean to replace warmer surface water</a:t>
            </a:r>
          </a:p>
          <a:p>
            <a:r>
              <a:rPr lang="en-US" dirty="0" smtClean="0"/>
              <a:t>This usually happens closer to </a:t>
            </a:r>
            <a:r>
              <a:rPr lang="en-US" u="sng" dirty="0" smtClean="0"/>
              <a:t>coastlines</a:t>
            </a:r>
          </a:p>
          <a:p>
            <a:r>
              <a:rPr lang="en-US" dirty="0" smtClean="0"/>
              <a:t>Brings greater concentrations of dissolved </a:t>
            </a:r>
            <a:r>
              <a:rPr lang="en-US" u="sng" dirty="0" smtClean="0"/>
              <a:t>nutrients</a:t>
            </a:r>
            <a:r>
              <a:rPr lang="en-US" dirty="0" smtClean="0"/>
              <a:t> to the ocean surface from the ocean bottom</a:t>
            </a:r>
          </a:p>
          <a:p>
            <a:r>
              <a:rPr lang="en-US" dirty="0" smtClean="0"/>
              <a:t>When this happens, </a:t>
            </a:r>
            <a:r>
              <a:rPr lang="en-US" u="sng" dirty="0" smtClean="0"/>
              <a:t>fish and plankton </a:t>
            </a:r>
            <a:r>
              <a:rPr lang="en-US" dirty="0" smtClean="0"/>
              <a:t>flourish because there is a renewed </a:t>
            </a:r>
            <a:r>
              <a:rPr lang="en-US" u="sng" dirty="0" smtClean="0"/>
              <a:t>food source </a:t>
            </a:r>
            <a:r>
              <a:rPr lang="en-US" dirty="0" smtClean="0"/>
              <a:t>for these animals and plants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Upwelling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648200"/>
            <a:ext cx="50292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82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major difference between seawater and freshwater is the presence of </a:t>
            </a:r>
            <a:r>
              <a:rPr lang="en-US" u="sng" dirty="0" smtClean="0"/>
              <a:t>sodium chloride </a:t>
            </a:r>
            <a:r>
              <a:rPr lang="en-US" dirty="0" smtClean="0"/>
              <a:t>that gives the salty taste of the water</a:t>
            </a:r>
          </a:p>
          <a:p>
            <a:pPr lvl="1"/>
            <a:r>
              <a:rPr lang="en-US" dirty="0" smtClean="0"/>
              <a:t>Seawater is </a:t>
            </a:r>
            <a:r>
              <a:rPr lang="en-US" u="sng" dirty="0" smtClean="0"/>
              <a:t>95</a:t>
            </a:r>
            <a:r>
              <a:rPr lang="en-US" dirty="0" smtClean="0"/>
              <a:t>% water in a given sample, and </a:t>
            </a:r>
            <a:r>
              <a:rPr lang="en-US" u="sng" dirty="0" smtClean="0"/>
              <a:t>5</a:t>
            </a:r>
            <a:r>
              <a:rPr lang="en-US" dirty="0" smtClean="0"/>
              <a:t>% salts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Salt Water Properties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82778"/>
            <a:ext cx="464604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11" y="3626708"/>
            <a:ext cx="4094205" cy="255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2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Temperature Variations</a:t>
            </a:r>
          </a:p>
          <a:p>
            <a:pPr lvl="1"/>
            <a:r>
              <a:rPr lang="en-US" dirty="0" smtClean="0"/>
              <a:t>Warmest water is found on the </a:t>
            </a:r>
            <a:r>
              <a:rPr lang="en-US" u="sng" dirty="0" smtClean="0"/>
              <a:t>surface</a:t>
            </a:r>
            <a:r>
              <a:rPr lang="en-US" dirty="0" smtClean="0"/>
              <a:t> of the oceans</a:t>
            </a:r>
          </a:p>
          <a:p>
            <a:pPr lvl="1"/>
            <a:r>
              <a:rPr lang="en-US" dirty="0" smtClean="0"/>
              <a:t>In lower latitudes (near the </a:t>
            </a:r>
            <a:r>
              <a:rPr lang="en-US" u="sng" dirty="0" smtClean="0"/>
              <a:t>equator</a:t>
            </a:r>
            <a:r>
              <a:rPr lang="en-US" dirty="0" smtClean="0"/>
              <a:t>), the water on top is the </a:t>
            </a:r>
            <a:r>
              <a:rPr lang="en-US" u="sng" dirty="0" smtClean="0"/>
              <a:t>warmest</a:t>
            </a:r>
            <a:r>
              <a:rPr lang="en-US" dirty="0" smtClean="0"/>
              <a:t> and then rapidly </a:t>
            </a:r>
            <a:r>
              <a:rPr lang="en-US" u="sng" dirty="0" smtClean="0"/>
              <a:t>decreases</a:t>
            </a:r>
            <a:r>
              <a:rPr lang="en-US" dirty="0" smtClean="0"/>
              <a:t> in temperature because ________________________________________</a:t>
            </a:r>
          </a:p>
          <a:p>
            <a:pPr marL="365760" lvl="1" indent="0">
              <a:buNone/>
            </a:pPr>
            <a:r>
              <a:rPr lang="en-US" dirty="0"/>
              <a:t>	</a:t>
            </a:r>
            <a:r>
              <a:rPr lang="en-US" dirty="0" smtClean="0"/>
              <a:t>______________________________________________</a:t>
            </a:r>
          </a:p>
          <a:p>
            <a:pPr lvl="2"/>
            <a:r>
              <a:rPr lang="en-US" dirty="0" smtClean="0"/>
              <a:t>This rapid decent in temperatures is called the </a:t>
            </a:r>
            <a:r>
              <a:rPr lang="en-US" u="sng" dirty="0" smtClean="0"/>
              <a:t>thermocline</a:t>
            </a:r>
          </a:p>
          <a:p>
            <a:pPr lvl="1"/>
            <a:r>
              <a:rPr lang="en-US" dirty="0" smtClean="0"/>
              <a:t>In the higher latitudes (near the </a:t>
            </a:r>
            <a:r>
              <a:rPr lang="en-US" u="sng" dirty="0" smtClean="0"/>
              <a:t>poles</a:t>
            </a:r>
            <a:r>
              <a:rPr lang="en-US" dirty="0" smtClean="0"/>
              <a:t>), water is </a:t>
            </a:r>
            <a:r>
              <a:rPr lang="en-US" u="sng" dirty="0" smtClean="0"/>
              <a:t>constantly cold </a:t>
            </a:r>
            <a:r>
              <a:rPr lang="en-US" dirty="0" smtClean="0"/>
              <a:t>because the Sun is not shining as long or as such a high intensity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4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3124200" cy="4191000"/>
          </a:xfrm>
        </p:spPr>
        <p:txBody>
          <a:bodyPr/>
          <a:lstStyle/>
          <a:p>
            <a:r>
              <a:rPr lang="en-US" dirty="0" smtClean="0"/>
              <a:t>Thermocline at Lower Latitudes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413" y="381000"/>
            <a:ext cx="5097687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0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Density Variations</a:t>
            </a:r>
          </a:p>
          <a:p>
            <a:pPr lvl="1"/>
            <a:r>
              <a:rPr lang="en-US" dirty="0" smtClean="0"/>
              <a:t>Density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u="sng" dirty="0" smtClean="0">
                <a:sym typeface="Wingdings" panose="05000000000000000000" pitchFamily="2" charset="2"/>
              </a:rPr>
              <a:t>A given amount of mass in a given volume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The </a:t>
            </a:r>
            <a:r>
              <a:rPr lang="en-US" u="sng" dirty="0" smtClean="0">
                <a:sym typeface="Wingdings" panose="05000000000000000000" pitchFamily="2" charset="2"/>
              </a:rPr>
              <a:t>higher</a:t>
            </a:r>
            <a:r>
              <a:rPr lang="en-US" dirty="0" smtClean="0">
                <a:sym typeface="Wingdings" panose="05000000000000000000" pitchFamily="2" charset="2"/>
              </a:rPr>
              <a:t> the density, the </a:t>
            </a:r>
            <a:r>
              <a:rPr lang="en-US" u="sng" dirty="0" smtClean="0">
                <a:sym typeface="Wingdings" panose="05000000000000000000" pitchFamily="2" charset="2"/>
              </a:rPr>
              <a:t>heavier</a:t>
            </a:r>
            <a:r>
              <a:rPr lang="en-US" dirty="0" smtClean="0">
                <a:sym typeface="Wingdings" panose="05000000000000000000" pitchFamily="2" charset="2"/>
              </a:rPr>
              <a:t> the object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The </a:t>
            </a:r>
            <a:r>
              <a:rPr lang="en-US" u="sng" dirty="0" smtClean="0">
                <a:sym typeface="Wingdings" panose="05000000000000000000" pitchFamily="2" charset="2"/>
              </a:rPr>
              <a:t>lower</a:t>
            </a:r>
            <a:r>
              <a:rPr lang="en-US" dirty="0" smtClean="0">
                <a:sym typeface="Wingdings" panose="05000000000000000000" pitchFamily="2" charset="2"/>
              </a:rPr>
              <a:t> the density, the </a:t>
            </a:r>
            <a:r>
              <a:rPr lang="en-US" u="sng" dirty="0" smtClean="0">
                <a:sym typeface="Wingdings" panose="05000000000000000000" pitchFamily="2" charset="2"/>
              </a:rPr>
              <a:t>lighter</a:t>
            </a:r>
            <a:r>
              <a:rPr lang="en-US" dirty="0" smtClean="0">
                <a:sym typeface="Wingdings" panose="05000000000000000000" pitchFamily="2" charset="2"/>
              </a:rPr>
              <a:t> the object</a:t>
            </a:r>
          </a:p>
          <a:p>
            <a:pPr lvl="1"/>
            <a:r>
              <a:rPr lang="en-US" u="sng" dirty="0" smtClean="0">
                <a:sym typeface="Wingdings" panose="05000000000000000000" pitchFamily="2" charset="2"/>
              </a:rPr>
              <a:t>Freshwater</a:t>
            </a:r>
            <a:r>
              <a:rPr lang="en-US" dirty="0" smtClean="0">
                <a:sym typeface="Wingdings" panose="05000000000000000000" pitchFamily="2" charset="2"/>
              </a:rPr>
              <a:t> is denser than </a:t>
            </a:r>
            <a:r>
              <a:rPr lang="en-US" u="sng" dirty="0" smtClean="0">
                <a:sym typeface="Wingdings" panose="05000000000000000000" pitchFamily="2" charset="2"/>
              </a:rPr>
              <a:t>seawater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Two factors that will affect seawater density is the </a:t>
            </a:r>
            <a:r>
              <a:rPr lang="en-US" u="sng" dirty="0" smtClean="0">
                <a:sym typeface="Wingdings" panose="05000000000000000000" pitchFamily="2" charset="2"/>
              </a:rPr>
              <a:t>temperature</a:t>
            </a:r>
            <a:r>
              <a:rPr lang="en-US" dirty="0" smtClean="0">
                <a:sym typeface="Wingdings" panose="05000000000000000000" pitchFamily="2" charset="2"/>
              </a:rPr>
              <a:t> and </a:t>
            </a:r>
            <a:r>
              <a:rPr lang="en-US" u="sng" dirty="0" smtClean="0">
                <a:sym typeface="Wingdings" panose="05000000000000000000" pitchFamily="2" charset="2"/>
              </a:rPr>
              <a:t>salinity</a:t>
            </a:r>
          </a:p>
          <a:p>
            <a:pPr lvl="1"/>
            <a:r>
              <a:rPr lang="en-US" u="sng" dirty="0" smtClean="0">
                <a:sym typeface="Wingdings" panose="05000000000000000000" pitchFamily="2" charset="2"/>
              </a:rPr>
              <a:t>Colder</a:t>
            </a:r>
            <a:r>
              <a:rPr lang="en-US" dirty="0" smtClean="0">
                <a:sym typeface="Wingdings" panose="05000000000000000000" pitchFamily="2" charset="2"/>
              </a:rPr>
              <a:t> seawater is denser than </a:t>
            </a:r>
            <a:r>
              <a:rPr lang="en-US" u="sng" dirty="0" smtClean="0">
                <a:sym typeface="Wingdings" panose="05000000000000000000" pitchFamily="2" charset="2"/>
              </a:rPr>
              <a:t>warmer</a:t>
            </a:r>
            <a:r>
              <a:rPr lang="en-US" dirty="0" smtClean="0">
                <a:sym typeface="Wingdings" panose="05000000000000000000" pitchFamily="2" charset="2"/>
              </a:rPr>
              <a:t> seawater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 lower latitudes, densities will rapidly </a:t>
            </a:r>
            <a:r>
              <a:rPr lang="en-US" u="sng" dirty="0" smtClean="0">
                <a:sym typeface="Wingdings" panose="05000000000000000000" pitchFamily="2" charset="2"/>
              </a:rPr>
              <a:t>increase </a:t>
            </a:r>
            <a:r>
              <a:rPr lang="en-US" dirty="0" smtClean="0">
                <a:sym typeface="Wingdings" panose="05000000000000000000" pitchFamily="2" charset="2"/>
              </a:rPr>
              <a:t>as you move further down in the depths of the ocean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This rapid increase in density is known as the </a:t>
            </a:r>
            <a:r>
              <a:rPr lang="en-US" u="sng" dirty="0" smtClean="0">
                <a:sym typeface="Wingdings" panose="05000000000000000000" pitchFamily="2" charset="2"/>
              </a:rPr>
              <a:t>pycnocline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8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3200400" cy="4495800"/>
          </a:xfrm>
        </p:spPr>
        <p:txBody>
          <a:bodyPr/>
          <a:lstStyle/>
          <a:p>
            <a:r>
              <a:rPr lang="en-US" dirty="0" smtClean="0"/>
              <a:t>Pycnocline in Lower Latitudes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798" y="228600"/>
            <a:ext cx="4740377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1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/>
              <a:t>*** All water flows naturally downhill, caused by </a:t>
            </a:r>
            <a:r>
              <a:rPr lang="en-US" u="sng" dirty="0" smtClean="0"/>
              <a:t>gravity</a:t>
            </a:r>
            <a:r>
              <a:rPr lang="en-US" dirty="0" smtClean="0"/>
              <a:t>, </a:t>
            </a:r>
            <a:r>
              <a:rPr lang="en-US" dirty="0"/>
              <a:t>into one of the four </a:t>
            </a:r>
            <a:r>
              <a:rPr lang="en-US" u="sng" dirty="0" smtClean="0"/>
              <a:t>oceans</a:t>
            </a:r>
            <a:endParaRPr lang="en-US" u="sng" dirty="0"/>
          </a:p>
          <a:p>
            <a:pPr lvl="1"/>
            <a:r>
              <a:rPr lang="en-US" dirty="0" smtClean="0"/>
              <a:t> </a:t>
            </a:r>
            <a:r>
              <a:rPr lang="en-US" dirty="0"/>
              <a:t>All rivers begin with a </a:t>
            </a:r>
            <a:r>
              <a:rPr lang="en-US" u="sng" dirty="0" smtClean="0"/>
              <a:t>source</a:t>
            </a:r>
            <a:r>
              <a:rPr lang="en-US" dirty="0" smtClean="0"/>
              <a:t> and </a:t>
            </a:r>
            <a:r>
              <a:rPr lang="en-US" dirty="0"/>
              <a:t>end at the </a:t>
            </a:r>
            <a:r>
              <a:rPr lang="en-US" u="sng" dirty="0" smtClean="0"/>
              <a:t>delta</a:t>
            </a:r>
            <a:endParaRPr lang="en-US" u="sng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beginning of a river will be called a </a:t>
            </a:r>
            <a:r>
              <a:rPr lang="en-US" u="sng" dirty="0" smtClean="0"/>
              <a:t>young</a:t>
            </a:r>
            <a:r>
              <a:rPr lang="en-US" dirty="0" smtClean="0"/>
              <a:t> river</a:t>
            </a:r>
          </a:p>
          <a:p>
            <a:pPr lvl="2"/>
            <a:r>
              <a:rPr lang="en-US" dirty="0" smtClean="0"/>
              <a:t>This </a:t>
            </a:r>
            <a:r>
              <a:rPr lang="en-US" dirty="0"/>
              <a:t>is where the water is moving the </a:t>
            </a:r>
            <a:r>
              <a:rPr lang="en-US" u="sng" dirty="0" smtClean="0"/>
              <a:t>fastest</a:t>
            </a:r>
            <a:r>
              <a:rPr lang="en-US" dirty="0" smtClean="0"/>
              <a:t>, </a:t>
            </a:r>
            <a:r>
              <a:rPr lang="en-US" dirty="0"/>
              <a:t>cutting down into the rocks and creating a deep </a:t>
            </a:r>
            <a:r>
              <a:rPr lang="en-US" u="sng" dirty="0" smtClean="0"/>
              <a:t>V</a:t>
            </a:r>
            <a:r>
              <a:rPr lang="en-US" dirty="0" smtClean="0"/>
              <a:t> shaped </a:t>
            </a:r>
            <a:r>
              <a:rPr lang="en-US" dirty="0"/>
              <a:t>valley around the river that is also </a:t>
            </a:r>
            <a:r>
              <a:rPr lang="en-US" u="sng" dirty="0" smtClean="0"/>
              <a:t>deeper</a:t>
            </a:r>
            <a:r>
              <a:rPr lang="en-US" dirty="0" smtClean="0"/>
              <a:t> and </a:t>
            </a:r>
            <a:r>
              <a:rPr lang="en-US" u="sng" dirty="0" smtClean="0"/>
              <a:t>straighter</a:t>
            </a:r>
            <a:r>
              <a:rPr lang="en-US" dirty="0" smtClean="0"/>
              <a:t> than </a:t>
            </a:r>
            <a:r>
              <a:rPr lang="en-US" dirty="0"/>
              <a:t>the rest of the </a:t>
            </a:r>
            <a:r>
              <a:rPr lang="en-US" dirty="0" smtClean="0"/>
              <a:t>river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219200"/>
          </a:xfrm>
        </p:spPr>
        <p:txBody>
          <a:bodyPr/>
          <a:lstStyle/>
          <a:p>
            <a:r>
              <a:rPr lang="en-US" dirty="0" smtClean="0"/>
              <a:t>River Systems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67200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535" y="4652650"/>
            <a:ext cx="3733800" cy="205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18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36623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14400"/>
            <a:ext cx="4600575" cy="344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81400"/>
            <a:ext cx="429106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20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 Systems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As </a:t>
            </a:r>
            <a:r>
              <a:rPr lang="en-US" dirty="0"/>
              <a:t>you continue down the river, it begins to </a:t>
            </a:r>
            <a:r>
              <a:rPr lang="en-US" u="sng" dirty="0" smtClean="0"/>
              <a:t>meander</a:t>
            </a:r>
            <a:r>
              <a:rPr lang="en-US" dirty="0" smtClean="0"/>
              <a:t> (moving </a:t>
            </a:r>
            <a:r>
              <a:rPr lang="en-US" dirty="0"/>
              <a:t>back and forth) across a landscape, </a:t>
            </a:r>
            <a:r>
              <a:rPr lang="en-US" u="sng" dirty="0"/>
              <a:t>flattening</a:t>
            </a:r>
            <a:r>
              <a:rPr lang="en-US" dirty="0"/>
              <a:t> it </a:t>
            </a:r>
            <a:r>
              <a:rPr lang="en-US" dirty="0" smtClean="0"/>
              <a:t>out</a:t>
            </a:r>
            <a:endParaRPr lang="en-US" dirty="0"/>
          </a:p>
          <a:p>
            <a:pPr lvl="1"/>
            <a:r>
              <a:rPr lang="en-US" dirty="0" smtClean="0"/>
              <a:t>This </a:t>
            </a:r>
            <a:r>
              <a:rPr lang="en-US" dirty="0"/>
              <a:t>is called the </a:t>
            </a:r>
            <a:r>
              <a:rPr lang="en-US" u="sng" dirty="0" smtClean="0"/>
              <a:t>mature</a:t>
            </a:r>
            <a:r>
              <a:rPr lang="en-US" dirty="0" smtClean="0"/>
              <a:t> part </a:t>
            </a:r>
            <a:r>
              <a:rPr lang="en-US" dirty="0"/>
              <a:t>of the </a:t>
            </a:r>
            <a:r>
              <a:rPr lang="en-US" dirty="0" smtClean="0"/>
              <a:t>river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water is moving </a:t>
            </a:r>
            <a:r>
              <a:rPr lang="en-US" u="sng" dirty="0" smtClean="0"/>
              <a:t>slower</a:t>
            </a:r>
            <a:r>
              <a:rPr lang="en-US" dirty="0" smtClean="0"/>
              <a:t>,  </a:t>
            </a:r>
            <a:r>
              <a:rPr lang="en-US" dirty="0"/>
              <a:t>and the valley that the river will </a:t>
            </a:r>
            <a:r>
              <a:rPr lang="en-US" dirty="0" smtClean="0"/>
              <a:t>cut will be </a:t>
            </a:r>
            <a:r>
              <a:rPr lang="en-US" u="sng" dirty="0" smtClean="0"/>
              <a:t>wide</a:t>
            </a:r>
            <a:r>
              <a:rPr lang="en-US" dirty="0" smtClean="0"/>
              <a:t> and very </a:t>
            </a:r>
            <a:r>
              <a:rPr lang="en-US" u="sng" dirty="0" smtClean="0"/>
              <a:t>curvy</a:t>
            </a:r>
            <a:endParaRPr lang="en-US" u="sng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183" y="1295400"/>
            <a:ext cx="450426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17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 Systems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Every river system has a </a:t>
            </a:r>
            <a:r>
              <a:rPr lang="en-US" u="sng" dirty="0" smtClean="0"/>
              <a:t>drainage</a:t>
            </a:r>
            <a:r>
              <a:rPr lang="en-US" dirty="0" smtClean="0"/>
              <a:t> basin</a:t>
            </a:r>
            <a:endParaRPr lang="en-US" dirty="0"/>
          </a:p>
          <a:p>
            <a:pPr lvl="1"/>
            <a:r>
              <a:rPr lang="en-US" dirty="0" smtClean="0"/>
              <a:t>Land </a:t>
            </a:r>
            <a:r>
              <a:rPr lang="en-US" dirty="0"/>
              <a:t>area that contributes water to a main stream or </a:t>
            </a:r>
            <a:r>
              <a:rPr lang="en-US" dirty="0" smtClean="0"/>
              <a:t>river</a:t>
            </a:r>
          </a:p>
          <a:p>
            <a:pPr lvl="2"/>
            <a:r>
              <a:rPr lang="en-US" dirty="0" smtClean="0"/>
              <a:t>What </a:t>
            </a:r>
            <a:r>
              <a:rPr lang="en-US" dirty="0"/>
              <a:t>does this mean</a:t>
            </a:r>
            <a:r>
              <a:rPr lang="en-US" dirty="0" smtClean="0"/>
              <a:t>?</a:t>
            </a:r>
            <a:endParaRPr lang="en-US" dirty="0"/>
          </a:p>
          <a:p>
            <a:pPr lvl="2"/>
            <a:r>
              <a:rPr lang="en-US" u="sng" dirty="0" smtClean="0"/>
              <a:t>Every stream, creek, and pond will drain in one direction towards a large river, that will lead out to the oceans eventually</a:t>
            </a:r>
            <a:endParaRPr lang="en-US" u="sng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820" y="1371600"/>
            <a:ext cx="4267556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78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219200"/>
          </a:xfrm>
        </p:spPr>
        <p:txBody>
          <a:bodyPr/>
          <a:lstStyle/>
          <a:p>
            <a:r>
              <a:rPr lang="en-US" dirty="0" smtClean="0"/>
              <a:t>River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" y="914400"/>
            <a:ext cx="4059936" cy="5410200"/>
          </a:xfrm>
        </p:spPr>
        <p:txBody>
          <a:bodyPr>
            <a:norm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atin typeface="Times New Roman"/>
                <a:ea typeface="Times New Roman"/>
              </a:rPr>
              <a:t>Each </a:t>
            </a:r>
            <a:r>
              <a:rPr lang="en-US" sz="2800" dirty="0">
                <a:latin typeface="Times New Roman"/>
                <a:ea typeface="Times New Roman"/>
              </a:rPr>
              <a:t>drainage basin is separated by a </a:t>
            </a:r>
            <a:r>
              <a:rPr lang="en-US" sz="2800" u="sng" dirty="0" smtClean="0">
                <a:latin typeface="Times New Roman"/>
                <a:ea typeface="Times New Roman"/>
              </a:rPr>
              <a:t>watershed</a:t>
            </a:r>
            <a:r>
              <a:rPr lang="en-US" sz="2800" dirty="0" smtClean="0">
                <a:latin typeface="Times New Roman"/>
                <a:ea typeface="Times New Roman"/>
              </a:rPr>
              <a:t> which </a:t>
            </a:r>
            <a:r>
              <a:rPr lang="en-US" sz="2800" dirty="0">
                <a:latin typeface="Times New Roman"/>
                <a:ea typeface="Times New Roman"/>
              </a:rPr>
              <a:t>is a </a:t>
            </a:r>
            <a:r>
              <a:rPr lang="en-US" sz="2800" dirty="0" smtClean="0">
                <a:latin typeface="Times New Roman"/>
                <a:ea typeface="Times New Roman"/>
              </a:rPr>
              <a:t/>
            </a:r>
            <a:br>
              <a:rPr lang="en-US" sz="2800" dirty="0" smtClean="0">
                <a:latin typeface="Times New Roman"/>
                <a:ea typeface="Times New Roman"/>
              </a:rPr>
            </a:br>
            <a:r>
              <a:rPr lang="en-US" sz="2800" dirty="0" smtClean="0">
                <a:latin typeface="Times New Roman"/>
                <a:ea typeface="Times New Roman"/>
              </a:rPr>
              <a:t>higher </a:t>
            </a:r>
            <a:r>
              <a:rPr lang="en-US" sz="2800" dirty="0">
                <a:latin typeface="Times New Roman"/>
                <a:ea typeface="Times New Roman"/>
              </a:rPr>
              <a:t>elevation divide between 2 </a:t>
            </a:r>
            <a:r>
              <a:rPr lang="en-US" sz="2800" dirty="0" smtClean="0">
                <a:latin typeface="Times New Roman"/>
                <a:ea typeface="Times New Roman"/>
              </a:rPr>
              <a:t>basins</a:t>
            </a:r>
          </a:p>
          <a:p>
            <a:pPr marL="822960" lvl="1">
              <a:spcBef>
                <a:spcPts val="0"/>
              </a:spcBef>
            </a:pPr>
            <a:r>
              <a:rPr lang="en-US" dirty="0" smtClean="0">
                <a:latin typeface="Times New Roman"/>
                <a:ea typeface="Times New Roman"/>
              </a:rPr>
              <a:t>Examples </a:t>
            </a:r>
            <a:r>
              <a:rPr lang="en-US" dirty="0">
                <a:latin typeface="Times New Roman"/>
                <a:ea typeface="Times New Roman"/>
              </a:rPr>
              <a:t>of </a:t>
            </a:r>
            <a:r>
              <a:rPr lang="en-US" dirty="0" smtClean="0">
                <a:latin typeface="Times New Roman"/>
                <a:ea typeface="Times New Roman"/>
              </a:rPr>
              <a:t>watersheds</a:t>
            </a:r>
          </a:p>
          <a:p>
            <a:pPr marL="1188720" lvl="2">
              <a:spcBef>
                <a:spcPts val="0"/>
              </a:spcBef>
            </a:pPr>
            <a:r>
              <a:rPr lang="en-US" u="sng" dirty="0" smtClean="0">
                <a:latin typeface="Times New Roman"/>
                <a:ea typeface="Times New Roman"/>
              </a:rPr>
              <a:t>Mountain Ranges</a:t>
            </a:r>
          </a:p>
          <a:p>
            <a:pPr marL="1188720" lvl="2">
              <a:spcBef>
                <a:spcPts val="0"/>
              </a:spcBef>
            </a:pPr>
            <a:r>
              <a:rPr lang="en-US" u="sng" dirty="0" smtClean="0">
                <a:latin typeface="Times New Roman"/>
                <a:ea typeface="Times New Roman"/>
              </a:rPr>
              <a:t>Highlands</a:t>
            </a:r>
          </a:p>
          <a:p>
            <a:pPr marL="1188720" lvl="2">
              <a:spcBef>
                <a:spcPts val="0"/>
              </a:spcBef>
            </a:pPr>
            <a:r>
              <a:rPr lang="en-US" u="sng" dirty="0" smtClean="0">
                <a:latin typeface="Times New Roman"/>
                <a:ea typeface="Times New Roman"/>
              </a:rPr>
              <a:t>Plateaus</a:t>
            </a:r>
            <a:endParaRPr lang="en-US" u="sng" dirty="0">
              <a:latin typeface="Times New Roman"/>
              <a:ea typeface="Times New Roman"/>
            </a:endParaRPr>
          </a:p>
          <a:p>
            <a:pPr marL="1463040" lvl="3">
              <a:spcBef>
                <a:spcPts val="0"/>
              </a:spcBef>
            </a:pPr>
            <a:r>
              <a:rPr lang="en-US" dirty="0" smtClean="0">
                <a:latin typeface="Times New Roman"/>
                <a:ea typeface="Times New Roman"/>
              </a:rPr>
              <a:t>Watershed </a:t>
            </a:r>
            <a:r>
              <a:rPr lang="en-US" dirty="0">
                <a:latin typeface="Times New Roman"/>
                <a:ea typeface="Times New Roman"/>
              </a:rPr>
              <a:t>for North Carolina</a:t>
            </a:r>
            <a:r>
              <a:rPr lang="en-US" dirty="0">
                <a:latin typeface="Times New Roman"/>
                <a:ea typeface="Times New Roman"/>
                <a:sym typeface="Wingdings"/>
              </a:rPr>
              <a:t>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u="sng" dirty="0" smtClean="0">
                <a:latin typeface="Times New Roman"/>
                <a:ea typeface="Times New Roman"/>
              </a:rPr>
              <a:t>Appalachian Mountains/ Blue Ridge </a:t>
            </a:r>
            <a:endParaRPr lang="en-US" u="sng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066800"/>
            <a:ext cx="481920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70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200"/>
            <a:ext cx="8735035" cy="660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3517" y="272534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Beginning of a river system (lake, pond, or waterfall) (Higher elevations for flowing down hill)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3263" y="1609127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Tributaries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Small streams and creeks that add water and drain into the main system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819400"/>
            <a:ext cx="137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Young River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Shorter beginning of a river, faster, deeper, and straighter than the rest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7979" y="1342072"/>
            <a:ext cx="19035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Mature River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Middle of river that is longer, shallow, slower, and curvy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4238" y="3028091"/>
            <a:ext cx="236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Floodplain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Flattened area surrounding a mature river, forms when a river floods and leaves behind nutrients in the soil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9733" y="5330925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Delta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End of the river that opens to another river or an ocean, forms when sediments will slow and drop to the river bed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0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772</TotalTime>
  <Words>1727</Words>
  <Application>Microsoft Office PowerPoint</Application>
  <PresentationFormat>On-screen Show (4:3)</PresentationFormat>
  <Paragraphs>163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Constantia</vt:lpstr>
      <vt:lpstr>Times New Roman</vt:lpstr>
      <vt:lpstr>Wingdings</vt:lpstr>
      <vt:lpstr>Wingdings 2</vt:lpstr>
      <vt:lpstr>Paper</vt:lpstr>
      <vt:lpstr>Water Cycle</vt:lpstr>
      <vt:lpstr>Parts of the Water Cycle</vt:lpstr>
      <vt:lpstr>Balancing a Cycle</vt:lpstr>
      <vt:lpstr>River Systems</vt:lpstr>
      <vt:lpstr>PowerPoint Presentation</vt:lpstr>
      <vt:lpstr>River Systems</vt:lpstr>
      <vt:lpstr>River Systems</vt:lpstr>
      <vt:lpstr>River Systems</vt:lpstr>
      <vt:lpstr>PowerPoint Presentation</vt:lpstr>
      <vt:lpstr>PowerPoint Presentation</vt:lpstr>
      <vt:lpstr>PowerPoint Presentation</vt:lpstr>
      <vt:lpstr>NC River Basins</vt:lpstr>
      <vt:lpstr>River Basin Characteristics</vt:lpstr>
      <vt:lpstr>PowerPoint Presentation</vt:lpstr>
      <vt:lpstr>What can we do?</vt:lpstr>
      <vt:lpstr>What can we do?</vt:lpstr>
      <vt:lpstr>Groundwater</vt:lpstr>
      <vt:lpstr>Groundwater</vt:lpstr>
      <vt:lpstr>Groundwater</vt:lpstr>
      <vt:lpstr>PowerPoint Presentation</vt:lpstr>
      <vt:lpstr>Water For Humans</vt:lpstr>
      <vt:lpstr>Water for Humans</vt:lpstr>
      <vt:lpstr>PowerPoint Presentation</vt:lpstr>
      <vt:lpstr>Water For Humans</vt:lpstr>
      <vt:lpstr>Porosity and Permeability</vt:lpstr>
      <vt:lpstr>Porosity and Permeability</vt:lpstr>
      <vt:lpstr>Ocean Movements</vt:lpstr>
      <vt:lpstr>Ocean Movements</vt:lpstr>
      <vt:lpstr>PowerPoint Presentation</vt:lpstr>
      <vt:lpstr>Upwelling</vt:lpstr>
      <vt:lpstr>Salt Water Properties</vt:lpstr>
      <vt:lpstr>Properties</vt:lpstr>
      <vt:lpstr>Thermocline at Lower Latitudes</vt:lpstr>
      <vt:lpstr>Properties</vt:lpstr>
      <vt:lpstr>Pycnocline in Lower Latitudes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Cycle</dc:title>
  <dc:creator>seymours</dc:creator>
  <cp:lastModifiedBy>Murphy, LaTresha S.</cp:lastModifiedBy>
  <cp:revision>27</cp:revision>
  <cp:lastPrinted>2016-04-14T12:56:11Z</cp:lastPrinted>
  <dcterms:created xsi:type="dcterms:W3CDTF">2014-11-17T08:56:17Z</dcterms:created>
  <dcterms:modified xsi:type="dcterms:W3CDTF">2016-04-14T18:14:10Z</dcterms:modified>
</cp:coreProperties>
</file>