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embeddedFontLst>
    <p:embeddedFont>
      <p:font typeface="Robo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Roboto-regular.fntdata"/><Relationship Id="rId21" Type="http://schemas.openxmlformats.org/officeDocument/2006/relationships/slide" Target="slides/slide17.xml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3"/>
            <a:ext cx="3045625" cy="2030571"/>
            <a:chOff x="6098378" y="3"/>
            <a:chExt cx="3045625" cy="2030571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3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5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4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4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7" y="2715911"/>
            <a:ext cx="8222100" cy="432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21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3"/>
            <a:ext cx="3045625" cy="2030571"/>
            <a:chOff x="6098378" y="3"/>
            <a:chExt cx="3045625" cy="2030571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3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5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4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12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algn="ctr">
              <a:spcBef>
                <a:spcPts val="0"/>
              </a:spcBef>
              <a:buClr>
                <a:schemeClr val="lt1"/>
              </a:buClr>
              <a:buFont typeface="Roboto"/>
              <a:buNone/>
              <a:defRPr sz="1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3"/>
            <a:ext cx="3045625" cy="2030571"/>
            <a:chOff x="6098378" y="3"/>
            <a:chExt cx="3045625" cy="2030571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3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5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4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4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lt1"/>
              </a:buClr>
              <a:buFont typeface="Roboto"/>
              <a:buNone/>
              <a:defRPr sz="4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1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  <a:defRPr b="0" i="0" sz="4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algn="ctr">
              <a:spcBef>
                <a:spcPts val="0"/>
              </a:spcBef>
              <a:buClr>
                <a:schemeClr val="dk1"/>
              </a:buClr>
              <a:buFont typeface="Roboto"/>
              <a:buNone/>
              <a:defRPr sz="4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199" cy="12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2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Roboto"/>
              <a:buNone/>
              <a:defRPr b="0" i="0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3"/>
            <a:ext cx="3045625" cy="2030571"/>
            <a:chOff x="6098378" y="3"/>
            <a:chExt cx="3045625" cy="2030571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3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5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boto"/>
              <a:buNone/>
              <a:defRPr b="0" i="0" sz="4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lt1"/>
              </a:buClr>
              <a:buFont typeface="Roboto"/>
              <a:buNone/>
              <a:defRPr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Roboto"/>
              <a:buNone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>
              <a:spcBef>
                <a:spcPts val="0"/>
              </a:spcBef>
              <a:buClr>
                <a:schemeClr val="dk1"/>
              </a:buClr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1371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18288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22860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2743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3200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36576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None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8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fld id="{00000000-1234-1234-1234-123412341234}" type="slidenum">
              <a:rPr b="0" i="0" lang="en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1.gif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KUU7IyfR34o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052826"/>
            <a:ext cx="8222100" cy="1561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b="0" i="0" lang="en" sz="4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Review of Earth's Motions and Tides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25000"/>
              <a:buFont typeface="Roboto"/>
              <a:buNone/>
            </a:pPr>
            <a:r>
              <a:rPr lang="en" sz="3600"/>
              <a:t>Cycle of Tides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buSzPct val="100000"/>
              <a:buChar char="●"/>
            </a:pPr>
            <a:r>
              <a:rPr lang="en" sz="2400"/>
              <a:t>Diurnal - one high tide and one low tide </a:t>
            </a:r>
          </a:p>
          <a:p>
            <a:pPr indent="-381000" lvl="0" marL="457200">
              <a:spcBef>
                <a:spcPts val="0"/>
              </a:spcBef>
              <a:buSzPct val="100000"/>
              <a:buChar char="●"/>
            </a:pPr>
            <a:r>
              <a:rPr lang="en" sz="2400"/>
              <a:t>Semidiurnal - two high tides and two low tides 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Tide Cycle = 24 hours and 50 minutes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Do the Earth and Moon rotate in the same direction?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Low vs High 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High tides are  caused on the side of the Earth directly below the moon and on the opposite side </a:t>
            </a:r>
          </a:p>
          <a:p>
            <a:pPr indent="-381000" lvl="0" marL="457200">
              <a:lnSpc>
                <a:spcPct val="200000"/>
              </a:lnSpc>
              <a:spcBef>
                <a:spcPts val="0"/>
              </a:spcBef>
              <a:buSzPct val="100000"/>
              <a:buChar char="●"/>
            </a:pPr>
            <a:r>
              <a:rPr lang="en" sz="2400"/>
              <a:t>Low tides are on the side of the Earth that are located at the 90 degree angle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des_high_low_moon.gif"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9350" y="535125"/>
            <a:ext cx="6865300" cy="420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Gravity and Inertia 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Gravity - major force behind tides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Inertia - counterbalance of gravity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de.png"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824" y="26825"/>
            <a:ext cx="7512350" cy="508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Types of Tides 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buSzPct val="100000"/>
              <a:buChar char="●"/>
            </a:pPr>
            <a:r>
              <a:rPr lang="en" sz="2400"/>
              <a:t>High - sea level at its highest  </a:t>
            </a:r>
          </a:p>
          <a:p>
            <a:pPr indent="-381000" lvl="0" marL="457200">
              <a:spcBef>
                <a:spcPts val="0"/>
              </a:spcBef>
              <a:buSzPct val="100000"/>
              <a:buChar char="●"/>
            </a:pPr>
            <a:r>
              <a:rPr lang="en" sz="2400"/>
              <a:t>Low - sea level at its lowest </a:t>
            </a:r>
          </a:p>
          <a:p>
            <a:pPr indent="-381000" lvl="0" marL="457200">
              <a:spcBef>
                <a:spcPts val="0"/>
              </a:spcBef>
              <a:buSzPct val="100000"/>
              <a:buChar char="●"/>
            </a:pPr>
            <a:r>
              <a:rPr lang="en" sz="2400"/>
              <a:t>Spring -  Sun and Moon aligned to create tides higher than high tides and lower than low tides</a:t>
            </a:r>
          </a:p>
          <a:p>
            <a:pPr indent="-381000" lvl="0" marL="457200">
              <a:spcBef>
                <a:spcPts val="0"/>
              </a:spcBef>
              <a:buSzPct val="100000"/>
              <a:buChar char="●"/>
            </a:pPr>
            <a:r>
              <a:rPr lang="en" sz="2400"/>
              <a:t>Neap - Sun and Moon create a 90 degree angle and create lower tides than usual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buSzPct val="100000"/>
              <a:buChar char="●"/>
            </a:pPr>
            <a:r>
              <a:rPr lang="en" sz="2400"/>
              <a:t>Spring tides occur during full and new moons </a:t>
            </a:r>
          </a:p>
          <a:p>
            <a:pPr indent="-381000" lvl="0" marL="457200">
              <a:spcBef>
                <a:spcPts val="0"/>
              </a:spcBef>
              <a:buSzPct val="100000"/>
              <a:buChar char="●"/>
            </a:pPr>
            <a:r>
              <a:rPr lang="en" sz="2400"/>
              <a:t>Neap tides occur during quarter moons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94579-004-2DF826EC.jpg"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96700"/>
            <a:ext cx="8110925" cy="354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b="0" i="0" lang="en" sz="4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Warm Up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oboto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Bill Nye 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oboto"/>
              <a:buNone/>
            </a:pPr>
            <a:r>
              <a:rPr b="0" i="0" lang="en" sz="2400" u="sng" cap="none" strike="noStrike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https://www.youtube.com/watch?v=KUU7IyfR34o</a:t>
            </a:r>
          </a:p>
          <a:p>
            <a:pPr indent="-4191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oboto"/>
              <a:buNone/>
            </a:pPr>
            <a:r>
              <a:rPr b="0" i="0" lang="en" sz="3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Answer the questions that go along with this short video</a:t>
            </a:r>
          </a:p>
          <a:p>
            <a:pPr indent="-4191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oboto"/>
              <a:buNone/>
            </a:pPr>
            <a:r>
              <a:rPr b="0" i="0" lang="en" sz="3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They will be collected and graded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b="0" i="0" lang="en" sz="4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Let’s Review!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oboto"/>
              <a:buNone/>
            </a:pPr>
            <a:r>
              <a:rPr b="0" i="0" lang="en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Tell me what you know! 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oboto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What is an axis? 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oboto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How many motions does Earth have? 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oboto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What is precession? 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oboto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What is nutation? 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oboto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What is a rotation? 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oboto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What is a revolution? 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oboto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What causes seasons?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b="0" i="0" lang="en" sz="4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Match the Terminology!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oboto"/>
              <a:buNone/>
            </a:pPr>
            <a:r>
              <a:rPr b="0" i="0" lang="en" sz="4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Tides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oboto"/>
              <a:buNone/>
            </a:pPr>
            <a:r>
              <a:rPr b="0" i="0" lang="en" sz="36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What are tides? 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Char char="●"/>
            </a:pPr>
            <a:r>
              <a:rPr b="0" i="0" lang="en" sz="2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Tides are the rising and falling for the sea due to the attraction of the sun and moon </a:t>
            </a:r>
          </a:p>
          <a:p>
            <a:pPr indent="-381000" lvl="0" marL="457200" marR="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Char char="●"/>
            </a:pPr>
            <a:r>
              <a:rPr b="0" i="0" lang="en" sz="2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The Moon has a greater effect on tides than the Sun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oboto"/>
              <a:buNone/>
            </a:pPr>
            <a:r>
              <a:rPr lang="en" sz="3600"/>
              <a:t>Cycle of Tides 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Roboto"/>
              <a:buAutoNum type="arabicPeriod"/>
            </a:pPr>
            <a:r>
              <a:rPr lang="en" sz="2400"/>
              <a:t>Sea level rises </a:t>
            </a: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High Tide</a:t>
            </a: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Sea level falls </a:t>
            </a: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Low Tide </a:t>
            </a: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Cycle starts over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