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5"/>
  </p:notesMasterIdLst>
  <p:handoutMasterIdLst>
    <p:handoutMasterId r:id="rId26"/>
  </p:handoutMasterIdLst>
  <p:sldIdLst>
    <p:sldId id="373" r:id="rId2"/>
    <p:sldId id="566" r:id="rId3"/>
    <p:sldId id="567" r:id="rId4"/>
    <p:sldId id="578" r:id="rId5"/>
    <p:sldId id="564" r:id="rId6"/>
    <p:sldId id="568" r:id="rId7"/>
    <p:sldId id="573" r:id="rId8"/>
    <p:sldId id="572" r:id="rId9"/>
    <p:sldId id="569" r:id="rId10"/>
    <p:sldId id="575" r:id="rId11"/>
    <p:sldId id="586" r:id="rId12"/>
    <p:sldId id="576" r:id="rId13"/>
    <p:sldId id="577" r:id="rId14"/>
    <p:sldId id="570" r:id="rId15"/>
    <p:sldId id="585" r:id="rId16"/>
    <p:sldId id="579" r:id="rId17"/>
    <p:sldId id="583" r:id="rId18"/>
    <p:sldId id="584" r:id="rId19"/>
    <p:sldId id="588" r:id="rId20"/>
    <p:sldId id="587" r:id="rId21"/>
    <p:sldId id="580" r:id="rId22"/>
    <p:sldId id="581" r:id="rId23"/>
    <p:sldId id="582" r:id="rId24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400"/>
    <a:srgbClr val="389700"/>
    <a:srgbClr val="CDCDCD"/>
    <a:srgbClr val="5E9EFF"/>
    <a:srgbClr val="FFFFFF"/>
    <a:srgbClr val="CDFFFF"/>
    <a:srgbClr val="FF000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5517" autoAdjust="0"/>
  </p:normalViewPr>
  <p:slideViewPr>
    <p:cSldViewPr snapToGrid="0">
      <p:cViewPr varScale="1">
        <p:scale>
          <a:sx n="103" d="100"/>
          <a:sy n="103" d="100"/>
        </p:scale>
        <p:origin x="108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496" y="-104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09798D-9B56-4D12-A561-54E90AB771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0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3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095248-A7ED-4F25-8141-759BF78E98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82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AC2F29-82D3-4D6F-89FB-7872A1EB2280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Who is </a:t>
            </a:r>
            <a:r>
              <a:rPr lang="en-US" b="1" smtClean="0"/>
              <a:t>Stan Hatfield and Ken Pinzke</a:t>
            </a:r>
          </a:p>
        </p:txBody>
      </p:sp>
    </p:spTree>
    <p:extLst>
      <p:ext uri="{BB962C8B-B14F-4D97-AF65-F5344CB8AC3E}">
        <p14:creationId xmlns:p14="http://schemas.microsoft.com/office/powerpoint/2010/main" val="34102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8E41E-16A9-4011-B72B-EC6DBE87EAF9}" type="slidenum">
              <a:rPr lang="en-US"/>
              <a:pPr/>
              <a:t>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Makes no sense without caption in book</a:t>
            </a:r>
          </a:p>
        </p:txBody>
      </p:sp>
    </p:spTree>
    <p:extLst>
      <p:ext uri="{BB962C8B-B14F-4D97-AF65-F5344CB8AC3E}">
        <p14:creationId xmlns:p14="http://schemas.microsoft.com/office/powerpoint/2010/main" val="1305774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D999A-54F6-4581-A013-D013A384F907}" type="slidenum">
              <a:rPr lang="en-US"/>
              <a:pPr/>
              <a:t>8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Makes no sense without caption in book</a:t>
            </a:r>
          </a:p>
        </p:txBody>
      </p:sp>
    </p:spTree>
    <p:extLst>
      <p:ext uri="{BB962C8B-B14F-4D97-AF65-F5344CB8AC3E}">
        <p14:creationId xmlns:p14="http://schemas.microsoft.com/office/powerpoint/2010/main" val="953419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83AF6-4E9D-4DDF-9A62-7F09856D0A3B}" type="slidenum">
              <a:rPr lang="en-US"/>
              <a:pPr/>
              <a:t>10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Makes no sense without caption in book</a:t>
            </a:r>
          </a:p>
        </p:txBody>
      </p:sp>
    </p:spTree>
    <p:extLst>
      <p:ext uri="{BB962C8B-B14F-4D97-AF65-F5344CB8AC3E}">
        <p14:creationId xmlns:p14="http://schemas.microsoft.com/office/powerpoint/2010/main" val="329018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AAC68-4A2A-4BF9-B5B5-905C391431DD}" type="slidenum">
              <a:rPr lang="en-US"/>
              <a:pPr/>
              <a:t>12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Makes no sense without caption in book</a:t>
            </a:r>
          </a:p>
        </p:txBody>
      </p:sp>
    </p:spTree>
    <p:extLst>
      <p:ext uri="{BB962C8B-B14F-4D97-AF65-F5344CB8AC3E}">
        <p14:creationId xmlns:p14="http://schemas.microsoft.com/office/powerpoint/2010/main" val="2894025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13B86-6E0D-4B0D-ACC1-A0E6E9BA1915}" type="slidenum">
              <a:rPr lang="en-US"/>
              <a:pPr/>
              <a:t>13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Makes no sense without caption in book</a:t>
            </a:r>
          </a:p>
        </p:txBody>
      </p:sp>
    </p:spTree>
    <p:extLst>
      <p:ext uri="{BB962C8B-B14F-4D97-AF65-F5344CB8AC3E}">
        <p14:creationId xmlns:p14="http://schemas.microsoft.com/office/powerpoint/2010/main" val="1391210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7592B-D5D0-4C2A-88F0-EB46D347F3B9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Makes no sense without caption in book</a:t>
            </a:r>
          </a:p>
        </p:txBody>
      </p:sp>
    </p:spTree>
    <p:extLst>
      <p:ext uri="{BB962C8B-B14F-4D97-AF65-F5344CB8AC3E}">
        <p14:creationId xmlns:p14="http://schemas.microsoft.com/office/powerpoint/2010/main" val="403892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50000">
              <a:schemeClr val="folHlink"/>
            </a:gs>
            <a:gs pos="100000">
              <a:schemeClr val="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87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27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2209800"/>
          </a:xfrm>
          <a:prstGeom prst="rect">
            <a:avLst/>
          </a:prstGeom>
          <a:solidFill>
            <a:srgbClr val="D00C0C"/>
          </a:solidFill>
          <a:ln w="381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28600" y="279400"/>
            <a:ext cx="1600200" cy="1676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smtClean="0"/>
              <a:t>Chapter</a:t>
            </a:r>
            <a:r>
              <a:rPr lang="en-US" sz="5400" b="1" smtClean="0"/>
              <a:t> </a:t>
            </a:r>
            <a:br>
              <a:rPr lang="en-US" sz="5400" b="1" smtClean="0"/>
            </a:br>
            <a:r>
              <a:rPr lang="en-US" sz="96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</a:t>
            </a:r>
            <a:endParaRPr lang="en-US" sz="6600" b="1" i="1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905000" y="584200"/>
            <a:ext cx="7454900" cy="137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4200" b="1">
                <a:solidFill>
                  <a:srgbClr val="FFFFFF"/>
                </a:solidFill>
                <a:latin typeface="Arial" charset="0"/>
              </a:rPr>
              <a:t>The Atmosphere: Structure and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1269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 w="635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0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1274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094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1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1272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097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6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257175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sz="4200" b="1" smtClean="0"/>
              <a:t>Atmospheric Pressure vs. Altitude</a:t>
            </a:r>
            <a:endParaRPr lang="en-US" b="1" smtClean="0"/>
          </a:p>
        </p:txBody>
      </p:sp>
      <p:pic>
        <p:nvPicPr>
          <p:cNvPr id="1126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038" y="989013"/>
            <a:ext cx="4365625" cy="5868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763" y="0"/>
            <a:ext cx="9159876" cy="6519863"/>
            <a:chOff x="-3" y="0"/>
            <a:chExt cx="5770" cy="410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06" y="891"/>
              <a:ext cx="5451" cy="3216"/>
              <a:chOff x="206" y="891"/>
              <a:chExt cx="5451" cy="3216"/>
            </a:xfrm>
          </p:grpSpPr>
          <p:sp>
            <p:nvSpPr>
              <p:cNvPr id="12305" name="AutoShape 4"/>
              <p:cNvSpPr>
                <a:spLocks noChangeAspect="1" noChangeArrowheads="1"/>
              </p:cNvSpPr>
              <p:nvPr/>
            </p:nvSpPr>
            <p:spPr bwMode="auto">
              <a:xfrm>
                <a:off x="225" y="891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Rectangle 5"/>
              <p:cNvSpPr>
                <a:spLocks noChangeAspect="1" noChangeArrowheads="1"/>
              </p:cNvSpPr>
              <p:nvPr/>
            </p:nvSpPr>
            <p:spPr bwMode="auto">
              <a:xfrm>
                <a:off x="206" y="1032"/>
                <a:ext cx="5451" cy="39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r>
                  <a:rPr lang="en-US" sz="35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Height and Structure of the Atmosphere</a:t>
                </a: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-3" y="0"/>
              <a:ext cx="5770" cy="901"/>
              <a:chOff x="-3" y="0"/>
              <a:chExt cx="5770" cy="901"/>
            </a:xfrm>
          </p:grpSpPr>
          <p:sp>
            <p:nvSpPr>
              <p:cNvPr id="12298" name="Rectangle 7"/>
              <p:cNvSpPr>
                <a:spLocks noChangeArrowheads="1"/>
              </p:cNvSpPr>
              <p:nvPr/>
            </p:nvSpPr>
            <p:spPr bwMode="auto">
              <a:xfrm>
                <a:off x="1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-3" y="0"/>
                <a:ext cx="5770" cy="86"/>
                <a:chOff x="-5" y="0"/>
                <a:chExt cx="5770" cy="86"/>
              </a:xfrm>
            </p:grpSpPr>
            <p:sp>
              <p:nvSpPr>
                <p:cNvPr id="12303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8954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2" y="768"/>
                <a:ext cx="5760" cy="133"/>
                <a:chOff x="1" y="768"/>
                <a:chExt cx="5760" cy="133"/>
              </a:xfrm>
            </p:grpSpPr>
            <p:sp>
              <p:nvSpPr>
                <p:cNvPr id="12301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8957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29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200" b="1" smtClean="0">
                <a:solidFill>
                  <a:srgbClr val="FFD600"/>
                </a:solidFill>
                <a:cs typeface="Times New Roman" charset="0"/>
              </a:rPr>
              <a:t>17.1 </a:t>
            </a:r>
            <a:r>
              <a:rPr lang="en-US" sz="4200" b="1" smtClean="0">
                <a:cs typeface="Times New Roman" charset="0"/>
              </a:rPr>
              <a:t> Atmosphere Characteristics    </a:t>
            </a:r>
            <a:endParaRPr lang="en-US" smtClean="0"/>
          </a:p>
        </p:txBody>
      </p:sp>
      <p:sp>
        <p:nvSpPr>
          <p:cNvPr id="12292" name="Rectangle 15"/>
          <p:cNvSpPr>
            <a:spLocks noChangeArrowheads="1"/>
          </p:cNvSpPr>
          <p:nvPr/>
        </p:nvSpPr>
        <p:spPr bwMode="auto">
          <a:xfrm>
            <a:off x="327025" y="2265363"/>
            <a:ext cx="8569325" cy="554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 b="1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3000">
                <a:latin typeface="Arial" charset="0"/>
                <a:cs typeface="Times New Roman" charset="0"/>
              </a:rPr>
              <a:t>Temperature Changes</a:t>
            </a:r>
          </a:p>
        </p:txBody>
      </p:sp>
      <p:sp>
        <p:nvSpPr>
          <p:cNvPr id="12293" name="Rectangle 16"/>
          <p:cNvSpPr>
            <a:spLocks noChangeArrowheads="1"/>
          </p:cNvSpPr>
          <p:nvPr/>
        </p:nvSpPr>
        <p:spPr bwMode="auto">
          <a:xfrm>
            <a:off x="327025" y="2811463"/>
            <a:ext cx="8497888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8925" indent="-288925">
              <a:buClr>
                <a:srgbClr val="389700"/>
              </a:buClr>
              <a:buFont typeface="Monotype Sorts" charset="2"/>
              <a:buNone/>
            </a:pPr>
            <a:r>
              <a:rPr lang="en-US" sz="3000" dirty="0">
                <a:latin typeface="Arial" charset="0"/>
                <a:sym typeface="Wingdings" charset="2"/>
              </a:rPr>
              <a:t>• </a:t>
            </a:r>
            <a:r>
              <a:rPr lang="en-US" sz="2800" dirty="0">
                <a:latin typeface="Arial" charset="0"/>
                <a:cs typeface="Times New Roman" charset="0"/>
              </a:rPr>
              <a:t>The atmosphere can be divided vertically into four layers based on temperature.</a:t>
            </a:r>
          </a:p>
        </p:txBody>
      </p:sp>
      <p:sp>
        <p:nvSpPr>
          <p:cNvPr id="12294" name="Rectangle 18"/>
          <p:cNvSpPr>
            <a:spLocks noChangeArrowheads="1"/>
          </p:cNvSpPr>
          <p:nvPr/>
        </p:nvSpPr>
        <p:spPr bwMode="auto">
          <a:xfrm>
            <a:off x="300038" y="3740150"/>
            <a:ext cx="8562975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8925" indent="-288925">
              <a:buClr>
                <a:srgbClr val="389700"/>
              </a:buClr>
              <a:buFont typeface="Monotype Sorts" charset="2"/>
              <a:buNone/>
            </a:pPr>
            <a:r>
              <a:rPr lang="en-US" sz="2800" dirty="0">
                <a:latin typeface="Arial" charset="0"/>
                <a:sym typeface="Wingdings" charset="2"/>
              </a:rPr>
              <a:t>•  </a:t>
            </a:r>
            <a:r>
              <a:rPr lang="en-US" sz="2800" dirty="0" smtClean="0">
                <a:latin typeface="Arial" charset="0"/>
                <a:sym typeface="Wingdings" charset="2"/>
              </a:rPr>
              <a:t> </a:t>
            </a:r>
            <a:endParaRPr lang="en-US" sz="2800" u="sng" dirty="0">
              <a:latin typeface="Arial" charset="0"/>
              <a:cs typeface="Times New Roman" charset="0"/>
            </a:endParaRPr>
          </a:p>
        </p:txBody>
      </p:sp>
      <p:sp>
        <p:nvSpPr>
          <p:cNvPr id="12295" name="Rectangle 19"/>
          <p:cNvSpPr>
            <a:spLocks noChangeArrowheads="1"/>
          </p:cNvSpPr>
          <p:nvPr/>
        </p:nvSpPr>
        <p:spPr bwMode="auto">
          <a:xfrm>
            <a:off x="219075" y="4946650"/>
            <a:ext cx="8637588" cy="5539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8925" indent="-288925">
              <a:buClr>
                <a:srgbClr val="389700"/>
              </a:buClr>
              <a:buFont typeface="Monotype Sorts" charset="2"/>
              <a:buNone/>
            </a:pPr>
            <a:r>
              <a:rPr lang="en-US" sz="3000" dirty="0">
                <a:latin typeface="Arial" charset="0"/>
                <a:sym typeface="Wingdings" charset="2"/>
              </a:rPr>
              <a:t>• </a:t>
            </a:r>
            <a:r>
              <a:rPr lang="en-US" sz="2800" dirty="0" smtClean="0">
                <a:latin typeface="Arial" charset="0"/>
                <a:sym typeface="Wingdings" charset="2"/>
              </a:rPr>
              <a:t> </a:t>
            </a:r>
            <a:endParaRPr lang="en-US" sz="2800" dirty="0"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3317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 w="635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8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3322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142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19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3320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145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31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28575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sz="3600" b="1" smtClean="0"/>
              <a:t>Snowy Mountaintops Contrast with Warmer Snow-Free Lowlands</a:t>
            </a:r>
            <a:endParaRPr lang="en-US" b="1" smtClean="0"/>
          </a:p>
        </p:txBody>
      </p:sp>
      <p:pic>
        <p:nvPicPr>
          <p:cNvPr id="1331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60475"/>
            <a:ext cx="5734050" cy="558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5365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 w="635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66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5370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190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67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5368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193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6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257175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sz="3900" b="1" smtClean="0"/>
              <a:t>Thermal Structure of the Atmosphere</a:t>
            </a:r>
            <a:endParaRPr lang="en-US" b="1" smtClean="0"/>
          </a:p>
        </p:txBody>
      </p:sp>
      <p:pic>
        <p:nvPicPr>
          <p:cNvPr id="1536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874713"/>
            <a:ext cx="6048375" cy="59832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3" y="0"/>
            <a:chExt cx="5770" cy="4176"/>
          </a:xfrm>
        </p:grpSpPr>
        <p:grpSp>
          <p:nvGrpSpPr>
            <p:cNvPr id="12296" name="Group 3"/>
            <p:cNvGrpSpPr>
              <a:grpSpLocks/>
            </p:cNvGrpSpPr>
            <p:nvPr/>
          </p:nvGrpSpPr>
          <p:grpSpPr bwMode="auto">
            <a:xfrm>
              <a:off x="199" y="960"/>
              <a:ext cx="5458" cy="3216"/>
              <a:chOff x="199" y="960"/>
              <a:chExt cx="5458" cy="3216"/>
            </a:xfrm>
          </p:grpSpPr>
          <p:sp>
            <p:nvSpPr>
              <p:cNvPr id="12305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9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Rectangle 5"/>
              <p:cNvSpPr>
                <a:spLocks noChangeAspect="1" noChangeArrowheads="1"/>
              </p:cNvSpPr>
              <p:nvPr/>
            </p:nvSpPr>
            <p:spPr bwMode="auto">
              <a:xfrm>
                <a:off x="206" y="1032"/>
                <a:ext cx="5451" cy="39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r>
                  <a:rPr lang="en-US" sz="35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Height and Structure of the Atmosphere</a:t>
                </a:r>
              </a:p>
            </p:txBody>
          </p:sp>
        </p:grpSp>
        <p:grpSp>
          <p:nvGrpSpPr>
            <p:cNvPr id="12297" name="Group 6"/>
            <p:cNvGrpSpPr>
              <a:grpSpLocks/>
            </p:cNvGrpSpPr>
            <p:nvPr/>
          </p:nvGrpSpPr>
          <p:grpSpPr bwMode="auto">
            <a:xfrm>
              <a:off x="-3" y="0"/>
              <a:ext cx="5770" cy="901"/>
              <a:chOff x="-3" y="0"/>
              <a:chExt cx="5770" cy="901"/>
            </a:xfrm>
          </p:grpSpPr>
          <p:sp>
            <p:nvSpPr>
              <p:cNvPr id="12298" name="Rectangle 7"/>
              <p:cNvSpPr>
                <a:spLocks noChangeArrowheads="1"/>
              </p:cNvSpPr>
              <p:nvPr/>
            </p:nvSpPr>
            <p:spPr bwMode="auto">
              <a:xfrm>
                <a:off x="1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299" name="Group 8"/>
              <p:cNvGrpSpPr>
                <a:grpSpLocks/>
              </p:cNvGrpSpPr>
              <p:nvPr/>
            </p:nvGrpSpPr>
            <p:grpSpPr bwMode="auto">
              <a:xfrm>
                <a:off x="-3" y="0"/>
                <a:ext cx="5770" cy="86"/>
                <a:chOff x="-5" y="0"/>
                <a:chExt cx="5770" cy="86"/>
              </a:xfrm>
            </p:grpSpPr>
            <p:sp>
              <p:nvSpPr>
                <p:cNvPr id="12303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8954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00" name="Group 11"/>
              <p:cNvGrpSpPr>
                <a:grpSpLocks/>
              </p:cNvGrpSpPr>
              <p:nvPr/>
            </p:nvGrpSpPr>
            <p:grpSpPr bwMode="auto">
              <a:xfrm>
                <a:off x="2" y="768"/>
                <a:ext cx="5760" cy="133"/>
                <a:chOff x="1" y="768"/>
                <a:chExt cx="5760" cy="133"/>
              </a:xfrm>
            </p:grpSpPr>
            <p:sp>
              <p:nvSpPr>
                <p:cNvPr id="12301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8957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29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200" b="1" smtClean="0">
                <a:solidFill>
                  <a:srgbClr val="FFD600"/>
                </a:solidFill>
                <a:cs typeface="Times New Roman" charset="0"/>
              </a:rPr>
              <a:t>17.1 </a:t>
            </a:r>
            <a:r>
              <a:rPr lang="en-US" sz="4200" b="1" smtClean="0">
                <a:cs typeface="Times New Roman" charset="0"/>
              </a:rPr>
              <a:t> Atmosphere Characteristics    </a:t>
            </a:r>
            <a:endParaRPr lang="en-US" smtClean="0"/>
          </a:p>
        </p:txBody>
      </p:sp>
      <p:sp>
        <p:nvSpPr>
          <p:cNvPr id="12292" name="Rectangle 15"/>
          <p:cNvSpPr>
            <a:spLocks noChangeArrowheads="1"/>
          </p:cNvSpPr>
          <p:nvPr/>
        </p:nvSpPr>
        <p:spPr bwMode="auto">
          <a:xfrm>
            <a:off x="327025" y="2265363"/>
            <a:ext cx="8569325" cy="554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 b="1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3000">
                <a:latin typeface="Arial" charset="0"/>
                <a:cs typeface="Times New Roman" charset="0"/>
              </a:rPr>
              <a:t>Temperature Changes</a:t>
            </a:r>
          </a:p>
        </p:txBody>
      </p:sp>
      <p:sp>
        <p:nvSpPr>
          <p:cNvPr id="12293" name="Rectangle 16"/>
          <p:cNvSpPr>
            <a:spLocks noChangeArrowheads="1"/>
          </p:cNvSpPr>
          <p:nvPr/>
        </p:nvSpPr>
        <p:spPr bwMode="auto">
          <a:xfrm>
            <a:off x="327025" y="2811463"/>
            <a:ext cx="8497888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8925" indent="-288925">
              <a:buClr>
                <a:srgbClr val="389700"/>
              </a:buClr>
              <a:buFont typeface="Monotype Sorts" charset="2"/>
              <a:buNone/>
            </a:pPr>
            <a:r>
              <a:rPr lang="en-US" sz="3000" dirty="0">
                <a:latin typeface="Arial" charset="0"/>
                <a:sym typeface="Wingdings" charset="2"/>
              </a:rPr>
              <a:t>• </a:t>
            </a:r>
            <a:r>
              <a:rPr lang="en-US" sz="2800" dirty="0" smtClean="0">
                <a:latin typeface="Arial" charset="0"/>
                <a:cs typeface="Times New Roman" charset="0"/>
                <a:sym typeface="Wingdings" charset="2"/>
              </a:rPr>
              <a:t>Earth’s </a:t>
            </a:r>
            <a:r>
              <a:rPr lang="en-US" sz="2800" dirty="0" smtClean="0">
                <a:latin typeface="Arial" charset="0"/>
                <a:cs typeface="Times New Roman" charset="0"/>
              </a:rPr>
              <a:t>atmosphere </a:t>
            </a:r>
            <a:r>
              <a:rPr lang="en-US" sz="2800" dirty="0">
                <a:latin typeface="Arial" charset="0"/>
                <a:cs typeface="Times New Roman" charset="0"/>
              </a:rPr>
              <a:t>can be divided vertically </a:t>
            </a:r>
            <a:r>
              <a:rPr lang="en-US" sz="2800" dirty="0" smtClean="0">
                <a:latin typeface="Arial" charset="0"/>
                <a:cs typeface="Times New Roman" charset="0"/>
              </a:rPr>
              <a:t>into four </a:t>
            </a:r>
            <a:r>
              <a:rPr lang="en-US" sz="2800" dirty="0">
                <a:latin typeface="Arial" charset="0"/>
                <a:cs typeface="Times New Roman" charset="0"/>
              </a:rPr>
              <a:t>layers based on temperature.</a:t>
            </a:r>
          </a:p>
        </p:txBody>
      </p:sp>
      <p:sp>
        <p:nvSpPr>
          <p:cNvPr id="12294" name="Rectangle 18"/>
          <p:cNvSpPr>
            <a:spLocks noChangeArrowheads="1"/>
          </p:cNvSpPr>
          <p:nvPr/>
        </p:nvSpPr>
        <p:spPr bwMode="auto">
          <a:xfrm>
            <a:off x="300038" y="3740150"/>
            <a:ext cx="8562975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8925" indent="-288925">
              <a:buClr>
                <a:srgbClr val="389700"/>
              </a:buClr>
              <a:buFont typeface="Monotype Sorts" charset="2"/>
              <a:buNone/>
            </a:pPr>
            <a:r>
              <a:rPr lang="en-US" sz="2800" dirty="0" smtClean="0">
                <a:latin typeface="Arial" charset="0"/>
                <a:sym typeface="Wingdings" charset="2"/>
              </a:rPr>
              <a:t>  </a:t>
            </a:r>
            <a:endParaRPr lang="en-US" sz="2800" u="sng" dirty="0">
              <a:latin typeface="Arial" charset="0"/>
              <a:cs typeface="Times New Roman" charset="0"/>
            </a:endParaRPr>
          </a:p>
        </p:txBody>
      </p:sp>
      <p:sp>
        <p:nvSpPr>
          <p:cNvPr id="12295" name="Rectangle 19"/>
          <p:cNvSpPr>
            <a:spLocks noChangeArrowheads="1"/>
          </p:cNvSpPr>
          <p:nvPr/>
        </p:nvSpPr>
        <p:spPr bwMode="auto">
          <a:xfrm>
            <a:off x="219075" y="4946650"/>
            <a:ext cx="8637588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8925" indent="-288925">
              <a:buClr>
                <a:srgbClr val="389700"/>
              </a:buClr>
              <a:buFont typeface="Monotype Sorts" charset="2"/>
              <a:buNone/>
            </a:pPr>
            <a:r>
              <a:rPr lang="en-US" sz="2800" dirty="0" smtClean="0">
                <a:latin typeface="Arial" charset="0"/>
                <a:sym typeface="Wingdings" charset="2"/>
              </a:rPr>
              <a:t> </a:t>
            </a:r>
            <a:endParaRPr lang="en-US" sz="2800" dirty="0"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5" y="0"/>
            <a:ext cx="7467600" cy="87800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Layers of the Atmosphere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3657600" cy="5943600"/>
          </a:xfrm>
        </p:spPr>
        <p:txBody>
          <a:bodyPr>
            <a:noAutofit/>
          </a:bodyPr>
          <a:lstStyle/>
          <a:p>
            <a:r>
              <a:rPr lang="en-US" sz="1700" b="1" u="sng" dirty="0" smtClean="0">
                <a:solidFill>
                  <a:schemeClr val="tx1"/>
                </a:solidFill>
              </a:rPr>
              <a:t>Exosphere</a:t>
            </a:r>
            <a:r>
              <a:rPr lang="en-US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Space  </a:t>
            </a:r>
          </a:p>
          <a:p>
            <a:r>
              <a:rPr lang="en-US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contains very small amounts of gases; temperatures </a:t>
            </a:r>
            <a:r>
              <a:rPr lang="en-US" sz="17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increase</a:t>
            </a:r>
          </a:p>
          <a:p>
            <a:r>
              <a:rPr lang="en-US" sz="17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Thermosphere</a:t>
            </a:r>
            <a:r>
              <a:rPr lang="en-US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Highest level of the atmosphere </a:t>
            </a:r>
          </a:p>
          <a:p>
            <a:r>
              <a:rPr lang="en-US" sz="1700" dirty="0" smtClean="0">
                <a:solidFill>
                  <a:schemeClr val="tx1"/>
                </a:solidFill>
                <a:latin typeface="Arial" charset="0"/>
                <a:sym typeface="Wingdings" charset="2"/>
              </a:rPr>
              <a:t>immediately above the mesosphere and is characterized by </a:t>
            </a:r>
            <a:r>
              <a:rPr lang="en-US" sz="1700" u="sng" dirty="0" smtClean="0">
                <a:solidFill>
                  <a:schemeClr val="tx1"/>
                </a:solidFill>
                <a:latin typeface="Arial" charset="0"/>
                <a:sym typeface="Wingdings" charset="2"/>
              </a:rPr>
              <a:t>increasing temperatures </a:t>
            </a:r>
            <a:r>
              <a:rPr lang="en-US" sz="1700" dirty="0" smtClean="0">
                <a:solidFill>
                  <a:schemeClr val="tx1"/>
                </a:solidFill>
                <a:latin typeface="Arial" charset="0"/>
                <a:sym typeface="Wingdings" charset="2"/>
              </a:rPr>
              <a:t>due to the absorption of very short-wave solar energy by oxygen</a:t>
            </a:r>
            <a:r>
              <a:rPr lang="en-US" sz="1700" dirty="0" smtClean="0">
                <a:latin typeface="Arial" charset="0"/>
                <a:sym typeface="Wingdings" charset="2"/>
              </a:rPr>
              <a:t>. </a:t>
            </a:r>
          </a:p>
          <a:p>
            <a:r>
              <a:rPr lang="en-US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Location of  </a:t>
            </a:r>
            <a:r>
              <a:rPr lang="en-US" sz="17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satellites</a:t>
            </a:r>
            <a:r>
              <a:rPr lang="en-US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 and the northern lights </a:t>
            </a:r>
            <a:endParaRPr lang="en-US" sz="1700" u="sng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sz="17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Mesosphere</a:t>
            </a:r>
            <a:r>
              <a:rPr lang="en-US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700" dirty="0" smtClean="0">
                <a:solidFill>
                  <a:schemeClr val="tx1"/>
                </a:solidFill>
                <a:latin typeface="Arial" charset="0"/>
                <a:sym typeface="Wingdings" charset="2"/>
              </a:rPr>
              <a:t>layer of the atmosphere immediately above the stratosphere and is characterized by </a:t>
            </a:r>
            <a:r>
              <a:rPr lang="en-US" sz="1700" u="sng" dirty="0" smtClean="0">
                <a:solidFill>
                  <a:schemeClr val="tx1"/>
                </a:solidFill>
                <a:latin typeface="Arial" charset="0"/>
                <a:sym typeface="Wingdings" charset="2"/>
              </a:rPr>
              <a:t>decreasing temperatures </a:t>
            </a:r>
            <a:r>
              <a:rPr lang="en-US" sz="1700" dirty="0" smtClean="0">
                <a:solidFill>
                  <a:schemeClr val="tx1"/>
                </a:solidFill>
                <a:latin typeface="Arial" charset="0"/>
                <a:sym typeface="Wingdings" charset="2"/>
              </a:rPr>
              <a:t>with height </a:t>
            </a:r>
          </a:p>
          <a:p>
            <a:r>
              <a:rPr lang="en-US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Air begins to get thicker and meteorites will begin to burn up with </a:t>
            </a:r>
            <a:r>
              <a:rPr lang="en-US" sz="17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friction </a:t>
            </a:r>
            <a:r>
              <a:rPr lang="en-US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1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422656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0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5" y="0"/>
            <a:ext cx="7467600" cy="87800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Layers of the Atmosphere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3657600" cy="54102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100" u="sng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sz="17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Stratosphere</a:t>
            </a:r>
            <a:r>
              <a:rPr lang="en-US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1700" dirty="0" smtClean="0">
                <a:solidFill>
                  <a:schemeClr val="tx1"/>
                </a:solidFill>
                <a:latin typeface="Arial" charset="0"/>
                <a:sym typeface="Wingdings" charset="2"/>
              </a:rPr>
              <a:t> The layer of the atmosphere where </a:t>
            </a:r>
            <a:r>
              <a:rPr lang="en-US" sz="1700" u="sng" dirty="0" smtClean="0">
                <a:solidFill>
                  <a:schemeClr val="tx1"/>
                </a:solidFill>
                <a:latin typeface="Arial" charset="0"/>
                <a:sym typeface="Wingdings" charset="2"/>
              </a:rPr>
              <a:t>temperature remains constant to a height of about 20 kilometers</a:t>
            </a:r>
            <a:r>
              <a:rPr lang="en-US" sz="1700" dirty="0" smtClean="0">
                <a:solidFill>
                  <a:schemeClr val="tx1"/>
                </a:solidFill>
                <a:latin typeface="Arial" charset="0"/>
                <a:sym typeface="Wingdings" charset="2"/>
              </a:rPr>
              <a:t>. I</a:t>
            </a:r>
          </a:p>
          <a:p>
            <a:r>
              <a:rPr lang="en-US" sz="1700" dirty="0" smtClean="0">
                <a:solidFill>
                  <a:schemeClr val="tx1"/>
                </a:solidFill>
                <a:latin typeface="Arial" charset="0"/>
                <a:sym typeface="Wingdings" charset="2"/>
              </a:rPr>
              <a:t>Temp. begins gradual increase until the </a:t>
            </a:r>
            <a:r>
              <a:rPr lang="en-US" sz="1700" dirty="0" err="1" smtClean="0">
                <a:solidFill>
                  <a:schemeClr val="tx1"/>
                </a:solidFill>
                <a:latin typeface="Arial" charset="0"/>
                <a:sym typeface="Wingdings" charset="2"/>
              </a:rPr>
              <a:t>stratopause</a:t>
            </a:r>
            <a:r>
              <a:rPr lang="en-US" sz="1700" dirty="0" smtClean="0">
                <a:solidFill>
                  <a:schemeClr val="tx1"/>
                </a:solidFill>
                <a:latin typeface="Arial" charset="0"/>
                <a:sym typeface="Wingdings" charset="2"/>
              </a:rPr>
              <a:t> is reached.</a:t>
            </a:r>
            <a:r>
              <a:rPr lang="en-US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Location of </a:t>
            </a:r>
            <a:r>
              <a:rPr lang="en-US" sz="17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ozone</a:t>
            </a:r>
            <a:r>
              <a:rPr lang="en-US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 layer</a:t>
            </a:r>
          </a:p>
          <a:p>
            <a:r>
              <a:rPr lang="en-US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HALO jump flights and military flights</a:t>
            </a:r>
          </a:p>
          <a:p>
            <a:r>
              <a:rPr lang="en-US" sz="17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Troposphere</a:t>
            </a:r>
            <a:r>
              <a:rPr lang="en-US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T</a:t>
            </a:r>
            <a:r>
              <a:rPr lang="en-US" sz="1700" dirty="0" smtClean="0">
                <a:solidFill>
                  <a:schemeClr val="tx1"/>
                </a:solidFill>
                <a:latin typeface="Arial" charset="0"/>
                <a:sym typeface="Wingdings" charset="2"/>
              </a:rPr>
              <a:t>he bottom layer of the atmosphere where we live</a:t>
            </a:r>
          </a:p>
          <a:p>
            <a:r>
              <a:rPr lang="en-US" sz="1700" dirty="0" smtClean="0">
                <a:solidFill>
                  <a:schemeClr val="tx1"/>
                </a:solidFill>
                <a:latin typeface="Arial" charset="0"/>
                <a:sym typeface="Wingdings" charset="2"/>
              </a:rPr>
              <a:t> temperature decreases with an increase in altitude</a:t>
            </a:r>
            <a:r>
              <a:rPr lang="en-US" sz="1700" u="sng" dirty="0" smtClean="0">
                <a:solidFill>
                  <a:schemeClr val="tx1"/>
                </a:solidFill>
                <a:latin typeface="Arial" charset="0"/>
                <a:sym typeface="Wingdings" charset="2"/>
              </a:rPr>
              <a:t>.</a:t>
            </a:r>
            <a:endParaRPr lang="en-US" sz="17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air is thickest due to gravitational pull (downward)</a:t>
            </a:r>
          </a:p>
          <a:p>
            <a:r>
              <a:rPr lang="en-US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all </a:t>
            </a:r>
            <a:r>
              <a:rPr lang="en-US" sz="17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weather</a:t>
            </a:r>
            <a:r>
              <a:rPr lang="en-US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 is located in this layer  </a:t>
            </a: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422656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0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Heat transfer on earth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486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Heat on Earth is transferred in 3 ways</a:t>
            </a:r>
          </a:p>
          <a:p>
            <a:pPr lvl="1"/>
            <a:r>
              <a:rPr lang="en-US" u="sng" dirty="0" smtClean="0">
                <a:solidFill>
                  <a:schemeClr val="tx1"/>
                </a:solidFill>
              </a:rPr>
              <a:t>Conduction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Heat transfer through </a:t>
            </a:r>
            <a:r>
              <a:rPr lang="en-US" u="sng" dirty="0" smtClean="0">
                <a:solidFill>
                  <a:schemeClr val="tx1"/>
                </a:solidFill>
              </a:rPr>
              <a:t>direct contact with an object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Examples: </a:t>
            </a:r>
            <a:r>
              <a:rPr lang="en-US" u="sng" dirty="0" smtClean="0">
                <a:solidFill>
                  <a:schemeClr val="tx1"/>
                </a:solidFill>
              </a:rPr>
              <a:t>Hand touching a hot pan, lava touching a forest, hot iron on hair/clothes</a:t>
            </a:r>
          </a:p>
          <a:p>
            <a:pPr marL="731520" lvl="2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u="sng" dirty="0" smtClean="0">
                <a:solidFill>
                  <a:schemeClr val="tx1"/>
                </a:solidFill>
              </a:rPr>
              <a:t>Convection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Heat transfer through the </a:t>
            </a:r>
          </a:p>
          <a:p>
            <a:pPr marL="731520" lvl="2" indent="0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circulation of heat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Examples: </a:t>
            </a:r>
            <a:r>
              <a:rPr lang="en-US" u="sng" dirty="0" smtClean="0">
                <a:solidFill>
                  <a:schemeClr val="tx1"/>
                </a:solidFill>
              </a:rPr>
              <a:t>Mantle convection, </a:t>
            </a:r>
          </a:p>
          <a:p>
            <a:pPr marL="731520" lvl="2" indent="0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air and water currents, convection oven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50" y="2394613"/>
            <a:ext cx="1857766" cy="12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40" y="375654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Heat transfer on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4495" y="1263554"/>
            <a:ext cx="4401404" cy="5150893"/>
          </a:xfrm>
        </p:spPr>
        <p:txBody>
          <a:bodyPr/>
          <a:lstStyle/>
          <a:p>
            <a:r>
              <a:rPr lang="en-US" sz="2200" u="sng" dirty="0" smtClean="0">
                <a:solidFill>
                  <a:schemeClr val="tx1"/>
                </a:solidFill>
              </a:rPr>
              <a:t>Radiation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Heat transfer through in which heat </a:t>
            </a:r>
            <a:r>
              <a:rPr lang="en-US" sz="1400" u="sng" dirty="0" smtClean="0">
                <a:solidFill>
                  <a:schemeClr val="tx1"/>
                </a:solidFill>
              </a:rPr>
              <a:t>travels by waves </a:t>
            </a:r>
            <a:r>
              <a:rPr lang="en-US" sz="1400" dirty="0" smtClean="0">
                <a:solidFill>
                  <a:schemeClr val="tx1"/>
                </a:solidFill>
              </a:rPr>
              <a:t>through empty space</a:t>
            </a:r>
          </a:p>
          <a:p>
            <a:r>
              <a:rPr lang="en-US" sz="1800" dirty="0" smtClean="0">
                <a:solidFill>
                  <a:srgbClr val="000000"/>
                </a:solidFill>
                <a:sym typeface="Wingdings" charset="2"/>
              </a:rPr>
              <a:t>When </a:t>
            </a:r>
            <a:r>
              <a:rPr lang="en-US" sz="1800" dirty="0">
                <a:solidFill>
                  <a:srgbClr val="000000"/>
                </a:solidFill>
                <a:sym typeface="Wingdings" charset="2"/>
              </a:rPr>
              <a:t>radiation strikes an object, there usually are three different results</a:t>
            </a:r>
            <a:r>
              <a:rPr lang="en-US" sz="1800" dirty="0" smtClean="0">
                <a:solidFill>
                  <a:srgbClr val="000000"/>
                </a:solidFill>
                <a:sym typeface="Wingdings" charset="2"/>
              </a:rPr>
              <a:t>.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1. </a:t>
            </a:r>
            <a:r>
              <a:rPr lang="en-US" sz="1800" u="sng" dirty="0" smtClean="0">
                <a:solidFill>
                  <a:schemeClr val="tx1"/>
                </a:solidFill>
              </a:rPr>
              <a:t>Absorption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</a:t>
            </a:r>
            <a:r>
              <a:rPr lang="en-US" sz="1800" dirty="0">
                <a:solidFill>
                  <a:srgbClr val="000000"/>
                </a:solidFill>
                <a:sym typeface="Wingdings" charset="2"/>
              </a:rPr>
              <a:t>Some energy is absorbed by the </a:t>
            </a:r>
            <a:r>
              <a:rPr lang="en-US" sz="1800" dirty="0" smtClean="0">
                <a:solidFill>
                  <a:srgbClr val="000000"/>
                </a:solidFill>
                <a:sym typeface="Wingdings" charset="2"/>
              </a:rPr>
              <a:t>object</a:t>
            </a:r>
            <a:r>
              <a:rPr lang="en-US" sz="1800" dirty="0">
                <a:solidFill>
                  <a:srgbClr val="000000"/>
                </a:solidFill>
                <a:sym typeface="Wingdings" charset="2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sym typeface="Wingdings" charset="2"/>
              </a:rPr>
              <a:t>(grass, clouds)</a:t>
            </a:r>
            <a:endParaRPr lang="en-US" sz="1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2. </a:t>
            </a:r>
            <a:r>
              <a:rPr lang="en-US" sz="1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Reflection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 </a:t>
            </a:r>
            <a:r>
              <a:rPr lang="en-US" sz="1800" dirty="0" smtClean="0">
                <a:solidFill>
                  <a:srgbClr val="000000"/>
                </a:solidFill>
                <a:sym typeface="Wingdings" charset="2"/>
              </a:rPr>
              <a:t>Substances</a:t>
            </a:r>
            <a:r>
              <a:rPr lang="en-US" sz="1800" dirty="0">
                <a:solidFill>
                  <a:srgbClr val="000000"/>
                </a:solidFill>
                <a:sym typeface="Wingdings" charset="2"/>
              </a:rPr>
              <a:t>, such as water and air, are transparent to certain wavelengths of radiation</a:t>
            </a:r>
            <a:r>
              <a:rPr lang="en-US" sz="1800" dirty="0" smtClean="0">
                <a:solidFill>
                  <a:srgbClr val="000000"/>
                </a:solidFill>
                <a:sym typeface="Wingdings" charset="2"/>
              </a:rPr>
              <a:t>.</a:t>
            </a:r>
            <a:endParaRPr lang="en-US" sz="1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3. </a:t>
            </a:r>
            <a:r>
              <a:rPr lang="en-US" sz="1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Scattering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 </a:t>
            </a:r>
            <a:r>
              <a:rPr lang="en-US" sz="1800" dirty="0">
                <a:solidFill>
                  <a:srgbClr val="000000"/>
                </a:solidFill>
                <a:sym typeface="Wingdings" charset="2"/>
              </a:rPr>
              <a:t>Some radiation may bounce off the object without being absorbed or transmitted.</a:t>
            </a:r>
          </a:p>
          <a:p>
            <a:pPr lvl="1"/>
            <a:endParaRPr lang="en-US" sz="2000" u="sng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548" y="498313"/>
            <a:ext cx="2720597" cy="181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93" y="2514600"/>
            <a:ext cx="2092428" cy="231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784" y="4847088"/>
            <a:ext cx="27051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690" name="Group 2"/>
          <p:cNvGrpSpPr>
            <a:grpSpLocks/>
          </p:cNvGrpSpPr>
          <p:nvPr/>
        </p:nvGrpSpPr>
        <p:grpSpPr bwMode="auto">
          <a:xfrm>
            <a:off x="-3175" y="0"/>
            <a:ext cx="9159875" cy="6629400"/>
            <a:chOff x="-3" y="0"/>
            <a:chExt cx="5770" cy="4176"/>
          </a:xfrm>
        </p:grpSpPr>
        <p:grpSp>
          <p:nvGrpSpPr>
            <p:cNvPr id="1010691" name="Group 3"/>
            <p:cNvGrpSpPr>
              <a:grpSpLocks/>
            </p:cNvGrpSpPr>
            <p:nvPr/>
          </p:nvGrpSpPr>
          <p:grpSpPr bwMode="auto">
            <a:xfrm>
              <a:off x="199" y="960"/>
              <a:ext cx="5376" cy="3216"/>
              <a:chOff x="199" y="960"/>
              <a:chExt cx="5376" cy="3216"/>
            </a:xfrm>
          </p:grpSpPr>
          <p:sp>
            <p:nvSpPr>
              <p:cNvPr id="1010692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9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010693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42" y="1032"/>
                <a:ext cx="490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>
                    <a:solidFill>
                      <a:srgbClr val="008000"/>
                    </a:solidFill>
                    <a:cs typeface="Times New Roman" charset="0"/>
                  </a:rPr>
                  <a:t>What Happens to Solar Radiation?</a:t>
                </a:r>
              </a:p>
            </p:txBody>
          </p:sp>
        </p:grpSp>
        <p:grpSp>
          <p:nvGrpSpPr>
            <p:cNvPr id="1010694" name="Group 6"/>
            <p:cNvGrpSpPr>
              <a:grpSpLocks/>
            </p:cNvGrpSpPr>
            <p:nvPr/>
          </p:nvGrpSpPr>
          <p:grpSpPr bwMode="auto">
            <a:xfrm>
              <a:off x="-3" y="0"/>
              <a:ext cx="5770" cy="901"/>
              <a:chOff x="-3" y="0"/>
              <a:chExt cx="5770" cy="901"/>
            </a:xfrm>
          </p:grpSpPr>
          <p:sp>
            <p:nvSpPr>
              <p:cNvPr id="1010695" name="Rectangle 7"/>
              <p:cNvSpPr>
                <a:spLocks noChangeArrowheads="1"/>
              </p:cNvSpPr>
              <p:nvPr/>
            </p:nvSpPr>
            <p:spPr bwMode="auto">
              <a:xfrm>
                <a:off x="1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0">
                    <a:solidFill>
                      <a:srgbClr val="FFCC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010696" name="Group 8"/>
              <p:cNvGrpSpPr>
                <a:grpSpLocks/>
              </p:cNvGrpSpPr>
              <p:nvPr/>
            </p:nvGrpSpPr>
            <p:grpSpPr bwMode="auto">
              <a:xfrm>
                <a:off x="-3" y="0"/>
                <a:ext cx="5770" cy="86"/>
                <a:chOff x="-5" y="0"/>
                <a:chExt cx="5770" cy="86"/>
              </a:xfrm>
            </p:grpSpPr>
            <p:sp>
              <p:nvSpPr>
                <p:cNvPr id="1010697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010698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grpSp>
            <p:nvGrpSpPr>
              <p:cNvPr id="1010699" name="Group 11"/>
              <p:cNvGrpSpPr>
                <a:grpSpLocks/>
              </p:cNvGrpSpPr>
              <p:nvPr/>
            </p:nvGrpSpPr>
            <p:grpSpPr bwMode="auto">
              <a:xfrm>
                <a:off x="2" y="768"/>
                <a:ext cx="5760" cy="133"/>
                <a:chOff x="1" y="768"/>
                <a:chExt cx="5760" cy="133"/>
              </a:xfrm>
            </p:grpSpPr>
            <p:sp>
              <p:nvSpPr>
                <p:cNvPr id="1010700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010701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</p:grpSp>
      </p:grpSp>
      <p:sp>
        <p:nvSpPr>
          <p:cNvPr id="10107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D600"/>
                </a:solidFill>
                <a:cs typeface="Times New Roman" charset="0"/>
              </a:rPr>
              <a:t>17.2 </a:t>
            </a:r>
            <a:r>
              <a:rPr lang="en-US" b="1">
                <a:cs typeface="Times New Roman" charset="0"/>
              </a:rPr>
              <a:t> Heating the Atmosphere</a:t>
            </a:r>
            <a:endParaRPr lang="en-US"/>
          </a:p>
        </p:txBody>
      </p:sp>
      <p:sp>
        <p:nvSpPr>
          <p:cNvPr id="1010703" name="Rectangle 15"/>
          <p:cNvSpPr>
            <a:spLocks noChangeArrowheads="1"/>
          </p:cNvSpPr>
          <p:nvPr/>
        </p:nvSpPr>
        <p:spPr bwMode="auto">
          <a:xfrm>
            <a:off x="1260475" y="2151063"/>
            <a:ext cx="7635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89700"/>
              </a:buClr>
              <a:buFont typeface="Monotype Sorts" charset="2"/>
              <a:buNone/>
            </a:pPr>
            <a:r>
              <a:rPr lang="en-US" sz="3200" dirty="0">
                <a:solidFill>
                  <a:srgbClr val="389700"/>
                </a:solidFill>
                <a:sym typeface="Wingdings" charset="2"/>
              </a:rPr>
              <a:t> </a:t>
            </a:r>
            <a:r>
              <a:rPr lang="en-US" sz="3200" dirty="0">
                <a:solidFill>
                  <a:srgbClr val="000000"/>
                </a:solidFill>
                <a:sym typeface="Wingdings" charset="2"/>
              </a:rPr>
              <a:t>Absorption</a:t>
            </a:r>
          </a:p>
        </p:txBody>
      </p:sp>
      <p:sp>
        <p:nvSpPr>
          <p:cNvPr id="1010704" name="Rectangle 16"/>
          <p:cNvSpPr>
            <a:spLocks noChangeArrowheads="1"/>
          </p:cNvSpPr>
          <p:nvPr/>
        </p:nvSpPr>
        <p:spPr bwMode="auto">
          <a:xfrm>
            <a:off x="304800" y="2633663"/>
            <a:ext cx="853281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8925" indent="-2889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389700"/>
              </a:buClr>
              <a:buFont typeface="Monotype Sorts" charset="2"/>
              <a:buNone/>
            </a:pPr>
            <a:r>
              <a:rPr lang="en-US" sz="3000" dirty="0">
                <a:solidFill>
                  <a:srgbClr val="000000"/>
                </a:solidFill>
                <a:sym typeface="Wingdings" charset="2"/>
              </a:rPr>
              <a:t>•  About </a:t>
            </a:r>
            <a:r>
              <a:rPr lang="en-US" sz="3000" dirty="0" smtClean="0">
                <a:solidFill>
                  <a:srgbClr val="000000"/>
                </a:solidFill>
                <a:sym typeface="Wingdings" charset="2"/>
              </a:rPr>
              <a:t>50% of </a:t>
            </a:r>
            <a:r>
              <a:rPr lang="en-US" sz="3000" dirty="0">
                <a:solidFill>
                  <a:srgbClr val="000000"/>
                </a:solidFill>
                <a:sym typeface="Wingdings" charset="2"/>
              </a:rPr>
              <a:t>the solar energy that strikes the top of the atmosphere reaches Earth’s surface and is absorbed.</a:t>
            </a:r>
          </a:p>
        </p:txBody>
      </p:sp>
      <p:sp>
        <p:nvSpPr>
          <p:cNvPr id="1010705" name="Rectangle 17"/>
          <p:cNvSpPr>
            <a:spLocks noChangeArrowheads="1"/>
          </p:cNvSpPr>
          <p:nvPr/>
        </p:nvSpPr>
        <p:spPr bwMode="auto">
          <a:xfrm>
            <a:off x="304800" y="4038600"/>
            <a:ext cx="8520113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92100" indent="-2921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89700"/>
              </a:buClr>
              <a:buFont typeface="Monotype Sorts" charset="2"/>
              <a:buNone/>
            </a:pPr>
            <a:r>
              <a:rPr lang="en-US" sz="3000" dirty="0">
                <a:solidFill>
                  <a:srgbClr val="000000"/>
                </a:solidFill>
                <a:sym typeface="Wingdings" charset="2"/>
              </a:rPr>
              <a:t>•  The</a:t>
            </a:r>
            <a:r>
              <a:rPr lang="en-US" sz="3000" b="1" dirty="0">
                <a:solidFill>
                  <a:srgbClr val="000000"/>
                </a:solidFill>
                <a:sym typeface="Wingdings" charset="2"/>
              </a:rPr>
              <a:t> greenhouse effect</a:t>
            </a:r>
            <a:r>
              <a:rPr lang="en-US" sz="3000" dirty="0">
                <a:solidFill>
                  <a:srgbClr val="000000"/>
                </a:solidFill>
                <a:sym typeface="Wingdings" charset="2"/>
              </a:rPr>
              <a:t> is the heating of Earth’s surface and atmosphere from solar radiation being absorbed and emitted by the atmosphere, mainly by water vapor and carbon dioxide.</a:t>
            </a:r>
          </a:p>
        </p:txBody>
      </p:sp>
    </p:spTree>
    <p:extLst>
      <p:ext uri="{BB962C8B-B14F-4D97-AF65-F5344CB8AC3E}">
        <p14:creationId xmlns:p14="http://schemas.microsoft.com/office/powerpoint/2010/main" val="29907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sp>
          <p:nvSpPr>
            <p:cNvPr id="4101" name="AutoShape 4"/>
            <p:cNvSpPr>
              <a:spLocks noChangeAspect="1" noChangeArrowheads="1"/>
            </p:cNvSpPr>
            <p:nvPr/>
          </p:nvSpPr>
          <p:spPr bwMode="auto">
            <a:xfrm>
              <a:off x="192" y="960"/>
              <a:ext cx="5376" cy="3216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4103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04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4108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6314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05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4106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6317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200" b="1" smtClean="0">
                <a:solidFill>
                  <a:srgbClr val="FFD600"/>
                </a:solidFill>
                <a:cs typeface="Times New Roman" charset="0"/>
              </a:rPr>
              <a:t>17.1</a:t>
            </a:r>
            <a:r>
              <a:rPr lang="en-US" sz="4200" b="1" smtClean="0">
                <a:cs typeface="Times New Roman" charset="0"/>
              </a:rPr>
              <a:t>  Atmosphere Characteristics    </a:t>
            </a:r>
            <a:endParaRPr lang="en-US" smtClean="0"/>
          </a:p>
        </p:txBody>
      </p:sp>
      <p:sp>
        <p:nvSpPr>
          <p:cNvPr id="4100" name="Rectangle 15"/>
          <p:cNvSpPr>
            <a:spLocks noChangeArrowheads="1"/>
          </p:cNvSpPr>
          <p:nvPr/>
        </p:nvSpPr>
        <p:spPr bwMode="auto">
          <a:xfrm>
            <a:off x="314325" y="1719263"/>
            <a:ext cx="8582025" cy="3862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Wingdings" charset="2"/>
              <a:buChar char="u"/>
            </a:pPr>
            <a:r>
              <a:rPr lang="en-US" sz="3500" b="1">
                <a:latin typeface="Arial" charset="0"/>
                <a:cs typeface="Times New Roman" charset="0"/>
              </a:rPr>
              <a:t>Weather</a:t>
            </a:r>
            <a:r>
              <a:rPr lang="en-US" sz="3500">
                <a:latin typeface="Arial" charset="0"/>
                <a:cs typeface="Times New Roman" charset="0"/>
              </a:rPr>
              <a:t> is constantly changing, and it refers to the state of the atmosphere at any given time and place. </a:t>
            </a:r>
          </a:p>
          <a:p>
            <a:pPr marL="457200" indent="-457200">
              <a:buClr>
                <a:srgbClr val="389700"/>
              </a:buClr>
              <a:buFont typeface="Wingdings" charset="2"/>
              <a:buChar char="u"/>
            </a:pPr>
            <a:r>
              <a:rPr lang="en-US" sz="3500" b="1">
                <a:latin typeface="Arial" charset="0"/>
                <a:cs typeface="Times New Roman" charset="0"/>
              </a:rPr>
              <a:t>Climate</a:t>
            </a:r>
            <a:r>
              <a:rPr lang="en-US" sz="3500">
                <a:latin typeface="Arial" charset="0"/>
                <a:cs typeface="Times New Roman" charset="0"/>
              </a:rPr>
              <a:t>, however, is based on observations of weather that have been collected over many years. Climate helps describe a place or region.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62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013763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1013764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013765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013766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013767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013768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013769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10137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219075"/>
            <a:ext cx="91440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/>
              <a:t>Solar Radiation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838200"/>
            <a:ext cx="6781800" cy="587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1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3926006" cy="829101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Temperature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77824"/>
            <a:ext cx="5029200" cy="5599176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a measure of the warmth </a:t>
            </a:r>
            <a:r>
              <a:rPr lang="en-US" u="sng" dirty="0" smtClean="0">
                <a:solidFill>
                  <a:schemeClr val="tx1"/>
                </a:solidFill>
              </a:rPr>
              <a:t>of </a:t>
            </a:r>
            <a:r>
              <a:rPr lang="en-US" u="sng" dirty="0">
                <a:solidFill>
                  <a:schemeClr val="tx1"/>
                </a:solidFill>
              </a:rPr>
              <a:t>an object or substance with reference to some standard </a:t>
            </a:r>
            <a:r>
              <a:rPr lang="en-US" u="sng" dirty="0" smtClean="0">
                <a:solidFill>
                  <a:schemeClr val="tx1"/>
                </a:solidFill>
              </a:rPr>
              <a:t>value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Most of the world uses </a:t>
            </a:r>
            <a:r>
              <a:rPr lang="en-US" u="sng" dirty="0" smtClean="0">
                <a:solidFill>
                  <a:schemeClr val="tx1"/>
                </a:solidFill>
              </a:rPr>
              <a:t>Celsius</a:t>
            </a:r>
            <a:r>
              <a:rPr lang="en-US" dirty="0" smtClean="0">
                <a:solidFill>
                  <a:schemeClr val="tx1"/>
                </a:solidFill>
              </a:rPr>
              <a:t> as a tool for measuring temperature; Americans use </a:t>
            </a:r>
            <a:r>
              <a:rPr lang="en-US" u="sng" dirty="0" smtClean="0">
                <a:solidFill>
                  <a:schemeClr val="tx1"/>
                </a:solidFill>
              </a:rPr>
              <a:t>Fahrenheit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Temperatures have a great effect on the </a:t>
            </a:r>
            <a:r>
              <a:rPr lang="en-US" u="sng" dirty="0" smtClean="0">
                <a:solidFill>
                  <a:schemeClr val="tx1"/>
                </a:solidFill>
              </a:rPr>
              <a:t>biomes</a:t>
            </a:r>
            <a:r>
              <a:rPr lang="en-US" dirty="0" smtClean="0">
                <a:solidFill>
                  <a:schemeClr val="tx1"/>
                </a:solidFill>
              </a:rPr>
              <a:t> and different environments on Earth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 change over long term or short term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Example of long term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Plate tectonics and Ice Ages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Example of short term </a:t>
            </a:r>
            <a:r>
              <a:rPr lang="en-US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Volcanic Eruptions and Storm Fronts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32480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9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6" y="262719"/>
            <a:ext cx="7467600" cy="788159"/>
          </a:xfrm>
        </p:spPr>
        <p:txBody>
          <a:bodyPr/>
          <a:lstStyle/>
          <a:p>
            <a:r>
              <a:rPr lang="en-US" sz="4000" u="sng" dirty="0" smtClean="0">
                <a:solidFill>
                  <a:schemeClr val="tx1"/>
                </a:solidFill>
              </a:rPr>
              <a:t>Temperature effects on Biomes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33800" y="914400"/>
            <a:ext cx="4191000" cy="5486400"/>
          </a:xfrm>
        </p:spPr>
        <p:txBody>
          <a:bodyPr/>
          <a:lstStyle/>
          <a:p>
            <a:r>
              <a:rPr lang="en-US" sz="2600" dirty="0" smtClean="0">
                <a:solidFill>
                  <a:schemeClr val="tx1"/>
                </a:solidFill>
              </a:rPr>
              <a:t>The </a:t>
            </a:r>
            <a:r>
              <a:rPr lang="en-US" sz="2600" u="sng" dirty="0" smtClean="0">
                <a:solidFill>
                  <a:schemeClr val="tx1"/>
                </a:solidFill>
              </a:rPr>
              <a:t>amount of radiation </a:t>
            </a:r>
            <a:r>
              <a:rPr lang="en-US" sz="2600" dirty="0" smtClean="0">
                <a:solidFill>
                  <a:schemeClr val="tx1"/>
                </a:solidFill>
              </a:rPr>
              <a:t>different parts of Earth receives will create </a:t>
            </a:r>
            <a:r>
              <a:rPr lang="en-US" sz="2600" u="sng" dirty="0" smtClean="0">
                <a:solidFill>
                  <a:schemeClr val="tx1"/>
                </a:solidFill>
              </a:rPr>
              <a:t>different zones </a:t>
            </a:r>
            <a:r>
              <a:rPr lang="en-US" sz="2600" dirty="0" smtClean="0">
                <a:solidFill>
                  <a:schemeClr val="tx1"/>
                </a:solidFill>
              </a:rPr>
              <a:t>on Earth which are created by their respective temperatures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The </a:t>
            </a:r>
            <a:r>
              <a:rPr lang="en-US" sz="2600" u="sng" dirty="0" smtClean="0">
                <a:solidFill>
                  <a:schemeClr val="tx1"/>
                </a:solidFill>
              </a:rPr>
              <a:t>elevation changes </a:t>
            </a:r>
            <a:r>
              <a:rPr lang="en-US" sz="2600" dirty="0" smtClean="0">
                <a:solidFill>
                  <a:schemeClr val="tx1"/>
                </a:solidFill>
              </a:rPr>
              <a:t>also affect the biomes because temperatures change as you go up </a:t>
            </a:r>
            <a:r>
              <a:rPr lang="en-US" sz="2600" u="sng" dirty="0" smtClean="0">
                <a:solidFill>
                  <a:schemeClr val="tx1"/>
                </a:solidFill>
              </a:rPr>
              <a:t>mountains and plateaus</a:t>
            </a:r>
            <a:endParaRPr lang="en-US" sz="2600" u="sng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8" y="1337481"/>
            <a:ext cx="3309257" cy="25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5" y="4038600"/>
            <a:ext cx="3352800" cy="235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7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43" y="0"/>
            <a:ext cx="7467600" cy="1367050"/>
          </a:xfrm>
        </p:spPr>
        <p:txBody>
          <a:bodyPr/>
          <a:lstStyle/>
          <a:p>
            <a:r>
              <a:rPr lang="en-US" sz="4000" u="sng" dirty="0" smtClean="0">
                <a:solidFill>
                  <a:schemeClr val="tx1"/>
                </a:solidFill>
              </a:rPr>
              <a:t>Temperature effects on Sea Levels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85481"/>
            <a:ext cx="3657600" cy="547251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Sea level has </a:t>
            </a:r>
            <a:r>
              <a:rPr lang="en-US" u="sng" dirty="0" smtClean="0">
                <a:solidFill>
                  <a:schemeClr val="tx1"/>
                </a:solidFill>
              </a:rPr>
              <a:t>naturally</a:t>
            </a:r>
            <a:r>
              <a:rPr lang="en-US" dirty="0" smtClean="0">
                <a:solidFill>
                  <a:schemeClr val="tx1"/>
                </a:solidFill>
              </a:rPr>
              <a:t> changed due to changes in </a:t>
            </a:r>
            <a:r>
              <a:rPr lang="en-US" u="sng" dirty="0" smtClean="0">
                <a:solidFill>
                  <a:schemeClr val="tx1"/>
                </a:solidFill>
              </a:rPr>
              <a:t>plate movements </a:t>
            </a:r>
            <a:r>
              <a:rPr lang="en-US" dirty="0" smtClean="0">
                <a:solidFill>
                  <a:schemeClr val="tx1"/>
                </a:solidFill>
              </a:rPr>
              <a:t>as well as </a:t>
            </a:r>
            <a:r>
              <a:rPr lang="en-US" u="sng" dirty="0" smtClean="0">
                <a:solidFill>
                  <a:schemeClr val="tx1"/>
                </a:solidFill>
              </a:rPr>
              <a:t>global cooling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u="sng" dirty="0" smtClean="0">
                <a:solidFill>
                  <a:schemeClr val="tx1"/>
                </a:solidFill>
              </a:rPr>
              <a:t>warming trends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Since the Industrial Revolution, there has been a general </a:t>
            </a:r>
            <a:r>
              <a:rPr lang="en-US" u="sng" dirty="0" smtClean="0">
                <a:solidFill>
                  <a:schemeClr val="tx1"/>
                </a:solidFill>
              </a:rPr>
              <a:t>increase</a:t>
            </a:r>
            <a:r>
              <a:rPr lang="en-US" dirty="0" smtClean="0">
                <a:solidFill>
                  <a:schemeClr val="tx1"/>
                </a:solidFill>
              </a:rPr>
              <a:t> in sea level due to the increasing amount of </a:t>
            </a:r>
            <a:r>
              <a:rPr lang="en-US" u="sng" dirty="0" smtClean="0">
                <a:solidFill>
                  <a:schemeClr val="tx1"/>
                </a:solidFill>
              </a:rPr>
              <a:t>carbon dioxide found in our atmosphere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This in turn: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keeps heat near the surface of the Earth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Causes glaciers to melt thus adding to the amount water found in our oceans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07757"/>
            <a:ext cx="467962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3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5126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5135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6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971"/>
                <a:ext cx="4410" cy="39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r>
                  <a:rPr lang="en-US" sz="35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Composition of the Atmosphere</a:t>
                </a:r>
              </a:p>
            </p:txBody>
          </p:sp>
        </p:grpSp>
        <p:grpSp>
          <p:nvGrpSpPr>
            <p:cNvPr id="5127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5128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29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5133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5882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30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5131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5885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2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200" b="1" dirty="0" smtClean="0">
                <a:solidFill>
                  <a:srgbClr val="FFD600"/>
                </a:solidFill>
                <a:cs typeface="Times New Roman" charset="0"/>
              </a:rPr>
              <a:t>17.1 </a:t>
            </a:r>
            <a:r>
              <a:rPr lang="en-US" sz="4200" b="1" dirty="0" smtClean="0">
                <a:cs typeface="Times New Roman" charset="0"/>
              </a:rPr>
              <a:t> Atmosphere Characteristics    </a:t>
            </a:r>
            <a:endParaRPr lang="en-US" dirty="0" smtClean="0"/>
          </a:p>
        </p:txBody>
      </p:sp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300038" y="2163763"/>
            <a:ext cx="8596312" cy="630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 b="1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3500">
                <a:latin typeface="Arial" charset="0"/>
                <a:cs typeface="Times New Roman" charset="0"/>
              </a:rPr>
              <a:t>Major Components</a:t>
            </a:r>
          </a:p>
        </p:txBody>
      </p:sp>
      <p:sp>
        <p:nvSpPr>
          <p:cNvPr id="5125" name="Rectangle 17"/>
          <p:cNvSpPr>
            <a:spLocks noChangeArrowheads="1"/>
          </p:cNvSpPr>
          <p:nvPr/>
        </p:nvSpPr>
        <p:spPr bwMode="auto">
          <a:xfrm>
            <a:off x="695325" y="2865438"/>
            <a:ext cx="8134350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8925" indent="-288925">
              <a:buClr>
                <a:srgbClr val="389700"/>
              </a:buClr>
              <a:buFont typeface="Monotype Sorts" charset="2"/>
              <a:buNone/>
            </a:pPr>
            <a:r>
              <a:rPr lang="en-US" sz="3500" dirty="0">
                <a:latin typeface="Arial" charset="0"/>
                <a:sym typeface="Wingdings" charset="2"/>
              </a:rPr>
              <a:t>•  </a:t>
            </a:r>
            <a:r>
              <a:rPr lang="en-US" sz="3500" b="1" dirty="0">
                <a:latin typeface="Arial" charset="0"/>
                <a:cs typeface="Times New Roman" charset="0"/>
              </a:rPr>
              <a:t>Air</a:t>
            </a:r>
            <a:r>
              <a:rPr lang="en-US" sz="3500" dirty="0">
                <a:latin typeface="Arial" charset="0"/>
                <a:cs typeface="Times New Roman" charset="0"/>
              </a:rPr>
              <a:t> is a mixture of different gases and particles, each with its own physical properties</a:t>
            </a:r>
            <a:r>
              <a:rPr lang="en-US" sz="3500" dirty="0" smtClean="0">
                <a:latin typeface="Arial" charset="0"/>
                <a:cs typeface="Times New Roman" charset="0"/>
              </a:rPr>
              <a:t>.</a:t>
            </a:r>
          </a:p>
          <a:p>
            <a:pPr marL="288925" indent="-288925">
              <a:buClr>
                <a:srgbClr val="389700"/>
              </a:buClr>
              <a:buFont typeface="Monotype Sorts" charset="2"/>
              <a:buNone/>
            </a:pPr>
            <a:endParaRPr lang="en-US" sz="3500" dirty="0"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349446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cs typeface="Times New Roman" charset="0"/>
              </a:rPr>
              <a:t>17.1  Atmosphere Characteristics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Two major gases:</a:t>
            </a:r>
          </a:p>
          <a:p>
            <a:pPr lvl="2"/>
            <a:r>
              <a:rPr lang="en-US" u="sng" dirty="0" smtClean="0">
                <a:solidFill>
                  <a:schemeClr val="tx1"/>
                </a:solidFill>
              </a:rPr>
              <a:t>Nitrogen</a:t>
            </a:r>
            <a:r>
              <a:rPr lang="en-US" dirty="0" smtClean="0">
                <a:solidFill>
                  <a:schemeClr val="tx1"/>
                </a:solidFill>
              </a:rPr>
              <a:t> (78%)</a:t>
            </a:r>
          </a:p>
          <a:p>
            <a:pPr lvl="2"/>
            <a:r>
              <a:rPr lang="en-US" u="sng" dirty="0" smtClean="0">
                <a:solidFill>
                  <a:schemeClr val="tx1"/>
                </a:solidFill>
              </a:rPr>
              <a:t>Oxygen</a:t>
            </a:r>
            <a:r>
              <a:rPr lang="en-US" dirty="0" smtClean="0">
                <a:solidFill>
                  <a:schemeClr val="tx1"/>
                </a:solidFill>
              </a:rPr>
              <a:t> (21%)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Other gases vary </a:t>
            </a:r>
          </a:p>
          <a:p>
            <a:pPr lvl="2"/>
            <a:r>
              <a:rPr lang="en-US" u="sng" dirty="0" smtClean="0">
                <a:solidFill>
                  <a:schemeClr val="tx1"/>
                </a:solidFill>
              </a:rPr>
              <a:t>Carbon dioxide </a:t>
            </a:r>
            <a:r>
              <a:rPr lang="en-US" dirty="0" smtClean="0">
                <a:solidFill>
                  <a:schemeClr val="tx1"/>
                </a:solidFill>
              </a:rPr>
              <a:t>is increasing due to </a:t>
            </a:r>
            <a:r>
              <a:rPr lang="en-US" u="sng" dirty="0" smtClean="0">
                <a:solidFill>
                  <a:schemeClr val="tx1"/>
                </a:solidFill>
              </a:rPr>
              <a:t>human activities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raises temperatures in the atmosphere by </a:t>
            </a:r>
            <a:r>
              <a:rPr lang="en-US" u="sng" dirty="0" smtClean="0">
                <a:solidFill>
                  <a:schemeClr val="tx1"/>
                </a:solidFill>
              </a:rPr>
              <a:t>trapping</a:t>
            </a:r>
            <a:r>
              <a:rPr lang="en-US" dirty="0" smtClean="0">
                <a:solidFill>
                  <a:schemeClr val="tx1"/>
                </a:solidFill>
              </a:rPr>
              <a:t> heat near the surface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6154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 w="635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5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6159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230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6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6157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233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4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231775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 smtClean="0"/>
              <a:t>Volume of Clean, Dry Air</a:t>
            </a:r>
          </a:p>
        </p:txBody>
      </p:sp>
      <p:pic>
        <p:nvPicPr>
          <p:cNvPr id="614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613" y="1249363"/>
            <a:ext cx="6932612" cy="5608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149" name="TextBox 11"/>
          <p:cNvSpPr txBox="1">
            <a:spLocks noChangeArrowheads="1"/>
          </p:cNvSpPr>
          <p:nvPr/>
        </p:nvSpPr>
        <p:spPr bwMode="auto">
          <a:xfrm>
            <a:off x="2838450" y="4981575"/>
            <a:ext cx="969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78%</a:t>
            </a:r>
          </a:p>
        </p:txBody>
      </p:sp>
      <p:sp>
        <p:nvSpPr>
          <p:cNvPr id="6150" name="TextBox 12"/>
          <p:cNvSpPr txBox="1">
            <a:spLocks noChangeArrowheads="1"/>
          </p:cNvSpPr>
          <p:nvPr/>
        </p:nvSpPr>
        <p:spPr bwMode="auto">
          <a:xfrm>
            <a:off x="5418138" y="3643313"/>
            <a:ext cx="804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21%</a:t>
            </a:r>
          </a:p>
        </p:txBody>
      </p:sp>
      <p:sp>
        <p:nvSpPr>
          <p:cNvPr id="6151" name="TextBox 13"/>
          <p:cNvSpPr txBox="1">
            <a:spLocks noChangeArrowheads="1"/>
          </p:cNvSpPr>
          <p:nvPr/>
        </p:nvSpPr>
        <p:spPr bwMode="auto">
          <a:xfrm>
            <a:off x="4995863" y="1214438"/>
            <a:ext cx="804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1%</a:t>
            </a:r>
          </a:p>
        </p:txBody>
      </p:sp>
      <p:sp>
        <p:nvSpPr>
          <p:cNvPr id="6152" name="TextBox 14"/>
          <p:cNvSpPr txBox="1">
            <a:spLocks noChangeArrowheads="1"/>
          </p:cNvSpPr>
          <p:nvPr/>
        </p:nvSpPr>
        <p:spPr bwMode="auto">
          <a:xfrm>
            <a:off x="6021388" y="1927225"/>
            <a:ext cx="8048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&lt;1%</a:t>
            </a:r>
          </a:p>
        </p:txBody>
      </p:sp>
      <p:sp>
        <p:nvSpPr>
          <p:cNvPr id="6153" name="TextBox 15"/>
          <p:cNvSpPr txBox="1">
            <a:spLocks noChangeArrowheads="1"/>
          </p:cNvSpPr>
          <p:nvPr/>
        </p:nvSpPr>
        <p:spPr bwMode="auto">
          <a:xfrm>
            <a:off x="2187575" y="1914525"/>
            <a:ext cx="80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9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3" y="0"/>
            <a:chExt cx="5770" cy="4176"/>
          </a:xfrm>
        </p:grpSpPr>
        <p:grpSp>
          <p:nvGrpSpPr>
            <p:cNvPr id="7175" name="Group 3"/>
            <p:cNvGrpSpPr>
              <a:grpSpLocks/>
            </p:cNvGrpSpPr>
            <p:nvPr/>
          </p:nvGrpSpPr>
          <p:grpSpPr bwMode="auto">
            <a:xfrm>
              <a:off x="189" y="834"/>
              <a:ext cx="5386" cy="3342"/>
              <a:chOff x="182" y="834"/>
              <a:chExt cx="5386" cy="3342"/>
            </a:xfrm>
          </p:grpSpPr>
          <p:sp>
            <p:nvSpPr>
              <p:cNvPr id="7184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182" y="834"/>
                <a:ext cx="5365" cy="39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r>
                  <a:rPr lang="en-US" sz="35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Composition of the Atmosphere</a:t>
                </a:r>
              </a:p>
            </p:txBody>
          </p:sp>
        </p:grpSp>
        <p:grpSp>
          <p:nvGrpSpPr>
            <p:cNvPr id="7176" name="Group 6"/>
            <p:cNvGrpSpPr>
              <a:grpSpLocks/>
            </p:cNvGrpSpPr>
            <p:nvPr/>
          </p:nvGrpSpPr>
          <p:grpSpPr bwMode="auto">
            <a:xfrm>
              <a:off x="-3" y="0"/>
              <a:ext cx="5770" cy="901"/>
              <a:chOff x="-10" y="0"/>
              <a:chExt cx="5770" cy="901"/>
            </a:xfrm>
          </p:grpSpPr>
          <p:sp>
            <p:nvSpPr>
              <p:cNvPr id="7177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178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7182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6906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79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7180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6909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7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200" b="1" smtClean="0">
                <a:solidFill>
                  <a:srgbClr val="FFD600"/>
                </a:solidFill>
                <a:cs typeface="Times New Roman" charset="0"/>
              </a:rPr>
              <a:t>17.1 </a:t>
            </a:r>
            <a:r>
              <a:rPr lang="en-US" sz="4200" b="1" smtClean="0">
                <a:cs typeface="Times New Roman" charset="0"/>
              </a:rPr>
              <a:t> Atmosphere Characteristics    </a:t>
            </a:r>
            <a:endParaRPr lang="en-US" smtClean="0"/>
          </a:p>
        </p:txBody>
      </p:sp>
      <p:sp>
        <p:nvSpPr>
          <p:cNvPr id="7172" name="Rectangle 16"/>
          <p:cNvSpPr>
            <a:spLocks noChangeArrowheads="1"/>
          </p:cNvSpPr>
          <p:nvPr/>
        </p:nvSpPr>
        <p:spPr bwMode="auto">
          <a:xfrm>
            <a:off x="314325" y="1951038"/>
            <a:ext cx="8510588" cy="1939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8925" indent="-288925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latin typeface="Arial" charset="0"/>
                <a:sym typeface="Wingdings" charset="2"/>
              </a:rPr>
              <a:t>•  </a:t>
            </a:r>
            <a:r>
              <a:rPr lang="en-US" sz="3000">
                <a:latin typeface="Arial" charset="0"/>
                <a:cs typeface="Times New Roman" charset="0"/>
              </a:rPr>
              <a:t>Water vapor is the source of all clouds and precipitation. Like carbon dioxide, water vapor absorbs heat given off by Earth. It also absorbs some solar energy.</a:t>
            </a:r>
          </a:p>
        </p:txBody>
      </p:sp>
      <p:sp>
        <p:nvSpPr>
          <p:cNvPr id="7173" name="Rectangle 17"/>
          <p:cNvSpPr>
            <a:spLocks noChangeArrowheads="1"/>
          </p:cNvSpPr>
          <p:nvPr/>
        </p:nvSpPr>
        <p:spPr bwMode="auto">
          <a:xfrm>
            <a:off x="341313" y="3862388"/>
            <a:ext cx="8483600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8925" indent="-288925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latin typeface="Arial" charset="0"/>
                <a:sym typeface="Wingdings" charset="2"/>
              </a:rPr>
              <a:t>•  </a:t>
            </a:r>
            <a:r>
              <a:rPr lang="en-US" sz="3000" b="1">
                <a:latin typeface="Arial" charset="0"/>
                <a:cs typeface="Times New Roman" charset="0"/>
              </a:rPr>
              <a:t>Ozone</a:t>
            </a:r>
            <a:r>
              <a:rPr lang="en-US" sz="3000">
                <a:latin typeface="Arial" charset="0"/>
                <a:cs typeface="Times New Roman" charset="0"/>
              </a:rPr>
              <a:t> is a form of oxygen that combines three oxygen atoms into each molecule (O</a:t>
            </a:r>
            <a:r>
              <a:rPr lang="en-US" sz="3000" baseline="-25000">
                <a:latin typeface="Arial" charset="0"/>
                <a:cs typeface="Times New Roman" charset="0"/>
              </a:rPr>
              <a:t>3</a:t>
            </a:r>
            <a:r>
              <a:rPr lang="en-US" sz="3000">
                <a:latin typeface="Arial" charset="0"/>
                <a:cs typeface="Times New Roman" charset="0"/>
              </a:rPr>
              <a:t>). </a:t>
            </a:r>
          </a:p>
        </p:txBody>
      </p:sp>
      <p:sp>
        <p:nvSpPr>
          <p:cNvPr id="7174" name="Rectangle 18"/>
          <p:cNvSpPr>
            <a:spLocks noChangeArrowheads="1"/>
          </p:cNvSpPr>
          <p:nvPr/>
        </p:nvSpPr>
        <p:spPr bwMode="auto">
          <a:xfrm>
            <a:off x="300038" y="4872038"/>
            <a:ext cx="8524875" cy="1939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8925" indent="-288925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latin typeface="Arial" charset="0"/>
                <a:sym typeface="Wingdings" charset="2"/>
              </a:rPr>
              <a:t>•  </a:t>
            </a:r>
            <a:r>
              <a:rPr lang="en-US" sz="3000">
                <a:latin typeface="Arial" charset="0"/>
                <a:cs typeface="Times New Roman" charset="0"/>
              </a:rPr>
              <a:t>If ozone did not filter most UV radiation and all of the sun’s UV rays reached the surface of Earth, our planet would be uninhabitable for many living organisms.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8198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8207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4410" cy="39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35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Composition of the Atmosphere</a:t>
                </a:r>
              </a:p>
            </p:txBody>
          </p:sp>
        </p:grpSp>
        <p:grpSp>
          <p:nvGrpSpPr>
            <p:cNvPr id="8199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8200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201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8205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050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02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8203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053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19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200" b="1" smtClean="0">
                <a:solidFill>
                  <a:srgbClr val="FFD600"/>
                </a:solidFill>
                <a:cs typeface="Times New Roman" charset="0"/>
              </a:rPr>
              <a:t>17.1 </a:t>
            </a:r>
            <a:r>
              <a:rPr lang="en-US" sz="4200" b="1" smtClean="0">
                <a:cs typeface="Times New Roman" charset="0"/>
              </a:rPr>
              <a:t> Atmosphere Characteristics    </a:t>
            </a:r>
            <a:endParaRPr lang="en-US" smtClean="0"/>
          </a:p>
        </p:txBody>
      </p:sp>
      <p:sp>
        <p:nvSpPr>
          <p:cNvPr id="8196" name="Rectangle 15"/>
          <p:cNvSpPr>
            <a:spLocks noChangeArrowheads="1"/>
          </p:cNvSpPr>
          <p:nvPr/>
        </p:nvSpPr>
        <p:spPr bwMode="auto">
          <a:xfrm>
            <a:off x="314325" y="2238375"/>
            <a:ext cx="8582025" cy="630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 b="1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3500">
                <a:latin typeface="Arial" charset="0"/>
                <a:cs typeface="Times New Roman" charset="0"/>
              </a:rPr>
              <a:t>Human Influence</a:t>
            </a:r>
          </a:p>
        </p:txBody>
      </p:sp>
      <p:sp>
        <p:nvSpPr>
          <p:cNvPr id="8197" name="Rectangle 16"/>
          <p:cNvSpPr>
            <a:spLocks noChangeArrowheads="1"/>
          </p:cNvSpPr>
          <p:nvPr/>
        </p:nvSpPr>
        <p:spPr bwMode="auto">
          <a:xfrm>
            <a:off x="873125" y="2892425"/>
            <a:ext cx="7970838" cy="1708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8925" indent="-288925">
              <a:buClr>
                <a:srgbClr val="389700"/>
              </a:buClr>
              <a:buFont typeface="Monotype Sorts" charset="2"/>
              <a:buNone/>
            </a:pPr>
            <a:r>
              <a:rPr lang="en-US" sz="3500">
                <a:latin typeface="Arial" charset="0"/>
                <a:sym typeface="Wingdings" charset="2"/>
              </a:rPr>
              <a:t>•  </a:t>
            </a:r>
            <a:r>
              <a:rPr lang="en-US" sz="3500">
                <a:latin typeface="Arial" charset="0"/>
                <a:cs typeface="Times New Roman" charset="0"/>
              </a:rPr>
              <a:t>Emissions from transportation vehicles account for nearly half the primary pollutants by weight (46.2%)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9221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 w="635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22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9226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0998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23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9224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001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231775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 smtClean="0"/>
              <a:t>Primary Pollutants</a:t>
            </a:r>
          </a:p>
        </p:txBody>
      </p:sp>
      <p:pic>
        <p:nvPicPr>
          <p:cNvPr id="9220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1419225"/>
            <a:ext cx="9134475" cy="4776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4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3" y="0"/>
            <a:chExt cx="5770" cy="4176"/>
          </a:xfrm>
        </p:grpSpPr>
        <p:grpSp>
          <p:nvGrpSpPr>
            <p:cNvPr id="10247" name="Group 22"/>
            <p:cNvGrpSpPr>
              <a:grpSpLocks/>
            </p:cNvGrpSpPr>
            <p:nvPr/>
          </p:nvGrpSpPr>
          <p:grpSpPr bwMode="auto">
            <a:xfrm>
              <a:off x="0" y="960"/>
              <a:ext cx="5760" cy="3216"/>
              <a:chOff x="0" y="960"/>
              <a:chExt cx="5760" cy="3216"/>
            </a:xfrm>
          </p:grpSpPr>
          <p:sp>
            <p:nvSpPr>
              <p:cNvPr id="10256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9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7" name="Rectangle 5"/>
              <p:cNvSpPr>
                <a:spLocks noChangeAspect="1" noChangeArrowheads="1"/>
              </p:cNvSpPr>
              <p:nvPr/>
            </p:nvSpPr>
            <p:spPr bwMode="auto">
              <a:xfrm>
                <a:off x="0" y="1178"/>
                <a:ext cx="5760" cy="40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r>
                  <a:rPr lang="en-US" sz="3600" b="1">
                    <a:solidFill>
                      <a:srgbClr val="008000"/>
                    </a:solidFill>
                    <a:latin typeface="Arial" charset="0"/>
                    <a:cs typeface="Times New Roman" charset="0"/>
                  </a:rPr>
                  <a:t>Height and Structure of the Atmosphere</a:t>
                </a:r>
              </a:p>
            </p:txBody>
          </p:sp>
        </p:grpSp>
        <p:grpSp>
          <p:nvGrpSpPr>
            <p:cNvPr id="10248" name="Group 23"/>
            <p:cNvGrpSpPr>
              <a:grpSpLocks/>
            </p:cNvGrpSpPr>
            <p:nvPr/>
          </p:nvGrpSpPr>
          <p:grpSpPr bwMode="auto">
            <a:xfrm>
              <a:off x="-3" y="0"/>
              <a:ext cx="5770" cy="901"/>
              <a:chOff x="-3" y="0"/>
              <a:chExt cx="5770" cy="901"/>
            </a:xfrm>
          </p:grpSpPr>
          <p:sp>
            <p:nvSpPr>
              <p:cNvPr id="10249" name="Rectangle 7"/>
              <p:cNvSpPr>
                <a:spLocks noChangeArrowheads="1"/>
              </p:cNvSpPr>
              <p:nvPr/>
            </p:nvSpPr>
            <p:spPr bwMode="auto">
              <a:xfrm>
                <a:off x="1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50" name="Group 8"/>
              <p:cNvGrpSpPr>
                <a:grpSpLocks/>
              </p:cNvGrpSpPr>
              <p:nvPr/>
            </p:nvGrpSpPr>
            <p:grpSpPr bwMode="auto">
              <a:xfrm>
                <a:off x="-3" y="0"/>
                <a:ext cx="5770" cy="86"/>
                <a:chOff x="-5" y="0"/>
                <a:chExt cx="5770" cy="86"/>
              </a:xfrm>
            </p:grpSpPr>
            <p:sp>
              <p:nvSpPr>
                <p:cNvPr id="10254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7930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51" name="Group 11"/>
              <p:cNvGrpSpPr>
                <a:grpSpLocks/>
              </p:cNvGrpSpPr>
              <p:nvPr/>
            </p:nvGrpSpPr>
            <p:grpSpPr bwMode="auto">
              <a:xfrm>
                <a:off x="2" y="768"/>
                <a:ext cx="5760" cy="133"/>
                <a:chOff x="1" y="768"/>
                <a:chExt cx="5760" cy="133"/>
              </a:xfrm>
            </p:grpSpPr>
            <p:sp>
              <p:nvSpPr>
                <p:cNvPr id="10252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7933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24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200" b="1" smtClean="0">
                <a:solidFill>
                  <a:srgbClr val="FFD600"/>
                </a:solidFill>
                <a:cs typeface="Times New Roman" charset="0"/>
              </a:rPr>
              <a:t>17.1</a:t>
            </a:r>
            <a:r>
              <a:rPr lang="en-US" sz="4200" b="1" smtClean="0">
                <a:cs typeface="Times New Roman" charset="0"/>
              </a:rPr>
              <a:t>  Atmosphere Characteristics    </a:t>
            </a:r>
            <a:endParaRPr lang="en-US" smtClean="0"/>
          </a:p>
        </p:txBody>
      </p:sp>
      <p:sp>
        <p:nvSpPr>
          <p:cNvPr id="10244" name="Rectangle 15"/>
          <p:cNvSpPr>
            <a:spLocks noChangeArrowheads="1"/>
          </p:cNvSpPr>
          <p:nvPr/>
        </p:nvSpPr>
        <p:spPr bwMode="auto">
          <a:xfrm>
            <a:off x="314325" y="2646363"/>
            <a:ext cx="8582025" cy="1708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3500" b="1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3500">
                <a:latin typeface="Arial" charset="0"/>
                <a:cs typeface="Times New Roman" charset="0"/>
              </a:rPr>
              <a:t>The atmosphere rapidly thins as you travel away from Earth until there are too few gas molecules to detect.</a:t>
            </a:r>
          </a:p>
        </p:txBody>
      </p:sp>
      <p:sp>
        <p:nvSpPr>
          <p:cNvPr id="10245" name="Rectangle 17"/>
          <p:cNvSpPr>
            <a:spLocks noChangeArrowheads="1"/>
          </p:cNvSpPr>
          <p:nvPr/>
        </p:nvSpPr>
        <p:spPr bwMode="auto">
          <a:xfrm>
            <a:off x="368300" y="5041900"/>
            <a:ext cx="8461375" cy="1168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8925" indent="-288925">
              <a:buClr>
                <a:srgbClr val="389700"/>
              </a:buClr>
              <a:buFont typeface="Monotype Sorts" charset="2"/>
              <a:buNone/>
            </a:pPr>
            <a:r>
              <a:rPr lang="en-US" sz="3500">
                <a:latin typeface="Arial" charset="0"/>
                <a:sym typeface="Wingdings" charset="2"/>
              </a:rPr>
              <a:t>•  </a:t>
            </a:r>
            <a:r>
              <a:rPr lang="en-US" sz="3500">
                <a:latin typeface="Arial" charset="0"/>
                <a:cs typeface="Times New Roman" charset="0"/>
              </a:rPr>
              <a:t>Atmospheric pressure is simply the weight of the air above.</a:t>
            </a:r>
          </a:p>
        </p:txBody>
      </p:sp>
      <p:sp>
        <p:nvSpPr>
          <p:cNvPr id="10246" name="Rectangle 25"/>
          <p:cNvSpPr>
            <a:spLocks noChangeArrowheads="1"/>
          </p:cNvSpPr>
          <p:nvPr/>
        </p:nvSpPr>
        <p:spPr bwMode="auto">
          <a:xfrm>
            <a:off x="304800" y="4346575"/>
            <a:ext cx="7635875" cy="631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3500" b="1">
                <a:solidFill>
                  <a:srgbClr val="389700"/>
                </a:solidFill>
                <a:latin typeface="Arial" charset="0"/>
                <a:sym typeface="Wingdings" charset="2"/>
              </a:rPr>
              <a:t> </a:t>
            </a:r>
            <a:r>
              <a:rPr lang="en-US" sz="3500">
                <a:latin typeface="Arial" charset="0"/>
                <a:cs typeface="Times New Roman" charset="0"/>
              </a:rPr>
              <a:t>Pressure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globe">
  <a:themeElements>
    <a:clrScheme name="Blueglobe 8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003366"/>
      </a:accent1>
      <a:accent2>
        <a:srgbClr val="71C79C"/>
      </a:accent2>
      <a:accent3>
        <a:srgbClr val="EBEBEB"/>
      </a:accent3>
      <a:accent4>
        <a:srgbClr val="000000"/>
      </a:accent4>
      <a:accent5>
        <a:srgbClr val="AAADB8"/>
      </a:accent5>
      <a:accent6>
        <a:srgbClr val="66B48D"/>
      </a:accent6>
      <a:hlink>
        <a:srgbClr val="A4B5E0"/>
      </a:hlink>
      <a:folHlink>
        <a:srgbClr val="6D7895"/>
      </a:folHlink>
    </a:clrScheme>
    <a:fontScheme name="Blue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ue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lob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lob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lob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lob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lob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lob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lobe 8">
        <a:dk1>
          <a:srgbClr val="000000"/>
        </a:dk1>
        <a:lt1>
          <a:srgbClr val="DDDDDD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71C79C"/>
        </a:accent2>
        <a:accent3>
          <a:srgbClr val="EBEBEB"/>
        </a:accent3>
        <a:accent4>
          <a:srgbClr val="000000"/>
        </a:accent4>
        <a:accent5>
          <a:srgbClr val="AAADB8"/>
        </a:accent5>
        <a:accent6>
          <a:srgbClr val="66B48D"/>
        </a:accent6>
        <a:hlink>
          <a:srgbClr val="A4B5E0"/>
        </a:hlink>
        <a:folHlink>
          <a:srgbClr val="6D78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X:Templates:Presentations:Designs:Blueglobe</Template>
  <TotalTime>16258</TotalTime>
  <Words>1001</Words>
  <Application>Microsoft Office PowerPoint</Application>
  <PresentationFormat>On-screen Show (4:3)</PresentationFormat>
  <Paragraphs>124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Monotype Sorts</vt:lpstr>
      <vt:lpstr>Tahoma</vt:lpstr>
      <vt:lpstr>Times New Roman</vt:lpstr>
      <vt:lpstr>Wingdings</vt:lpstr>
      <vt:lpstr>Blueglobe</vt:lpstr>
      <vt:lpstr>Chapter  17</vt:lpstr>
      <vt:lpstr>17.1  Atmosphere Characteristics    </vt:lpstr>
      <vt:lpstr>17.1  Atmosphere Characteristics    </vt:lpstr>
      <vt:lpstr>17.1  Atmosphere Characteristics </vt:lpstr>
      <vt:lpstr>Volume of Clean, Dry Air</vt:lpstr>
      <vt:lpstr>17.1  Atmosphere Characteristics    </vt:lpstr>
      <vt:lpstr>17.1  Atmosphere Characteristics    </vt:lpstr>
      <vt:lpstr>Primary Pollutants</vt:lpstr>
      <vt:lpstr>17.1  Atmosphere Characteristics    </vt:lpstr>
      <vt:lpstr>Atmospheric Pressure vs. Altitude</vt:lpstr>
      <vt:lpstr>17.1  Atmosphere Characteristics    </vt:lpstr>
      <vt:lpstr>Snowy Mountaintops Contrast with Warmer Snow-Free Lowlands</vt:lpstr>
      <vt:lpstr>Thermal Structure of the Atmosphere</vt:lpstr>
      <vt:lpstr>17.1  Atmosphere Characteristics    </vt:lpstr>
      <vt:lpstr>Layers of the Atmosphere</vt:lpstr>
      <vt:lpstr>Layers of the Atmosphere</vt:lpstr>
      <vt:lpstr>Heat transfer on earth</vt:lpstr>
      <vt:lpstr>Heat transfer on earth</vt:lpstr>
      <vt:lpstr>17.2  Heating the Atmosphere</vt:lpstr>
      <vt:lpstr>Solar Radiation</vt:lpstr>
      <vt:lpstr>Temperature</vt:lpstr>
      <vt:lpstr>Temperature effects on Biomes</vt:lpstr>
      <vt:lpstr>Temperature effects on Sea Levels</vt:lpstr>
    </vt:vector>
  </TitlesOfParts>
  <Company>MicroTech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 and Igneous Activity  Earth  -  Chapter 4</dc:title>
  <dc:creator>Stan &amp; Cindy Hatfield</dc:creator>
  <cp:lastModifiedBy>Murphy, LaTresha S.</cp:lastModifiedBy>
  <cp:revision>849</cp:revision>
  <cp:lastPrinted>2004-09-17T19:36:04Z</cp:lastPrinted>
  <dcterms:created xsi:type="dcterms:W3CDTF">2000-12-18T00:31:17Z</dcterms:created>
  <dcterms:modified xsi:type="dcterms:W3CDTF">2015-10-02T17:51:36Z</dcterms:modified>
</cp:coreProperties>
</file>