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34D59-B929-4EDB-9755-443605CCCF1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1376-B306-4E00-91F3-D5DA128F83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613E-F167-47D1-B981-6FFE689A9EBD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D444A-97C9-4ADD-8FFD-1F3F69CB9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A67C-3F7C-4B96-9688-D4E33AE09167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0C65-BA11-4581-AEB0-B70C34AA0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E0FE-3F3A-429D-852B-2E8F3A100FD0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495D-AAA4-4A34-92E3-14DACB391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0428-7FEF-4E4E-B430-2477329D7B4E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63EC-BD2D-44EC-966A-B63B7E370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439064-2F92-4655-BAE1-C321073313BB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2B86D6-B9D0-4F94-B53A-03226386D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1F94E-BE76-4E3F-BC89-6E008587E532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AE152-3145-4C84-AF77-74276F63C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504B-E9AA-427B-8504-73569B13A805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3DFE-C8B2-4750-9B3B-F5952EA38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257F-C207-47DF-B06B-5DCF25657381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D330-0C8E-4926-9B8E-620E929BA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4ED2D1-B609-40ED-8B66-4D932C31A452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BED2C-5E5E-4044-B5C6-DA4A72ACF5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DA22-C382-46CC-A2F8-79BE68AB382A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D069-E10B-4C9E-8CBE-F8268D5592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8FFD91-175B-45F4-A61D-934E5732F376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B32DAD-3D44-4FD1-8B94-CFE3B2250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2EDE7A-7DCC-4B44-A764-1690AD058636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8F9EBC-A8D7-4058-AC44-3DF957C57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11F205-DB47-40A4-951C-53B106B18C12}" type="datetimeFigureOut">
              <a:rPr lang="en-US"/>
              <a:pPr>
                <a:defRPr/>
              </a:pPr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BD215-3341-49C4-A889-37A43FA0C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7" r:id="rId4"/>
    <p:sldLayoutId id="2147483668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1447800" y="3886200"/>
            <a:ext cx="7543800" cy="1905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4000" cap="none" dirty="0" smtClean="0"/>
              <a:t>TESTING PLATE TECTONICS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53200" cy="5080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Sections 9.4 and 9.5</a:t>
            </a:r>
          </a:p>
        </p:txBody>
      </p:sp>
      <p:pic>
        <p:nvPicPr>
          <p:cNvPr id="14339" name="Picture 4" descr="http://media.maps.com/magellan/Images/tecton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66853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76962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500" cap="none" dirty="0" smtClean="0"/>
              <a:t>TESTING PLATE TECTONICS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5029200" cy="57912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Paleomagnetism</a:t>
            </a:r>
          </a:p>
          <a:p>
            <a:pPr lvl="1" eaLnBrk="1" hangingPunct="1"/>
            <a:r>
              <a:rPr lang="en-US" sz="3000" dirty="0" smtClean="0"/>
              <a:t>When a rock forms, it becomes magnetized in the direction parallel to Earth’s existing magnetic field</a:t>
            </a:r>
          </a:p>
          <a:p>
            <a:pPr marL="1143000" lvl="2" indent="-228600" eaLnBrk="1" hangingPunct="1"/>
            <a:r>
              <a:rPr lang="en-US" sz="2300" dirty="0" smtClean="0"/>
              <a:t>Normal polarity – when rocks show the same magnetism as the present magnetic field</a:t>
            </a:r>
          </a:p>
          <a:p>
            <a:pPr marL="1143000" lvl="2" indent="-228600" eaLnBrk="1" hangingPunct="1"/>
            <a:r>
              <a:rPr lang="en-US" sz="2300" dirty="0" smtClean="0"/>
              <a:t>Reverse polarity – when rocks show the opposite magnetism as the present magnetic field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150" y="1676400"/>
            <a:ext cx="41338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6868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500" cap="none" dirty="0" smtClean="0"/>
              <a:t>EVIDENCE FOR PLATE TECTONICS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3124200" cy="5638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cs typeface="Arial" charset="0"/>
              </a:rPr>
              <a:t>The discovery of strips of alternating polarity, which lie as mirror images across ocean ridges, is among the strongest evidence of seafloor spreading</a:t>
            </a:r>
          </a:p>
          <a:p>
            <a:pPr lvl="1" eaLnBrk="1" hangingPunct="1"/>
            <a:endParaRPr lang="en-US" sz="23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328" y="1219200"/>
            <a:ext cx="583974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228600" y="274638"/>
            <a:ext cx="87630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500" cap="none" dirty="0" smtClean="0"/>
              <a:t>EVIDENCE FOR PLATE TECTONICS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915400" cy="5638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Earthquake Patterns</a:t>
            </a:r>
          </a:p>
          <a:p>
            <a:pPr lvl="1" eaLnBrk="1" hangingPunct="1"/>
            <a:r>
              <a:rPr lang="en-US" sz="2500" dirty="0" smtClean="0"/>
              <a:t>Scientists discovered a close link between earthquake origins and ocean trenches</a:t>
            </a:r>
          </a:p>
          <a:p>
            <a:pPr lvl="1" eaLnBrk="1" hangingPunct="1"/>
            <a:r>
              <a:rPr lang="en-US" sz="2500" dirty="0" smtClean="0"/>
              <a:t>Earthquakes occur only within the subducted slab of oceanic lithosphere</a:t>
            </a:r>
          </a:p>
          <a:p>
            <a:pPr eaLnBrk="1" hangingPunct="1"/>
            <a:r>
              <a:rPr lang="en-US" sz="3000" dirty="0" smtClean="0"/>
              <a:t>Ocean Drilling</a:t>
            </a:r>
          </a:p>
          <a:p>
            <a:pPr lvl="1" eaLnBrk="1" hangingPunct="1"/>
            <a:r>
              <a:rPr lang="en-US" sz="2500" dirty="0" smtClean="0"/>
              <a:t>Youngest oceanic crust is at                                        the ridge crest, the oldest                                         crust is at the continental                                   margins</a:t>
            </a:r>
          </a:p>
          <a:p>
            <a:pPr lvl="1" eaLnBrk="1" hangingPunct="1"/>
            <a:r>
              <a:rPr lang="en-US" sz="2500" dirty="0" smtClean="0"/>
              <a:t>Data on the ages of seafloor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500" dirty="0" smtClean="0"/>
              <a:t>sediment confirmed the seafloor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500" dirty="0" smtClean="0"/>
              <a:t>spreading hypothesis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90875"/>
            <a:ext cx="3810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500" cap="none" dirty="0" smtClean="0"/>
              <a:t>EVIDENCE FOR PLATE TECTONICS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4191000" cy="5486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Hot Spot</a:t>
            </a:r>
          </a:p>
          <a:p>
            <a:pPr lvl="1" eaLnBrk="1" hangingPunct="1"/>
            <a:r>
              <a:rPr lang="en-US" sz="2800" dirty="0" smtClean="0"/>
              <a:t>A concentration of heat in the mantle produces magma, which rises to Earth’s surface creating volcanic mountains</a:t>
            </a:r>
          </a:p>
          <a:p>
            <a:pPr lvl="1" eaLnBrk="1" hangingPunct="1"/>
            <a:r>
              <a:rPr lang="en-US" sz="2800" dirty="0" smtClean="0"/>
              <a:t>Hot Spot evidence supports the theory that plates move over Earth’s surface</a:t>
            </a:r>
          </a:p>
        </p:txBody>
      </p:sp>
      <p:pic>
        <p:nvPicPr>
          <p:cNvPr id="18435" name="Picture 2" descr="http://www.explorevolcanoes.com/volcanoimages/platetectonichotspotusg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752600"/>
            <a:ext cx="48006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800600" y="5943600"/>
            <a:ext cx="3276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dirty="0">
                <a:latin typeface="Century Schoolbook"/>
              </a:rPr>
              <a:t>Hawaiian Islands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/>
              <a:t>Causes of Plate Motion</a:t>
            </a:r>
            <a:endParaRPr lang="en-US" sz="3800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8915400" cy="540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500" dirty="0" smtClean="0"/>
              <a:t>Convection occurring in the mantle, specifically asthenosphere is the driving force for plate movement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 b="1" dirty="0" smtClean="0"/>
              <a:t>Convective flow</a:t>
            </a:r>
            <a:r>
              <a:rPr lang="en-US" sz="3300" dirty="0" smtClean="0"/>
              <a:t> is the motion of matter resulting from changes in temperature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3000" dirty="0" smtClean="0"/>
              <a:t>Warm, less dense material rises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3000" dirty="0" smtClean="0"/>
              <a:t>Cool, more dense material sinks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"/>
            </a:pPr>
            <a:r>
              <a:rPr lang="en-US" sz="3500" dirty="0" smtClean="0"/>
              <a:t>The unequal distribution of heat within Earth causes convection in the mantle, which drives plate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8683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500" cap="none" dirty="0" smtClean="0"/>
              <a:t>CAUSES OF PLATE MOTION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534400" cy="5330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b="1" dirty="0" smtClean="0"/>
              <a:t>Slab-pull</a:t>
            </a:r>
            <a:r>
              <a:rPr lang="en-US" sz="3300" dirty="0" smtClean="0"/>
              <a:t> occurs when the cool, dense oceanic crust sinks into the mantle and “pulls” the lithosphere along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This is called the downward arm of the convection cell.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Occurs at convergent boundaries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3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52" y="4114800"/>
            <a:ext cx="8833695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8683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500" cap="none" dirty="0" smtClean="0"/>
              <a:t>CAUSES OF PLATE MOTION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534400" cy="5330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300" b="1" dirty="0" smtClean="0"/>
              <a:t>Ridge-push</a:t>
            </a:r>
            <a:r>
              <a:rPr lang="en-US" sz="3300" dirty="0" smtClean="0"/>
              <a:t> causes oceanic lithosphere to slide down the sides of the oceanic ridge under the pull of gravity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300" dirty="0" smtClean="0"/>
              <a:t>Pushing lithosphere away from upper part of convection cell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300" dirty="0" smtClean="0"/>
              <a:t>Occurs at divergent boundaries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53" y="4032655"/>
            <a:ext cx="7998248" cy="234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5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8683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500" cap="none" dirty="0" smtClean="0"/>
              <a:t>CAUSES OF PLATE MOTION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534400" cy="5330825"/>
          </a:xfrm>
        </p:spPr>
        <p:txBody>
          <a:bodyPr/>
          <a:lstStyle/>
          <a:p>
            <a:r>
              <a:rPr lang="en-US" sz="3300" b="1" dirty="0" smtClean="0"/>
              <a:t> </a:t>
            </a:r>
            <a:r>
              <a:rPr lang="en-US" b="1" dirty="0" smtClean="0"/>
              <a:t>Mantle </a:t>
            </a:r>
            <a:r>
              <a:rPr lang="en-US" b="1" dirty="0"/>
              <a:t>Plume</a:t>
            </a:r>
          </a:p>
          <a:p>
            <a:pPr lvl="1"/>
            <a:r>
              <a:rPr lang="en-US" dirty="0"/>
              <a:t>The rising </a:t>
            </a:r>
            <a:r>
              <a:rPr lang="en-US" dirty="0" smtClean="0"/>
              <a:t>of magma in the upper part of </a:t>
            </a:r>
            <a:r>
              <a:rPr lang="en-US" dirty="0"/>
              <a:t>the convection cell can happen in a single place (</a:t>
            </a:r>
            <a:r>
              <a:rPr lang="en-US" dirty="0" smtClean="0"/>
              <a:t>middle </a:t>
            </a:r>
            <a:r>
              <a:rPr lang="en-US" dirty="0"/>
              <a:t>of a </a:t>
            </a:r>
            <a:r>
              <a:rPr lang="en-US" dirty="0" smtClean="0"/>
              <a:t>plate) </a:t>
            </a:r>
            <a:r>
              <a:rPr lang="en-US" dirty="0"/>
              <a:t>and create a hot spot/island</a:t>
            </a:r>
          </a:p>
          <a:p>
            <a:pPr lvl="2"/>
            <a:r>
              <a:rPr lang="en-US" dirty="0"/>
              <a:t>Example: </a:t>
            </a:r>
            <a:r>
              <a:rPr lang="en-US" u="sng" dirty="0"/>
              <a:t>Hawaii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300" dirty="0" smtClean="0"/>
          </a:p>
        </p:txBody>
      </p:sp>
      <p:pic>
        <p:nvPicPr>
          <p:cNvPr id="5" name="Picture 4" descr="mantle plu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492" y="3276600"/>
            <a:ext cx="539261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2089</TotalTime>
  <Words>354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Schoolbook</vt:lpstr>
      <vt:lpstr>Wingdings</vt:lpstr>
      <vt:lpstr>Wingdings 2</vt:lpstr>
      <vt:lpstr>Oriel</vt:lpstr>
      <vt:lpstr>TESTING PLATE TECTONICS</vt:lpstr>
      <vt:lpstr>TESTING PLATE TECTONICS</vt:lpstr>
      <vt:lpstr>EVIDENCE FOR PLATE TECTONICS</vt:lpstr>
      <vt:lpstr>EVIDENCE FOR PLATE TECTONICS</vt:lpstr>
      <vt:lpstr>EVIDENCE FOR PLATE TECTONICS</vt:lpstr>
      <vt:lpstr>Causes of Plate Motion</vt:lpstr>
      <vt:lpstr>CAUSES OF PLATE MOTION</vt:lpstr>
      <vt:lpstr>CAUSES OF PLATE MOTION</vt:lpstr>
      <vt:lpstr>CAUSES OF PLATE MOTION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admin</dc:creator>
  <cp:lastModifiedBy>Rankin, Christian</cp:lastModifiedBy>
  <cp:revision>90</cp:revision>
  <dcterms:created xsi:type="dcterms:W3CDTF">2010-10-05T22:44:15Z</dcterms:created>
  <dcterms:modified xsi:type="dcterms:W3CDTF">2018-09-28T12:37:29Z</dcterms:modified>
</cp:coreProperties>
</file>