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3253DE35-E443-4D3D-9F48-0EC069507F8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7C295F6-83E4-41DE-855B-E457C309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DFFC72-C97E-4E7E-B061-1EFD9DA5F55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F19703-99A9-495A-B20B-096083E4CF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courses.soil.ncsu.edu/resources/physics/texture/soiltexture.sw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581400"/>
            <a:ext cx="2667000" cy="56739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500" dirty="0" smtClean="0"/>
              <a:t>Section 5.2</a:t>
            </a:r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2590800"/>
            <a:ext cx="2286000" cy="914400"/>
          </a:xfrm>
        </p:spPr>
        <p:txBody>
          <a:bodyPr/>
          <a:lstStyle/>
          <a:p>
            <a:r>
              <a:rPr lang="en-US" sz="6000" dirty="0" smtClean="0"/>
              <a:t>Soil</a:t>
            </a:r>
            <a:endParaRPr lang="en-US" sz="6000" dirty="0"/>
          </a:p>
        </p:txBody>
      </p:sp>
      <p:pic>
        <p:nvPicPr>
          <p:cNvPr id="15362" name="Picture 2" descr="http://www.hylandseeds.com/images/soil%20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35" y="1676400"/>
            <a:ext cx="5248659" cy="419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Water erodes soil</a:t>
            </a:r>
          </a:p>
          <a:p>
            <a:r>
              <a:rPr lang="en-US" sz="3500" dirty="0" smtClean="0"/>
              <a:t>Rates of erosion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Human activities that remove natural vegetation, such as farming, logging, and construction, have greatly accelerated erosion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500" smtClean="0"/>
              <a:t>Soil Erosion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Characteristics of Soil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12336" cy="5029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Regolith – the layer of rock and mineral fragments that covers nearly all of Earth’s surface</a:t>
            </a:r>
          </a:p>
          <a:p>
            <a:r>
              <a:rPr lang="en-US" sz="3500" dirty="0" smtClean="0"/>
              <a:t>Soil – part of the regolith that supports plant growth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Soil has three important characteristics: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Soil 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Texture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Characteristics of Soil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88536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000" dirty="0" smtClean="0"/>
              <a:t>1. Soil Composition:</a:t>
            </a:r>
          </a:p>
          <a:p>
            <a:pPr marL="880110" lvl="1" indent="-514350"/>
            <a:r>
              <a:rPr lang="en-US" sz="3000" dirty="0" smtClean="0"/>
              <a:t>Four major components: </a:t>
            </a:r>
            <a:r>
              <a:rPr lang="en-US" sz="3000" dirty="0" smtClean="0">
                <a:solidFill>
                  <a:schemeClr val="tx1"/>
                </a:solidFill>
              </a:rPr>
              <a:t>mineral matter </a:t>
            </a:r>
            <a:r>
              <a:rPr lang="en-US" sz="3000" dirty="0" smtClean="0"/>
              <a:t>or broken down rock, organic matter or </a:t>
            </a:r>
            <a:r>
              <a:rPr lang="en-US" sz="3000" dirty="0" smtClean="0">
                <a:solidFill>
                  <a:schemeClr val="tx1"/>
                </a:solidFill>
              </a:rPr>
              <a:t>humus</a:t>
            </a:r>
            <a:r>
              <a:rPr lang="en-US" sz="3000" dirty="0" smtClean="0"/>
              <a:t> (decayed remains of organisms), </a:t>
            </a:r>
            <a:r>
              <a:rPr lang="en-US" sz="3000" dirty="0" smtClean="0">
                <a:solidFill>
                  <a:schemeClr val="tx1"/>
                </a:solidFill>
              </a:rPr>
              <a:t>water</a:t>
            </a:r>
            <a:r>
              <a:rPr lang="en-US" sz="3000" dirty="0" smtClean="0"/>
              <a:t>, and </a:t>
            </a:r>
            <a:r>
              <a:rPr lang="en-US" sz="3000" dirty="0" smtClean="0">
                <a:solidFill>
                  <a:schemeClr val="tx1"/>
                </a:solidFill>
              </a:rPr>
              <a:t>air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57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proportions of these components vary in different soils</a:t>
            </a:r>
            <a:endParaRPr lang="en-US" sz="2800" dirty="0"/>
          </a:p>
        </p:txBody>
      </p:sp>
      <p:pic>
        <p:nvPicPr>
          <p:cNvPr id="1026" name="Picture 2" descr="http://www.cogs.asn.au/wp-content/uploads/2009/04/soil-compon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599"/>
            <a:ext cx="4038600" cy="3868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Characteristics of Soil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88536" cy="5334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000" dirty="0" smtClean="0"/>
              <a:t>2. </a:t>
            </a:r>
            <a:r>
              <a:rPr lang="en-US" sz="3000" dirty="0" smtClean="0">
                <a:hlinkClick r:id="rId2"/>
              </a:rPr>
              <a:t>Soil Texture</a:t>
            </a:r>
            <a:r>
              <a:rPr lang="en-US" sz="3000" dirty="0" smtClean="0"/>
              <a:t>:</a:t>
            </a:r>
          </a:p>
          <a:p>
            <a:pPr marL="880110" lvl="1" indent="-514350"/>
            <a:r>
              <a:rPr lang="en-US" sz="3000" dirty="0" smtClean="0"/>
              <a:t>The proportions of different particle sizes</a:t>
            </a:r>
          </a:p>
          <a:p>
            <a:pPr marL="880110" lvl="1" indent="-514350"/>
            <a:r>
              <a:rPr lang="en-US" sz="3000" dirty="0" smtClean="0"/>
              <a:t>The U.S. Department of Agriculture has established categories based on the percentage of clay, sand and silt in soil</a:t>
            </a:r>
          </a:p>
          <a:p>
            <a:pPr marL="880110" lvl="1" indent="-514350"/>
            <a:r>
              <a:rPr lang="en-US" sz="3000" dirty="0" smtClean="0"/>
              <a:t>What soil texture is found at ❶?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16386" name="Picture 2" descr="http://www.oneplan.org/Images/soilMst/SoilTriang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57" y="1371600"/>
            <a:ext cx="4905243" cy="4362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0" y="3124200"/>
            <a:ext cx="46198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Characteristics of soil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610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3. Soil Structure</a:t>
            </a:r>
          </a:p>
          <a:p>
            <a:pPr lvl="1"/>
            <a:r>
              <a:rPr lang="en-US" sz="3000" dirty="0" smtClean="0"/>
              <a:t>Determines how easily a soil can be cultivated and how vulnerable it is to erosion</a:t>
            </a:r>
          </a:p>
          <a:p>
            <a:pPr lvl="1"/>
            <a:r>
              <a:rPr lang="en-US" sz="3000" dirty="0" smtClean="0"/>
              <a:t>Affects the ease with which water can enter the soil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7410" name="Picture 2" descr="http://www.alabastercorp.com/Bioremediation%20Soil%20Contamination%20Pollution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352800"/>
            <a:ext cx="5131420" cy="340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Soil Formation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344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Parent Material:</a:t>
            </a:r>
          </a:p>
          <a:p>
            <a:pPr lvl="1"/>
            <a:r>
              <a:rPr lang="en-US" sz="3000" dirty="0" smtClean="0"/>
              <a:t>Source of the mineral matter in soil</a:t>
            </a:r>
          </a:p>
          <a:p>
            <a:pPr lvl="1"/>
            <a:r>
              <a:rPr lang="en-US" sz="3000" dirty="0" smtClean="0"/>
              <a:t>Affects the rate of weathering and soil formation</a:t>
            </a:r>
          </a:p>
          <a:p>
            <a:r>
              <a:rPr lang="en-US" sz="3200" dirty="0" smtClean="0"/>
              <a:t>Time:</a:t>
            </a:r>
          </a:p>
          <a:p>
            <a:pPr lvl="1"/>
            <a:r>
              <a:rPr lang="en-US" sz="3000" dirty="0" smtClean="0"/>
              <a:t>The longer soil has been forming, the more thick</a:t>
            </a:r>
          </a:p>
          <a:p>
            <a:r>
              <a:rPr lang="en-US" sz="3200" dirty="0" smtClean="0"/>
              <a:t>Climate:</a:t>
            </a:r>
          </a:p>
          <a:p>
            <a:pPr lvl="1"/>
            <a:r>
              <a:rPr lang="en-US" sz="3000" dirty="0" smtClean="0"/>
              <a:t>Greatest effect on soil formation</a:t>
            </a:r>
          </a:p>
          <a:p>
            <a:pPr lvl="1"/>
            <a:r>
              <a:rPr lang="en-US" sz="3000" dirty="0" smtClean="0"/>
              <a:t>Influence rate, depth and type of weathering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Soil </a:t>
            </a:r>
            <a:r>
              <a:rPr lang="en-US" sz="4500" dirty="0" smtClean="0"/>
              <a:t>Formation continued</a:t>
            </a:r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Organisms:</a:t>
            </a:r>
          </a:p>
          <a:p>
            <a:pPr lvl="1"/>
            <a:r>
              <a:rPr lang="en-US" sz="3200" dirty="0" smtClean="0"/>
              <a:t>The type and number of organisms have a major impact on the soil’s physical and chemical properties</a:t>
            </a:r>
          </a:p>
          <a:p>
            <a:r>
              <a:rPr lang="en-US" sz="3500" dirty="0" smtClean="0"/>
              <a:t>Slope:</a:t>
            </a:r>
          </a:p>
          <a:p>
            <a:pPr lvl="1"/>
            <a:r>
              <a:rPr lang="en-US" sz="3200" dirty="0" smtClean="0"/>
              <a:t>Variations in slope results in very different soil types</a:t>
            </a:r>
          </a:p>
          <a:p>
            <a:pPr lvl="1"/>
            <a:r>
              <a:rPr lang="en-US" sz="3200" dirty="0" smtClean="0"/>
              <a:t>The differences are seen in the water content and erosion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Soil Profile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686800" cy="2667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Soil varies in composition, texture, structure and color at different depths</a:t>
            </a:r>
          </a:p>
          <a:p>
            <a:r>
              <a:rPr lang="en-US" sz="3000" dirty="0" smtClean="0"/>
              <a:t>Soil horizons – a layer of soil that has identifiable characteristics produced by chemical weathering and other soil forming processes</a:t>
            </a:r>
          </a:p>
        </p:txBody>
      </p:sp>
      <p:pic>
        <p:nvPicPr>
          <p:cNvPr id="6" name="Picture 10" descr="http://marlimillerphoto.com/images/W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56150"/>
            <a:ext cx="4731143" cy="31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Soil Profile continued…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80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Soil profile – a vertical section through a soil showing its succession of horizons and the underlying parent material</a:t>
            </a:r>
          </a:p>
          <a:p>
            <a:pPr lvl="1"/>
            <a:r>
              <a:rPr lang="en-US" sz="2700" dirty="0" smtClean="0"/>
              <a:t>A Horizon (topsoil) – consists mostly of humus,  insects, fungi, and microorganisms</a:t>
            </a:r>
          </a:p>
          <a:p>
            <a:pPr lvl="1"/>
            <a:r>
              <a:rPr lang="en-US" sz="2700" dirty="0" smtClean="0"/>
              <a:t>B Horizon (subsoil) – contains clay particles washed out of A horizon</a:t>
            </a:r>
          </a:p>
          <a:p>
            <a:pPr lvl="1"/>
            <a:r>
              <a:rPr lang="en-US" sz="2700" dirty="0" smtClean="0"/>
              <a:t>C Horizon – contains partially weathered parent material</a:t>
            </a:r>
          </a:p>
          <a:p>
            <a:endParaRPr lang="en-US" dirty="0"/>
          </a:p>
        </p:txBody>
      </p:sp>
      <p:pic>
        <p:nvPicPr>
          <p:cNvPr id="5" name="Picture 2" descr="http://www.enchantedlearning.com/geology/soil/soil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57534"/>
            <a:ext cx="3962400" cy="524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1869</TotalTime>
  <Words>376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Soil</vt:lpstr>
      <vt:lpstr>Characteristics of Soil</vt:lpstr>
      <vt:lpstr>Characteristics of Soil</vt:lpstr>
      <vt:lpstr>Characteristics of Soil</vt:lpstr>
      <vt:lpstr>Characteristics of soil</vt:lpstr>
      <vt:lpstr>Soil Formation</vt:lpstr>
      <vt:lpstr>Soil Formation continued</vt:lpstr>
      <vt:lpstr>Soil Profile</vt:lpstr>
      <vt:lpstr>Soil Profile continued…</vt:lpstr>
      <vt:lpstr>Soil Erosion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admin</dc:creator>
  <cp:lastModifiedBy>amanda1.newman</cp:lastModifiedBy>
  <cp:revision>71</cp:revision>
  <dcterms:created xsi:type="dcterms:W3CDTF">2010-09-22T22:26:16Z</dcterms:created>
  <dcterms:modified xsi:type="dcterms:W3CDTF">2013-09-27T15:39:20Z</dcterms:modified>
</cp:coreProperties>
</file>