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334CE5D9-6EDF-4F15-B005-4F09A0FB9222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9625CA62-396A-4516-8C65-AF15B1513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7C2DFF03-E1E5-4BBA-81C8-8E26B92F7BF1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3D68AC9-F547-49C5-ABFE-5782AF360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570C10F8-20C8-4AC7-B952-AC33973B69CC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9F2118AA-1D49-4C46-9260-84E272A51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C7795A69-497C-4441-9618-5EA3E58C95CE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39CADC75-ED07-437B-9F0E-225A926A6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2F3C13F5-47E5-4395-8FD7-27ED57268FCA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3A26740A-8FB5-47D8-94F1-A76A2359E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CD6E2016-4128-4104-94C3-FF49BB7DD62B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F4615104-E79D-4157-92F7-3FB103CBC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65F5313B-4589-4F9D-A7CE-7FE2814A946C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ECC1A19-A6D2-4E3E-87D7-47ACEB37A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D0FA98D1-2F19-4A54-8D6F-480226374C97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9F5AB1B5-A5DE-400F-BBFA-BD69ED703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512B85D-D3B2-42D5-B303-1731AF559954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A3038BC-2F30-4924-B9ED-F5401ADFB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FAEA0762-68D5-4805-BC04-0F86A8FD5919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05E2D09C-3A48-4AC6-8B35-E853B838B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252436D-C614-4AF1-9B4A-6370DF72506A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9DE8AB46-B8B2-4D9C-8B9B-995CBD3CB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2D9CB3-59BC-4DD4-B2D7-5EFB57C9F6EF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DC1B05-69C7-4695-86CE-9E472F4BC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4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86800" cy="1470025"/>
          </a:xfrm>
        </p:spPr>
        <p:txBody>
          <a:bodyPr numCol="1"/>
          <a:lstStyle/>
          <a:p>
            <a:r>
              <a:rPr lang="en-US" sz="6000" smtClean="0"/>
              <a:t>Science Skills and Methods</a:t>
            </a:r>
          </a:p>
        </p:txBody>
      </p:sp>
      <p:pic>
        <p:nvPicPr>
          <p:cNvPr id="13314" name="Picture 4" descr="http://t0.gstatic.com/images?q=tbn:ANd9GcQ1Fem6m3skhFGGw8tNVQFIrX3G9YlmI8ZkTlqXQU4TT8xWSygYbItAWqd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14400" y="1828800"/>
            <a:ext cx="7675563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rosejames.weebly.com/uploads/1/2/2/3/12230305/3100849_orig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5595" y="-307975"/>
            <a:ext cx="5972810" cy="747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111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762000"/>
            <a:ext cx="6172200" cy="506215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Terms: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Qualitative: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Descriptions; data that is observed but not measured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Color, texture, smells, tastes, appearance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Quantitative: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numbers, data that can be measured 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Ex. Length, volume, height, temperature, mass, speed, distance, inertia, sound levels, time, costs, ages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Variable: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manipulated or changed. Causes a change in another. Only have 1 in an experiment.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Dependent Variable: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you measure during the experiment. It is affected and changes in response to the independent variable.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 to compare your results to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Constant: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 of the experiment that doesn’t change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2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1.gstatic.com/images?q=tbn:ANd9GcRgt6NQGo4H0MZbAL78Ils8pj7x1Xd1XqptqUfvbYHoi9pjfYRf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86400" y="3810000"/>
            <a:ext cx="340042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 numCol="1" rtlCol="0"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lang="en-US" dirty="0" smtClean="0"/>
              <a:t>How do you gain knowledge about the world around you?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029200"/>
          </a:xfrm>
        </p:spPr>
        <p:txBody>
          <a:bodyPr numCol="1"/>
          <a:lstStyle/>
          <a:p>
            <a:r>
              <a:rPr lang="en-US" smtClean="0"/>
              <a:t>Much of your knowledge comes from personal experiences</a:t>
            </a:r>
          </a:p>
          <a:p>
            <a:r>
              <a:rPr lang="en-US" smtClean="0"/>
              <a:t>Science is a particular way of </a:t>
            </a:r>
            <a:r>
              <a:rPr lang="en-US" b="1" smtClean="0"/>
              <a:t>gathering</a:t>
            </a:r>
            <a:r>
              <a:rPr lang="en-US" smtClean="0"/>
              <a:t> and </a:t>
            </a:r>
            <a:r>
              <a:rPr lang="en-US" b="1" smtClean="0"/>
              <a:t>organizing</a:t>
            </a:r>
            <a:r>
              <a:rPr lang="en-US" smtClean="0"/>
              <a:t> information about the natural world</a:t>
            </a:r>
          </a:p>
          <a:p>
            <a:r>
              <a:rPr lang="en-US" smtClean="0"/>
              <a:t>Science involves observing,             experimenting, and studying               information in an orderly and                  objective way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Science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0" y="1150400"/>
            <a:ext cx="5181600" cy="5486400"/>
          </a:xfrm>
        </p:spPr>
        <p:txBody>
          <a:bodyPr numCol="1" rtlCol="0">
            <a:normAutofit fontScale="92500" lnSpcReduction="10000"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When </a:t>
            </a:r>
            <a:r>
              <a:rPr lang="en-US" dirty="0"/>
              <a:t>scientists study, observe, and experiment, they gather information, </a:t>
            </a:r>
            <a:r>
              <a:rPr lang="en-US" dirty="0" smtClean="0"/>
              <a:t>      or </a:t>
            </a:r>
            <a:r>
              <a:rPr lang="en-US" b="1" dirty="0" smtClean="0"/>
              <a:t>data</a:t>
            </a:r>
            <a:endParaRPr lang="en-US" dirty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most direct way of gaining knowledge about something in nature is to observe </a:t>
            </a:r>
            <a:r>
              <a:rPr lang="en-US" dirty="0" smtClean="0"/>
              <a:t>it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Your </a:t>
            </a:r>
            <a:r>
              <a:rPr lang="en-US" dirty="0"/>
              <a:t>ability to observe can </a:t>
            </a:r>
            <a:r>
              <a:rPr lang="en-US" dirty="0" smtClean="0"/>
              <a:t>   be </a:t>
            </a:r>
            <a:r>
              <a:rPr lang="en-US" dirty="0"/>
              <a:t>extended through the use of tools, such as telescopes, thermometers, and </a:t>
            </a:r>
            <a:r>
              <a:rPr lang="en-US" dirty="0" smtClean="0"/>
              <a:t>rulers</a:t>
            </a:r>
            <a:endParaRPr lang="en-US" dirty="0"/>
          </a:p>
        </p:txBody>
      </p:sp>
      <p:pic>
        <p:nvPicPr>
          <p:cNvPr id="15363" name="Picture 2" descr="http://t0.gstatic.com/images?q=tbn:ANd9GcQqQKP4GbUFDCGbdqYoeHIWa04mzqzuDTY6UTVKobANGY06UAVY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68406" y="1246720"/>
            <a:ext cx="4000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 numCol="1"/>
          <a:lstStyle/>
          <a:p>
            <a:r>
              <a:rPr lang="en-US" smtClean="0"/>
              <a:t>What observations can you make…</a:t>
            </a:r>
          </a:p>
        </p:txBody>
      </p:sp>
      <p:pic>
        <p:nvPicPr>
          <p:cNvPr id="16386" name="Picture 2" descr="http://t1.gstatic.com/images?q=tbn:ANd9GcTaNYt8oYKyxS8Vbu8jm2ESEyiTcvdkEHspGJJa9-K7MqFHAIP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0600" y="1295400"/>
            <a:ext cx="70199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Science Skills continued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876800" cy="5029200"/>
          </a:xfrm>
        </p:spPr>
        <p:txBody>
          <a:bodyPr numCol="1"/>
          <a:lstStyle/>
          <a:p>
            <a:r>
              <a:rPr lang="en-US" smtClean="0"/>
              <a:t>When you </a:t>
            </a:r>
            <a:r>
              <a:rPr lang="en-US" b="1" smtClean="0"/>
              <a:t>infer</a:t>
            </a:r>
            <a:r>
              <a:rPr lang="en-US" smtClean="0"/>
              <a:t>, or make an </a:t>
            </a:r>
            <a:r>
              <a:rPr lang="en-US" b="1" smtClean="0"/>
              <a:t>inference</a:t>
            </a:r>
            <a:r>
              <a:rPr lang="en-US" smtClean="0"/>
              <a:t>, you suggest a possible explanation for an observation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z="2800" smtClean="0"/>
              <a:t>What can you infer about where the chucks of ice came from?</a:t>
            </a:r>
          </a:p>
        </p:txBody>
      </p:sp>
      <p:pic>
        <p:nvPicPr>
          <p:cNvPr id="17411" name="Picture 2" descr="http://t0.gstatic.com/images?q=tbn:ANd9GcT0VbBu2UB9h8BsZHZphG-z2kCyWbhEBAmjJPcMy2F_Htj0mhd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34000" y="1219200"/>
            <a:ext cx="3562350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Science Skills continued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5715000" cy="5410200"/>
          </a:xfrm>
        </p:spPr>
        <p:txBody>
          <a:bodyPr numCol="1"/>
          <a:lstStyle/>
          <a:p>
            <a:r>
              <a:rPr lang="en-US" smtClean="0"/>
              <a:t>When you </a:t>
            </a:r>
            <a:r>
              <a:rPr lang="en-US" b="1" smtClean="0"/>
              <a:t>estimate</a:t>
            </a:r>
            <a:r>
              <a:rPr lang="en-US" smtClean="0"/>
              <a:t>, you make careful guesses</a:t>
            </a:r>
          </a:p>
          <a:p>
            <a:r>
              <a:rPr lang="en-US" smtClean="0"/>
              <a:t>When you need exact and careful information about an observation, you </a:t>
            </a:r>
            <a:r>
              <a:rPr lang="en-US" b="1" smtClean="0"/>
              <a:t>measure</a:t>
            </a:r>
          </a:p>
          <a:p>
            <a:pPr lvl="1"/>
            <a:r>
              <a:rPr lang="en-US" smtClean="0"/>
              <a:t>Measurements include both a number and a unit</a:t>
            </a:r>
          </a:p>
          <a:p>
            <a:r>
              <a:rPr lang="en-US" smtClean="0"/>
              <a:t>When you </a:t>
            </a:r>
            <a:r>
              <a:rPr lang="en-US" b="1" smtClean="0"/>
              <a:t>predict</a:t>
            </a:r>
            <a:r>
              <a:rPr lang="en-US" smtClean="0"/>
              <a:t>, you state what you think might happen in the future</a:t>
            </a:r>
          </a:p>
        </p:txBody>
      </p:sp>
      <p:pic>
        <p:nvPicPr>
          <p:cNvPr id="18435" name="Picture 2" descr="http://t0.gstatic.com/images?q=tbn:ANd9GcTAPtyTwa6lT2LTiI9LCC4vOdbbDU3zt89SYYOJxdaocHbQZU-q5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2514600"/>
            <a:ext cx="33258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Science Skills continued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1524000"/>
          </a:xfrm>
        </p:spPr>
        <p:txBody>
          <a:bodyPr numCol="1"/>
          <a:lstStyle/>
          <a:p>
            <a:r>
              <a:rPr lang="en-US" smtClean="0"/>
              <a:t>When you </a:t>
            </a:r>
            <a:r>
              <a:rPr lang="en-US" b="1" smtClean="0"/>
              <a:t>classify</a:t>
            </a:r>
            <a:r>
              <a:rPr lang="en-US" smtClean="0"/>
              <a:t>, you group things based on how they are alike</a:t>
            </a:r>
          </a:p>
        </p:txBody>
      </p:sp>
      <p:pic>
        <p:nvPicPr>
          <p:cNvPr id="19464" name="Picture 8" descr="bag+stu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29000" y="2403475"/>
            <a:ext cx="5229225" cy="4273550"/>
          </a:xfrm>
          <a:prstGeom prst="rect">
            <a:avLst/>
          </a:prstGeom>
          <a:noFill/>
        </p:spPr>
      </p:pic>
      <p:sp>
        <p:nvSpPr>
          <p:cNvPr id="19465" name="Text Box 9"/>
          <p:cNvSpPr txBox="1">
            <a:spLocks noChangeArrowheads="1"/>
          </p:cNvSpPr>
          <p:nvPr/>
        </p:nvSpPr>
        <p:spPr>
          <a:xfrm>
            <a:off x="533400" y="4572000"/>
            <a:ext cx="2819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Calibri" pitchFamily="34" charset="0"/>
              </a:rPr>
              <a:t>How would you </a:t>
            </a:r>
            <a:r>
              <a:rPr lang="en-US" sz="2800" b="1">
                <a:latin typeface="Calibri" pitchFamily="34" charset="0"/>
              </a:rPr>
              <a:t>classify</a:t>
            </a:r>
            <a:r>
              <a:rPr lang="en-US" sz="2800">
                <a:latin typeface="Calibri" pitchFamily="34" charset="0"/>
              </a:rPr>
              <a:t> the items shown in the picture?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numCol="1"/>
          <a:lstStyle/>
          <a:p>
            <a:r>
              <a:rPr lang="en-US" smtClean="0"/>
              <a:t>Science Skills continued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</p:spPr>
        <p:txBody>
          <a:bodyPr numCol="1"/>
          <a:lstStyle/>
          <a:p>
            <a:r>
              <a:rPr lang="en-US" smtClean="0"/>
              <a:t>When you state a </a:t>
            </a:r>
            <a:r>
              <a:rPr lang="en-US" b="1" smtClean="0"/>
              <a:t>hypothesis</a:t>
            </a:r>
            <a:r>
              <a:rPr lang="en-US" smtClean="0"/>
              <a:t>, you suggest an answer to a problem</a:t>
            </a:r>
          </a:p>
          <a:p>
            <a:r>
              <a:rPr lang="en-US" smtClean="0"/>
              <a:t>There are a number of ways you can </a:t>
            </a:r>
            <a:r>
              <a:rPr lang="en-US" b="1" smtClean="0"/>
              <a:t>record</a:t>
            </a:r>
            <a:r>
              <a:rPr lang="en-US" smtClean="0"/>
              <a:t> and </a:t>
            </a:r>
            <a:r>
              <a:rPr lang="en-US" b="1" smtClean="0"/>
              <a:t>organize</a:t>
            </a:r>
            <a:r>
              <a:rPr lang="en-US" smtClean="0"/>
              <a:t> data</a:t>
            </a:r>
          </a:p>
          <a:p>
            <a:pPr lvl="1"/>
            <a:r>
              <a:rPr lang="en-US" smtClean="0"/>
              <a:t>Tables, charts, graphs,                                                  and diagrams</a:t>
            </a:r>
          </a:p>
          <a:p>
            <a:pPr lvl="1"/>
            <a:endParaRPr lang="en-US" smtClean="0"/>
          </a:p>
          <a:p>
            <a:r>
              <a:rPr lang="en-US" smtClean="0"/>
              <a:t>Once data have been recorded and organized, you need to </a:t>
            </a:r>
            <a:r>
              <a:rPr lang="en-US" b="1" smtClean="0"/>
              <a:t>analyze</a:t>
            </a:r>
            <a:r>
              <a:rPr lang="en-US" smtClean="0"/>
              <a:t> the data by looking for trends or patterns</a:t>
            </a:r>
          </a:p>
        </p:txBody>
      </p:sp>
      <p:pic>
        <p:nvPicPr>
          <p:cNvPr id="21509" name="Picture 5" descr="ANd9GcSlXnzJzpVIlg64TMpqvlgexgS8Hzblz4sE5JQHuQI9BBCfIz-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19600" y="2925763"/>
            <a:ext cx="33528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 numCol="1" rtlCol="0">
            <a:normAutofit lnSpcReduction="10000"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An </a:t>
            </a:r>
            <a:r>
              <a:rPr lang="en-US" b="1" dirty="0"/>
              <a:t>experiment</a:t>
            </a:r>
            <a:r>
              <a:rPr lang="en-US" dirty="0"/>
              <a:t> is a way of testing a </a:t>
            </a:r>
            <a:r>
              <a:rPr lang="en-US" dirty="0" smtClean="0"/>
              <a:t>hypothesis </a:t>
            </a:r>
            <a:endParaRPr lang="en-US" dirty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hypothesis relates </a:t>
            </a:r>
            <a:r>
              <a:rPr lang="en-US" dirty="0"/>
              <a:t>one </a:t>
            </a:r>
            <a:r>
              <a:rPr lang="en-US" dirty="0" smtClean="0"/>
              <a:t>factor or variable to another</a:t>
            </a:r>
          </a:p>
          <a:p>
            <a:pPr lvl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</a:t>
            </a:r>
            <a:r>
              <a:rPr lang="en-US" dirty="0"/>
              <a:t>variable that causes a change in another is an </a:t>
            </a:r>
            <a:r>
              <a:rPr lang="en-US" b="1" dirty="0"/>
              <a:t>independent </a:t>
            </a:r>
            <a:r>
              <a:rPr lang="en-US" b="1" dirty="0" smtClean="0"/>
              <a:t>variable</a:t>
            </a:r>
            <a:endParaRPr lang="en-US" dirty="0"/>
          </a:p>
          <a:p>
            <a:pPr lvl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</a:t>
            </a:r>
            <a:r>
              <a:rPr lang="en-US" dirty="0"/>
              <a:t>variable that changes in response to the independent variable is the </a:t>
            </a:r>
            <a:r>
              <a:rPr lang="en-US" b="1" dirty="0"/>
              <a:t>dependent </a:t>
            </a:r>
            <a:r>
              <a:rPr lang="en-US" b="1" dirty="0" smtClean="0"/>
              <a:t>variable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dirty="0"/>
              <a:t>control</a:t>
            </a:r>
            <a:r>
              <a:rPr lang="en-US" dirty="0"/>
              <a:t>, all variables are identical to those in the experimental setup except the independent variable, is used to ensure other factors don’t affect the </a:t>
            </a:r>
            <a:r>
              <a:rPr lang="en-US" dirty="0" smtClean="0"/>
              <a:t>outcome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467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Science Skills and Methods</vt:lpstr>
      <vt:lpstr>How do you gain knowledge about the world around you?</vt:lpstr>
      <vt:lpstr>Science Skills</vt:lpstr>
      <vt:lpstr>What observations can you make…</vt:lpstr>
      <vt:lpstr>Science Skills continued</vt:lpstr>
      <vt:lpstr>Science Skills continued</vt:lpstr>
      <vt:lpstr>Science Skills continued</vt:lpstr>
      <vt:lpstr>Science Skills continued</vt:lpstr>
      <vt:lpstr>Experiment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Skills and Methods</dc:title>
  <dc:creator>Amanda Newman</dc:creator>
  <cp:lastModifiedBy>Rankin, Christian</cp:lastModifiedBy>
  <cp:revision>20</cp:revision>
  <dcterms:created xsi:type="dcterms:W3CDTF">2011-01-30T20:33:06Z</dcterms:created>
  <dcterms:modified xsi:type="dcterms:W3CDTF">2017-08-24T17:25:53Z</dcterms:modified>
</cp:coreProperties>
</file>