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68" r:id="rId5"/>
    <p:sldId id="259" r:id="rId6"/>
    <p:sldId id="267" r:id="rId7"/>
    <p:sldId id="261" r:id="rId8"/>
    <p:sldId id="260" r:id="rId9"/>
    <p:sldId id="270" r:id="rId10"/>
    <p:sldId id="269" r:id="rId11"/>
    <p:sldId id="263" r:id="rId12"/>
    <p:sldId id="264" r:id="rId13"/>
    <p:sldId id="265" r:id="rId14"/>
    <p:sldId id="266" r:id="rId15"/>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p:normalViewPr>
  <p:slideViewPr>
    <p:cSldViewPr>
      <p:cViewPr>
        <p:scale>
          <a:sx n="70" d="100"/>
          <a:sy n="70" d="100"/>
        </p:scale>
        <p:origin x="-5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3550"/>
          </a:xfrm>
          <a:prstGeom prst="rect">
            <a:avLst/>
          </a:prstGeom>
        </p:spPr>
        <p:txBody>
          <a:bodyPr vert="horz" lIns="91440" tIns="45720" rIns="91440" bIns="45720" rtlCol="0"/>
          <a:lstStyle>
            <a:lvl1pPr algn="r">
              <a:defRPr sz="1200"/>
            </a:lvl1pPr>
          </a:lstStyle>
          <a:p>
            <a:fld id="{CFB5C036-20E9-4EEB-A1A8-DCEC7DD419CE}" type="datetimeFigureOut">
              <a:rPr lang="en-US" smtClean="0"/>
              <a:pPr/>
              <a:t>10/30/2013</a:t>
            </a:fld>
            <a:endParaRPr lang="en-US"/>
          </a:p>
        </p:txBody>
      </p:sp>
      <p:sp>
        <p:nvSpPr>
          <p:cNvPr id="4" name="Footer Placeholder 3"/>
          <p:cNvSpPr>
            <a:spLocks noGrp="1"/>
          </p:cNvSpPr>
          <p:nvPr>
            <p:ph type="ftr" sz="quarter" idx="2"/>
          </p:nvPr>
        </p:nvSpPr>
        <p:spPr>
          <a:xfrm>
            <a:off x="0" y="8805841"/>
            <a:ext cx="302683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1440" tIns="45720" rIns="91440" bIns="45720" rtlCol="0" anchor="b"/>
          <a:lstStyle>
            <a:lvl1pPr algn="r">
              <a:defRPr sz="1200"/>
            </a:lvl1pPr>
          </a:lstStyle>
          <a:p>
            <a:fld id="{464B94C7-AA5B-4CE7-B4AF-ED256E7ACE8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550" y="0"/>
            <a:ext cx="3026833" cy="463550"/>
          </a:xfrm>
          <a:prstGeom prst="rect">
            <a:avLst/>
          </a:prstGeom>
        </p:spPr>
        <p:txBody>
          <a:bodyPr vert="horz" lIns="91440" tIns="45720" rIns="91440" bIns="45720" rtlCol="0"/>
          <a:lstStyle>
            <a:lvl1pPr algn="r">
              <a:defRPr sz="1200"/>
            </a:lvl1pPr>
          </a:lstStyle>
          <a:p>
            <a:fld id="{82C8629E-BCF8-4500-A47F-E1B49B4F3D2D}" type="datetimeFigureOut">
              <a:rPr lang="en-US" smtClean="0"/>
              <a:pPr/>
              <a:t>10/30/2013</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1440" tIns="45720" rIns="91440" bIns="45720" rtlCol="0" anchor="b"/>
          <a:lstStyle>
            <a:lvl1pPr algn="r">
              <a:defRPr sz="1200"/>
            </a:lvl1pPr>
          </a:lstStyle>
          <a:p>
            <a:fld id="{1C0396C6-CBC1-4A38-AECD-0CF49D46DA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0396C6-CBC1-4A38-AECD-0CF49D46DA7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5F7DA3E-BB10-4F1B-BBED-E79EA4712B28}" type="datetime1">
              <a:rPr lang="en-US" smtClean="0"/>
              <a:pPr/>
              <a:t>10/30/2013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4C4DEB5-F678-4573-A3AF-67408B8EC0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8C2AA3-31C5-42F3-8593-143414469BCE}"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4DEB5-F678-4573-A3AF-67408B8EC0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F516B-35F1-48D1-B697-F95F460C6379}"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4DEB5-F678-4573-A3AF-67408B8EC0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9E320C7-4AA0-473E-812E-FDAB028B7AE7}" type="datetime1">
              <a:rPr lang="en-US" smtClean="0"/>
              <a:pPr/>
              <a:t>10/30/2013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4C4DEB5-F678-4573-A3AF-67408B8EC0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6BE0783-A595-4D2D-A6FB-D020EDD375E1}" type="datetime1">
              <a:rPr lang="en-US" smtClean="0"/>
              <a:pPr/>
              <a:t>10/30/2013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4C4DEB5-F678-4573-A3AF-67408B8EC02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7724634-C58A-4211-AD1C-BA04875A399A}" type="datetime1">
              <a:rPr lang="en-US" smtClean="0"/>
              <a:pPr/>
              <a:t>10/30/2013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4C4DEB5-F678-4573-A3AF-67408B8EC0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0AAC516-F1A4-47D6-B0B3-4DCD5F4070B6}" type="datetime1">
              <a:rPr lang="en-US" smtClean="0"/>
              <a:pPr/>
              <a:t>10/30/2013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4C4DEB5-F678-4573-A3AF-67408B8EC0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C71546-4669-4135-AE72-9EBD3A751FDE}" type="datetime1">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4DEB5-F678-4573-A3AF-67408B8EC0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93DD759-8FA9-4BFB-A15C-5D976D00B2B1}" type="datetime1">
              <a:rPr lang="en-US" smtClean="0"/>
              <a:pPr/>
              <a:t>10/30/2013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4C4DEB5-F678-4573-A3AF-67408B8EC0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504AC17-0A1F-4D60-BEB6-4E7C7D6E1AAE}" type="datetime1">
              <a:rPr lang="en-US" smtClean="0"/>
              <a:pPr/>
              <a:t>10/30/2013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4C4DEB5-F678-4573-A3AF-67408B8EC0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757AB12-AA64-482E-82B0-5D09AFCFBB9D}" type="datetime1">
              <a:rPr lang="en-US" smtClean="0"/>
              <a:pPr/>
              <a:t>10/30/2013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4C4DEB5-F678-4573-A3AF-67408B8EC0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15E9E46-0C25-477E-AB01-D7CCD3AFB941}" type="datetime1">
              <a:rPr lang="en-US" smtClean="0"/>
              <a:pPr/>
              <a:t>10/30/2013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4C4DEB5-F678-4573-A3AF-67408B8EC02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451056" cy="1470025"/>
          </a:xfrm>
        </p:spPr>
        <p:txBody>
          <a:bodyPr>
            <a:noAutofit/>
          </a:bodyPr>
          <a:lstStyle/>
          <a:p>
            <a:r>
              <a:rPr lang="en-US" sz="4800" dirty="0" smtClean="0"/>
              <a:t>Nonrenewable Resources</a:t>
            </a:r>
            <a:endParaRPr lang="en-US" sz="4800" dirty="0"/>
          </a:p>
        </p:txBody>
      </p:sp>
      <p:sp>
        <p:nvSpPr>
          <p:cNvPr id="3" name="Subtitle 2"/>
          <p:cNvSpPr>
            <a:spLocks noGrp="1"/>
          </p:cNvSpPr>
          <p:nvPr>
            <p:ph type="subTitle" idx="1"/>
          </p:nvPr>
        </p:nvSpPr>
        <p:spPr>
          <a:xfrm>
            <a:off x="5943600" y="2250280"/>
            <a:ext cx="2895600" cy="873920"/>
          </a:xfrm>
        </p:spPr>
        <p:txBody>
          <a:bodyPr/>
          <a:lstStyle/>
          <a:p>
            <a:r>
              <a:rPr lang="en-US" dirty="0" smtClean="0"/>
              <a:t>Section 4.1</a:t>
            </a:r>
            <a:endParaRPr lang="en-US" dirty="0"/>
          </a:p>
        </p:txBody>
      </p:sp>
      <p:pic>
        <p:nvPicPr>
          <p:cNvPr id="3074" name="Picture 2"/>
          <p:cNvPicPr>
            <a:picLocks noChangeAspect="1" noChangeArrowheads="1"/>
          </p:cNvPicPr>
          <p:nvPr/>
        </p:nvPicPr>
        <p:blipFill>
          <a:blip r:embed="rId2"/>
          <a:srcRect/>
          <a:stretch>
            <a:fillRect/>
          </a:stretch>
        </p:blipFill>
        <p:spPr bwMode="auto">
          <a:xfrm>
            <a:off x="1371600" y="2362200"/>
            <a:ext cx="4733925" cy="4372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200" dirty="0" smtClean="0">
                <a:ln w="6350">
                  <a:solidFill>
                    <a:schemeClr val="accent1">
                      <a:shade val="43000"/>
                    </a:schemeClr>
                  </a:solidFill>
                </a:ln>
                <a:solidFill>
                  <a:schemeClr val="accent1">
                    <a:tint val="83000"/>
                    <a:satMod val="150000"/>
                  </a:schemeClr>
                </a:solidFill>
              </a:rPr>
              <a:t>Natural Gas</a:t>
            </a:r>
          </a:p>
        </p:txBody>
      </p:sp>
      <p:sp>
        <p:nvSpPr>
          <p:cNvPr id="5" name="Text Placeholder 4"/>
          <p:cNvSpPr>
            <a:spLocks noGrp="1"/>
          </p:cNvSpPr>
          <p:nvPr>
            <p:ph type="body" idx="1"/>
          </p:nvPr>
        </p:nvSpPr>
        <p:spPr/>
        <p:txBody>
          <a:bodyPr>
            <a:noAutofit/>
          </a:bodyPr>
          <a:lstStyle/>
          <a:p>
            <a:r>
              <a:rPr lang="en-US" sz="3000" dirty="0" smtClean="0"/>
              <a:t>Advantages</a:t>
            </a:r>
            <a:endParaRPr lang="en-US" sz="3000" dirty="0"/>
          </a:p>
        </p:txBody>
      </p:sp>
      <p:sp>
        <p:nvSpPr>
          <p:cNvPr id="7" name="Text Placeholder 6"/>
          <p:cNvSpPr>
            <a:spLocks noGrp="1"/>
          </p:cNvSpPr>
          <p:nvPr>
            <p:ph type="body" sz="half" idx="3"/>
          </p:nvPr>
        </p:nvSpPr>
        <p:spPr/>
        <p:txBody>
          <a:bodyPr>
            <a:noAutofit/>
          </a:bodyPr>
          <a:lstStyle/>
          <a:p>
            <a:r>
              <a:rPr lang="en-US" sz="3000" dirty="0" smtClean="0"/>
              <a:t>Disadvantages</a:t>
            </a:r>
            <a:endParaRPr lang="en-US" sz="3000" dirty="0"/>
          </a:p>
        </p:txBody>
      </p:sp>
      <p:sp>
        <p:nvSpPr>
          <p:cNvPr id="6" name="Content Placeholder 5"/>
          <p:cNvSpPr>
            <a:spLocks noGrp="1"/>
          </p:cNvSpPr>
          <p:nvPr>
            <p:ph sz="quarter" idx="2"/>
          </p:nvPr>
        </p:nvSpPr>
        <p:spPr/>
        <p:txBody>
          <a:bodyPr>
            <a:normAutofit/>
          </a:bodyPr>
          <a:lstStyle/>
          <a:p>
            <a:r>
              <a:rPr lang="en-US" sz="3000" dirty="0" smtClean="0"/>
              <a:t>More environment friendly than oil or coal because it produces fewer emissions</a:t>
            </a:r>
          </a:p>
          <a:p>
            <a:r>
              <a:rPr lang="en-US" sz="3000" dirty="0" smtClean="0"/>
              <a:t>Can be safely stored and burned</a:t>
            </a:r>
          </a:p>
          <a:p>
            <a:r>
              <a:rPr lang="en-US" sz="3000" dirty="0" smtClean="0"/>
              <a:t>Transportation of the gas is easy through pipelines</a:t>
            </a:r>
            <a:endParaRPr lang="en-US" sz="3000" dirty="0"/>
          </a:p>
        </p:txBody>
      </p:sp>
      <p:sp>
        <p:nvSpPr>
          <p:cNvPr id="8" name="Content Placeholder 7"/>
          <p:cNvSpPr>
            <a:spLocks noGrp="1"/>
          </p:cNvSpPr>
          <p:nvPr>
            <p:ph sz="quarter" idx="4"/>
          </p:nvPr>
        </p:nvSpPr>
        <p:spPr/>
        <p:txBody>
          <a:bodyPr>
            <a:normAutofit/>
          </a:bodyPr>
          <a:lstStyle/>
          <a:p>
            <a:pPr lvl="0"/>
            <a:r>
              <a:rPr lang="en-US" sz="3000" dirty="0" smtClean="0"/>
              <a:t>Highly flammable</a:t>
            </a:r>
          </a:p>
          <a:p>
            <a:pPr lvl="0"/>
            <a:r>
              <a:rPr lang="en-US" sz="3000" dirty="0" smtClean="0"/>
              <a:t>Naturally colorless and odorless – dangerous if there is a leak </a:t>
            </a:r>
          </a:p>
          <a:p>
            <a:r>
              <a:rPr lang="en-US" sz="3000" dirty="0" smtClean="0"/>
              <a:t>Constructing and managing transportation pipelines costs a lot </a:t>
            </a:r>
            <a:endParaRPr 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lstStyle/>
          <a:p>
            <a:r>
              <a:rPr lang="en-US" dirty="0" smtClean="0"/>
              <a:t>Nuclear Energy</a:t>
            </a:r>
            <a:endParaRPr lang="en-US" dirty="0"/>
          </a:p>
        </p:txBody>
      </p:sp>
      <p:sp>
        <p:nvSpPr>
          <p:cNvPr id="3" name="Content Placeholder 2"/>
          <p:cNvSpPr>
            <a:spLocks noGrp="1"/>
          </p:cNvSpPr>
          <p:nvPr>
            <p:ph idx="1"/>
          </p:nvPr>
        </p:nvSpPr>
        <p:spPr>
          <a:xfrm>
            <a:off x="152400" y="1143000"/>
            <a:ext cx="5181600" cy="5562600"/>
          </a:xfrm>
        </p:spPr>
        <p:txBody>
          <a:bodyPr>
            <a:normAutofit/>
          </a:bodyPr>
          <a:lstStyle/>
          <a:p>
            <a:pPr marL="0" indent="0"/>
            <a:r>
              <a:rPr lang="en-US" sz="3500" dirty="0" smtClean="0"/>
              <a:t>Nuclear fission uses uranium to create energy</a:t>
            </a:r>
          </a:p>
          <a:p>
            <a:pPr marL="374904" lvl="1" indent="0"/>
            <a:r>
              <a:rPr lang="en-US" sz="3500" dirty="0" smtClean="0"/>
              <a:t>In nuclear fission, uranium-235 are split into smaller nuclei and emit neutrons and heat energy</a:t>
            </a:r>
          </a:p>
        </p:txBody>
      </p:sp>
      <p:pic>
        <p:nvPicPr>
          <p:cNvPr id="4" name="Picture 8" descr="nuclearpwrplant1"/>
          <p:cNvPicPr>
            <a:picLocks noChangeAspect="1" noChangeArrowheads="1"/>
          </p:cNvPicPr>
          <p:nvPr/>
        </p:nvPicPr>
        <p:blipFill>
          <a:blip r:embed="rId2" cstate="print"/>
          <a:srcRect/>
          <a:stretch>
            <a:fillRect/>
          </a:stretch>
        </p:blipFill>
        <p:spPr>
          <a:xfrm>
            <a:off x="5070389" y="457200"/>
            <a:ext cx="3921211" cy="2590800"/>
          </a:xfrm>
          <a:prstGeom prst="rect">
            <a:avLst/>
          </a:prstGeom>
          <a:noFill/>
        </p:spPr>
      </p:pic>
      <p:pic>
        <p:nvPicPr>
          <p:cNvPr id="5" name="Picture 9" descr="nuclearpwrplant2"/>
          <p:cNvPicPr>
            <a:picLocks noChangeAspect="1" noChangeArrowheads="1"/>
          </p:cNvPicPr>
          <p:nvPr/>
        </p:nvPicPr>
        <p:blipFill>
          <a:blip r:embed="rId3" cstate="print"/>
          <a:srcRect/>
          <a:stretch>
            <a:fillRect/>
          </a:stretch>
        </p:blipFill>
        <p:spPr>
          <a:xfrm>
            <a:off x="5058156" y="3505200"/>
            <a:ext cx="3942969" cy="30099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ln w="6350">
                  <a:solidFill>
                    <a:schemeClr val="accent1">
                      <a:shade val="43000"/>
                    </a:schemeClr>
                  </a:solidFill>
                </a:ln>
                <a:solidFill>
                  <a:schemeClr val="accent1">
                    <a:tint val="83000"/>
                    <a:satMod val="150000"/>
                  </a:schemeClr>
                </a:solidFill>
              </a:rPr>
              <a:t>Nuclear Energy Advantages</a:t>
            </a:r>
          </a:p>
        </p:txBody>
      </p:sp>
      <p:sp>
        <p:nvSpPr>
          <p:cNvPr id="7" name="Content Placeholder 6"/>
          <p:cNvSpPr>
            <a:spLocks noGrp="1"/>
          </p:cNvSpPr>
          <p:nvPr>
            <p:ph idx="1"/>
          </p:nvPr>
        </p:nvSpPr>
        <p:spPr>
          <a:xfrm>
            <a:off x="0" y="1447800"/>
            <a:ext cx="8915400" cy="5410200"/>
          </a:xfrm>
        </p:spPr>
        <p:txBody>
          <a:bodyPr>
            <a:normAutofit/>
          </a:bodyPr>
          <a:lstStyle/>
          <a:p>
            <a:pPr lvl="0"/>
            <a:r>
              <a:rPr lang="en-US" sz="3500" dirty="0" smtClean="0"/>
              <a:t>Nuclear reactions release more energy compared to hydro or wind energy</a:t>
            </a:r>
          </a:p>
          <a:p>
            <a:pPr lvl="0"/>
            <a:r>
              <a:rPr lang="en-US" sz="3500" b="1" dirty="0" smtClean="0"/>
              <a:t>No greenhouse gases are released during nuclear reaction</a:t>
            </a:r>
          </a:p>
          <a:p>
            <a:pPr lvl="0"/>
            <a:r>
              <a:rPr lang="en-US" sz="3500" dirty="0" smtClean="0"/>
              <a:t>Small amounts of uranium are needed to generate a large amount of energy</a:t>
            </a:r>
          </a:p>
          <a:p>
            <a:pPr lvl="0"/>
            <a:r>
              <a:rPr lang="en-US" sz="3500" dirty="0" smtClean="0"/>
              <a:t>Inexpensive and easy to transport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edia.treehugger.com/assets/images/2011/10/yucca20mountain20waste20tombs.jpg"/>
          <p:cNvPicPr>
            <a:picLocks noChangeAspect="1" noChangeArrowheads="1"/>
          </p:cNvPicPr>
          <p:nvPr/>
        </p:nvPicPr>
        <p:blipFill>
          <a:blip r:embed="rId2"/>
          <a:srcRect/>
          <a:stretch>
            <a:fillRect/>
          </a:stretch>
        </p:blipFill>
        <p:spPr bwMode="auto">
          <a:xfrm>
            <a:off x="4857750" y="4057650"/>
            <a:ext cx="4286250" cy="2800350"/>
          </a:xfrm>
          <a:prstGeom prst="rect">
            <a:avLst/>
          </a:prstGeom>
          <a:noFill/>
        </p:spPr>
      </p:pic>
      <p:sp>
        <p:nvSpPr>
          <p:cNvPr id="2" name="Title 1"/>
          <p:cNvSpPr>
            <a:spLocks noGrp="1"/>
          </p:cNvSpPr>
          <p:nvPr>
            <p:ph type="title"/>
          </p:nvPr>
        </p:nvSpPr>
        <p:spPr>
          <a:xfrm>
            <a:off x="228600" y="267494"/>
            <a:ext cx="8686800" cy="1180306"/>
          </a:xfrm>
        </p:spPr>
        <p:txBody>
          <a:bodyPr/>
          <a:lstStyle/>
          <a:p>
            <a:r>
              <a:rPr lang="en-US" dirty="0" smtClean="0"/>
              <a:t>Nuclear Energy Disadvantages</a:t>
            </a:r>
            <a:endParaRPr lang="en-US" dirty="0"/>
          </a:p>
        </p:txBody>
      </p:sp>
      <p:sp>
        <p:nvSpPr>
          <p:cNvPr id="3" name="Content Placeholder 2"/>
          <p:cNvSpPr>
            <a:spLocks noGrp="1"/>
          </p:cNvSpPr>
          <p:nvPr>
            <p:ph idx="1"/>
          </p:nvPr>
        </p:nvSpPr>
        <p:spPr>
          <a:xfrm>
            <a:off x="0" y="1143000"/>
            <a:ext cx="8915400" cy="4800600"/>
          </a:xfrm>
        </p:spPr>
        <p:txBody>
          <a:bodyPr>
            <a:normAutofit/>
          </a:bodyPr>
          <a:lstStyle/>
          <a:p>
            <a:pPr lvl="0"/>
            <a:r>
              <a:rPr lang="en-US" sz="3500" dirty="0" smtClean="0"/>
              <a:t>It takes around 15-20 years to develop a single nuclear power plant</a:t>
            </a:r>
          </a:p>
          <a:p>
            <a:pPr lvl="0"/>
            <a:r>
              <a:rPr lang="en-US" sz="3500" dirty="0" smtClean="0"/>
              <a:t>The waste produced contains unstable elements that are highly radioactive </a:t>
            </a:r>
          </a:p>
          <a:p>
            <a:pPr lvl="1"/>
            <a:r>
              <a:rPr lang="en-US" sz="3200" dirty="0" smtClean="0"/>
              <a:t>The waste is very dangerous to the environment as well as human health, and remains for thousands of years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56506"/>
          </a:xfrm>
        </p:spPr>
        <p:txBody>
          <a:bodyPr/>
          <a:lstStyle/>
          <a:p>
            <a:r>
              <a:rPr lang="en-US" sz="4400" dirty="0" smtClean="0"/>
              <a:t>Chernobyl Disaster</a:t>
            </a:r>
            <a:endParaRPr lang="en-US" dirty="0"/>
          </a:p>
        </p:txBody>
      </p:sp>
      <p:sp>
        <p:nvSpPr>
          <p:cNvPr id="3" name="Content Placeholder 2"/>
          <p:cNvSpPr>
            <a:spLocks noGrp="1"/>
          </p:cNvSpPr>
          <p:nvPr>
            <p:ph idx="1"/>
          </p:nvPr>
        </p:nvSpPr>
        <p:spPr>
          <a:xfrm>
            <a:off x="0" y="1219200"/>
            <a:ext cx="4572000" cy="5410200"/>
          </a:xfrm>
        </p:spPr>
        <p:txBody>
          <a:bodyPr>
            <a:normAutofit fontScale="92500"/>
          </a:bodyPr>
          <a:lstStyle/>
          <a:p>
            <a:pPr lvl="0"/>
            <a:r>
              <a:rPr lang="en-US" dirty="0" smtClean="0"/>
              <a:t>The Chernobyl disaster that occurred in 1986 in Ukraine was the worst nuclear power plant disaster. One of the nuclear reactors of the plant exploded, releasing high amounts of radiation in the environment. It resulted in thousands of deaths. </a:t>
            </a:r>
          </a:p>
          <a:p>
            <a:endParaRPr lang="en-US" dirty="0"/>
          </a:p>
        </p:txBody>
      </p:sp>
      <p:pic>
        <p:nvPicPr>
          <p:cNvPr id="2050" name="Picture 2"/>
          <p:cNvPicPr>
            <a:picLocks noChangeAspect="1" noChangeArrowheads="1"/>
          </p:cNvPicPr>
          <p:nvPr/>
        </p:nvPicPr>
        <p:blipFill>
          <a:blip r:embed="rId2"/>
          <a:srcRect/>
          <a:stretch>
            <a:fillRect/>
          </a:stretch>
        </p:blipFill>
        <p:spPr bwMode="auto">
          <a:xfrm>
            <a:off x="4658582" y="1295400"/>
            <a:ext cx="4256818" cy="533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Nonrenewable Resource</a:t>
            </a:r>
            <a:endParaRPr lang="en-US" dirty="0"/>
          </a:p>
        </p:txBody>
      </p:sp>
      <p:sp>
        <p:nvSpPr>
          <p:cNvPr id="3" name="Content Placeholder 2"/>
          <p:cNvSpPr>
            <a:spLocks noGrp="1"/>
          </p:cNvSpPr>
          <p:nvPr>
            <p:ph idx="1"/>
          </p:nvPr>
        </p:nvSpPr>
        <p:spPr>
          <a:xfrm>
            <a:off x="0" y="1371600"/>
            <a:ext cx="8915400" cy="5083208"/>
          </a:xfrm>
        </p:spPr>
        <p:txBody>
          <a:bodyPr>
            <a:noAutofit/>
          </a:bodyPr>
          <a:lstStyle/>
          <a:p>
            <a:r>
              <a:rPr lang="en-US" sz="3500" dirty="0" smtClean="0"/>
              <a:t>Takes millions of years to form and accumulate</a:t>
            </a:r>
          </a:p>
          <a:p>
            <a:r>
              <a:rPr lang="en-US" sz="3500" i="1" dirty="0" smtClean="0"/>
              <a:t>Nonrenewable metals </a:t>
            </a:r>
            <a:r>
              <a:rPr lang="en-US" sz="3500" dirty="0" smtClean="0"/>
              <a:t>include iron, copper, uranium and gold</a:t>
            </a:r>
          </a:p>
          <a:p>
            <a:pPr>
              <a:buFont typeface="Wingdings" pitchFamily="2" charset="2"/>
              <a:buChar char="ü"/>
            </a:pPr>
            <a:r>
              <a:rPr lang="en-US" sz="3500" b="1" dirty="0" smtClean="0"/>
              <a:t>Fun Fact: 6% of the world’s population lives in the US, but we use 30% of the world’s annual production of mineral and energy resources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natural gas"/>
          <p:cNvPicPr>
            <a:picLocks noChangeAspect="1" noChangeArrowheads="1"/>
          </p:cNvPicPr>
          <p:nvPr/>
        </p:nvPicPr>
        <p:blipFill>
          <a:blip r:embed="rId2"/>
          <a:srcRect/>
          <a:stretch>
            <a:fillRect/>
          </a:stretch>
        </p:blipFill>
        <p:spPr bwMode="auto">
          <a:xfrm>
            <a:off x="6934200" y="0"/>
            <a:ext cx="2209800" cy="2950083"/>
          </a:xfrm>
          <a:prstGeom prst="rect">
            <a:avLst/>
          </a:prstGeom>
          <a:noFill/>
        </p:spPr>
      </p:pic>
      <p:sp>
        <p:nvSpPr>
          <p:cNvPr id="2" name="Title 1"/>
          <p:cNvSpPr>
            <a:spLocks noGrp="1"/>
          </p:cNvSpPr>
          <p:nvPr>
            <p:ph type="title"/>
          </p:nvPr>
        </p:nvSpPr>
        <p:spPr/>
        <p:txBody>
          <a:bodyPr/>
          <a:lstStyle/>
          <a:p>
            <a:r>
              <a:rPr lang="en-US" dirty="0" smtClean="0"/>
              <a:t>Fossil Fuels</a:t>
            </a:r>
            <a:endParaRPr lang="en-US" dirty="0"/>
          </a:p>
        </p:txBody>
      </p:sp>
      <p:sp>
        <p:nvSpPr>
          <p:cNvPr id="3" name="Content Placeholder 2"/>
          <p:cNvSpPr>
            <a:spLocks noGrp="1"/>
          </p:cNvSpPr>
          <p:nvPr>
            <p:ph idx="1"/>
          </p:nvPr>
        </p:nvSpPr>
        <p:spPr>
          <a:xfrm>
            <a:off x="0" y="1371600"/>
            <a:ext cx="9144000" cy="2819400"/>
          </a:xfrm>
        </p:spPr>
        <p:txBody>
          <a:bodyPr>
            <a:normAutofit fontScale="92500"/>
          </a:bodyPr>
          <a:lstStyle/>
          <a:p>
            <a:r>
              <a:rPr lang="en-US" sz="4000" dirty="0" smtClean="0"/>
              <a:t>A fossil fuel is any hydrocarbon that may be used as a source of energy</a:t>
            </a:r>
          </a:p>
          <a:p>
            <a:r>
              <a:rPr lang="en-US" sz="4000" dirty="0" smtClean="0"/>
              <a:t>Fossil Fuels include coal, oil and natural gas</a:t>
            </a:r>
          </a:p>
          <a:p>
            <a:endParaRPr lang="en-US" dirty="0"/>
          </a:p>
        </p:txBody>
      </p:sp>
      <p:pic>
        <p:nvPicPr>
          <p:cNvPr id="26626" name="Picture 2" descr="http://t1.gstatic.com/images?q=tbn:ANd9GcTrKYpNN-BM9QSwdQaa4aYK3upnbZZd_461MAflp1PMy_3DWFg&amp;t=1&amp;usg=__zgLr4CTmoDKXd3rs1PfqXUNHQNE="/>
          <p:cNvPicPr>
            <a:picLocks noChangeAspect="1" noChangeArrowheads="1"/>
          </p:cNvPicPr>
          <p:nvPr/>
        </p:nvPicPr>
        <p:blipFill>
          <a:blip r:embed="rId3" cstate="print"/>
          <a:srcRect/>
          <a:stretch>
            <a:fillRect/>
          </a:stretch>
        </p:blipFill>
        <p:spPr bwMode="auto">
          <a:xfrm>
            <a:off x="4495800" y="3581399"/>
            <a:ext cx="4419599" cy="2841171"/>
          </a:xfrm>
          <a:prstGeom prst="rect">
            <a:avLst/>
          </a:prstGeom>
          <a:noFill/>
        </p:spPr>
      </p:pic>
      <p:pic>
        <p:nvPicPr>
          <p:cNvPr id="26628" name="Picture 4" descr="http://t2.gstatic.com/images?q=tbn:ANd9GcSNYm3_uFG9jxmqMA2ocVjXy8TVCB_533v2F3BtqWQBZLnQpdU&amp;t=1&amp;h=157&amp;w=237&amp;usg=__muazdqtB4nUnptUTnpxj2IsnZFc="/>
          <p:cNvPicPr>
            <a:picLocks noChangeAspect="1" noChangeArrowheads="1"/>
          </p:cNvPicPr>
          <p:nvPr/>
        </p:nvPicPr>
        <p:blipFill>
          <a:blip r:embed="rId4" cstate="print"/>
          <a:srcRect/>
          <a:stretch>
            <a:fillRect/>
          </a:stretch>
        </p:blipFill>
        <p:spPr bwMode="auto">
          <a:xfrm>
            <a:off x="152400" y="4168172"/>
            <a:ext cx="3672221" cy="243265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lstStyle/>
          <a:p>
            <a:r>
              <a:rPr lang="en-US" dirty="0" smtClean="0"/>
              <a:t>Fossil Fuel Formation</a:t>
            </a:r>
            <a:endParaRPr lang="en-US" dirty="0"/>
          </a:p>
        </p:txBody>
      </p:sp>
      <p:sp>
        <p:nvSpPr>
          <p:cNvPr id="3" name="Content Placeholder 2"/>
          <p:cNvSpPr>
            <a:spLocks noGrp="1"/>
          </p:cNvSpPr>
          <p:nvPr>
            <p:ph idx="1"/>
          </p:nvPr>
        </p:nvSpPr>
        <p:spPr>
          <a:xfrm>
            <a:off x="0" y="1219200"/>
            <a:ext cx="8915400" cy="5486400"/>
          </a:xfrm>
        </p:spPr>
        <p:txBody>
          <a:bodyPr>
            <a:noAutofit/>
          </a:bodyPr>
          <a:lstStyle/>
          <a:p>
            <a:r>
              <a:rPr lang="en-US" sz="3100" dirty="0" smtClean="0"/>
              <a:t>Formed from prehistoric plants and animals that lived hundreds of millions of years ago</a:t>
            </a:r>
          </a:p>
          <a:p>
            <a:r>
              <a:rPr lang="en-US" sz="3100" dirty="0" smtClean="0"/>
              <a:t>During the millions of years that passed, the dead plants and animals slowly decomposed into organic materials</a:t>
            </a:r>
          </a:p>
          <a:p>
            <a:r>
              <a:rPr lang="en-US" sz="3100" dirty="0" smtClean="0"/>
              <a:t>Different types of fossil fuels were formed depending on what combination of animal and plant debris was present, how long the material was buried, and what conditions of temperature and pressure existed when they were decomposing</a:t>
            </a:r>
            <a:endParaRPr lang="en-US" sz="3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228600" y="3914775"/>
            <a:ext cx="8711156" cy="2943225"/>
          </a:xfrm>
          <a:prstGeom prst="rect">
            <a:avLst/>
          </a:prstGeom>
          <a:noFill/>
          <a:ln w="9525">
            <a:noFill/>
            <a:miter lim="800000"/>
            <a:headEnd/>
            <a:tailEnd/>
          </a:ln>
          <a:effectLst/>
        </p:spPr>
      </p:pic>
      <p:sp>
        <p:nvSpPr>
          <p:cNvPr id="2" name="Title 1"/>
          <p:cNvSpPr>
            <a:spLocks noGrp="1"/>
          </p:cNvSpPr>
          <p:nvPr>
            <p:ph type="title"/>
          </p:nvPr>
        </p:nvSpPr>
        <p:spPr>
          <a:xfrm>
            <a:off x="457200" y="0"/>
            <a:ext cx="8229600" cy="1219200"/>
          </a:xfrm>
        </p:spPr>
        <p:txBody>
          <a:bodyPr/>
          <a:lstStyle/>
          <a:p>
            <a:r>
              <a:rPr lang="en-US" dirty="0" smtClean="0"/>
              <a:t>Fossil Fuel: Coal</a:t>
            </a:r>
            <a:endParaRPr lang="en-US" dirty="0"/>
          </a:p>
        </p:txBody>
      </p:sp>
      <p:sp>
        <p:nvSpPr>
          <p:cNvPr id="3" name="Content Placeholder 2"/>
          <p:cNvSpPr>
            <a:spLocks noGrp="1"/>
          </p:cNvSpPr>
          <p:nvPr>
            <p:ph idx="1"/>
          </p:nvPr>
        </p:nvSpPr>
        <p:spPr>
          <a:xfrm>
            <a:off x="0" y="914400"/>
            <a:ext cx="8991600" cy="5638800"/>
          </a:xfrm>
        </p:spPr>
        <p:txBody>
          <a:bodyPr>
            <a:normAutofit/>
          </a:bodyPr>
          <a:lstStyle/>
          <a:p>
            <a:r>
              <a:rPr lang="en-US" sz="3200" dirty="0" smtClean="0"/>
              <a:t>Coal was formed millions of years ago when Earth was covered with swamps. Plants died, becoming covered with dirt and water. The weight of the top layers (</a:t>
            </a:r>
            <a:r>
              <a:rPr lang="en-US" sz="3200" b="1" dirty="0" smtClean="0"/>
              <a:t>heat</a:t>
            </a:r>
            <a:r>
              <a:rPr lang="en-US" sz="3200" dirty="0" smtClean="0"/>
              <a:t> and </a:t>
            </a:r>
            <a:r>
              <a:rPr lang="en-US" sz="3200" b="1" dirty="0" smtClean="0"/>
              <a:t>pressure)</a:t>
            </a:r>
            <a:r>
              <a:rPr lang="en-US" sz="3200" dirty="0" smtClean="0"/>
              <a:t> produced chemical and physical changes in the layers, </a:t>
            </a:r>
            <a:r>
              <a:rPr lang="en-US" sz="3200" dirty="0" smtClean="0">
                <a:solidFill>
                  <a:schemeClr val="bg1"/>
                </a:solidFill>
              </a:rPr>
              <a:t>causing the formation of coal.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Coal Formation</a:t>
            </a:r>
            <a:endParaRPr lang="en-US" dirty="0"/>
          </a:p>
        </p:txBody>
      </p:sp>
      <p:sp>
        <p:nvSpPr>
          <p:cNvPr id="3" name="Content Placeholder 2"/>
          <p:cNvSpPr>
            <a:spLocks noGrp="1"/>
          </p:cNvSpPr>
          <p:nvPr>
            <p:ph idx="1"/>
          </p:nvPr>
        </p:nvSpPr>
        <p:spPr>
          <a:xfrm>
            <a:off x="0" y="1295400"/>
            <a:ext cx="8915400" cy="5257800"/>
          </a:xfrm>
        </p:spPr>
        <p:txBody>
          <a:bodyPr>
            <a:normAutofit/>
          </a:bodyPr>
          <a:lstStyle/>
          <a:p>
            <a:pPr marL="676656" indent="-514350">
              <a:buFont typeface="+mj-lt"/>
              <a:buAutoNum type="arabicPeriod"/>
            </a:pPr>
            <a:r>
              <a:rPr lang="en-US" sz="3500" dirty="0" smtClean="0"/>
              <a:t>Peat, partially decayed plant material</a:t>
            </a:r>
          </a:p>
          <a:p>
            <a:pPr marL="676656" indent="-514350">
              <a:buFont typeface="+mj-lt"/>
              <a:buAutoNum type="arabicPeriod"/>
            </a:pPr>
            <a:r>
              <a:rPr lang="en-US" sz="3500" dirty="0" smtClean="0"/>
              <a:t>Peat becomes lignite (brown coal), a </a:t>
            </a:r>
            <a:r>
              <a:rPr lang="en-US" sz="3500" b="1" dirty="0" smtClean="0"/>
              <a:t>sedimentary rock</a:t>
            </a:r>
          </a:p>
          <a:p>
            <a:pPr marL="676656" indent="-514350">
              <a:buFont typeface="+mj-lt"/>
              <a:buAutoNum type="arabicPeriod"/>
            </a:pPr>
            <a:r>
              <a:rPr lang="en-US" sz="3500" dirty="0" smtClean="0"/>
              <a:t>Lignite becomes bituminous coal (soft coal), a </a:t>
            </a:r>
            <a:r>
              <a:rPr lang="en-US" sz="3500" b="1" dirty="0" smtClean="0"/>
              <a:t>sedimentary rock</a:t>
            </a:r>
          </a:p>
          <a:p>
            <a:pPr marL="676656" indent="-514350">
              <a:buFont typeface="+mj-lt"/>
              <a:buAutoNum type="arabicPeriod"/>
            </a:pPr>
            <a:r>
              <a:rPr lang="en-US" sz="3500" dirty="0" smtClean="0"/>
              <a:t>Bituminous coal becomes anthracite (hard coal), a </a:t>
            </a:r>
            <a:r>
              <a:rPr lang="en-US" sz="3500" b="1" dirty="0" smtClean="0"/>
              <a:t>metamorphic rock</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lstStyle/>
          <a:p>
            <a:r>
              <a:rPr lang="en-US" dirty="0" smtClean="0"/>
              <a:t>Coal Disadvantages</a:t>
            </a:r>
            <a:endParaRPr lang="en-US" dirty="0"/>
          </a:p>
        </p:txBody>
      </p:sp>
      <p:sp>
        <p:nvSpPr>
          <p:cNvPr id="3" name="Content Placeholder 2"/>
          <p:cNvSpPr>
            <a:spLocks noGrp="1"/>
          </p:cNvSpPr>
          <p:nvPr>
            <p:ph idx="1"/>
          </p:nvPr>
        </p:nvSpPr>
        <p:spPr>
          <a:xfrm>
            <a:off x="0" y="1066800"/>
            <a:ext cx="8991600" cy="3908392"/>
          </a:xfrm>
        </p:spPr>
        <p:txBody>
          <a:bodyPr>
            <a:noAutofit/>
          </a:bodyPr>
          <a:lstStyle/>
          <a:p>
            <a:r>
              <a:rPr lang="en-US" sz="3200" dirty="0" smtClean="0"/>
              <a:t>Even though coal is abundant, the recovery and use present problems</a:t>
            </a:r>
          </a:p>
          <a:p>
            <a:pPr lvl="1"/>
            <a:r>
              <a:rPr lang="en-US" sz="3000" dirty="0" smtClean="0"/>
              <a:t>Surface mining scars the land</a:t>
            </a:r>
          </a:p>
          <a:p>
            <a:pPr lvl="1"/>
            <a:r>
              <a:rPr lang="en-US" sz="3000" dirty="0" smtClean="0"/>
              <a:t>Underground mining has costly health problems and can cause death</a:t>
            </a:r>
          </a:p>
          <a:p>
            <a:pPr lvl="1"/>
            <a:r>
              <a:rPr lang="en-US" sz="3000" dirty="0" smtClean="0"/>
              <a:t>Burning coal creates air pollution, that can  lead to acid rain</a:t>
            </a:r>
            <a:endParaRPr lang="en-US" sz="3000" dirty="0"/>
          </a:p>
        </p:txBody>
      </p:sp>
      <p:pic>
        <p:nvPicPr>
          <p:cNvPr id="28674" name="Picture 2" descr="http://english.people.com.cn/200510/04/images/1003_E43.jpg"/>
          <p:cNvPicPr>
            <a:picLocks noChangeAspect="1" noChangeArrowheads="1"/>
          </p:cNvPicPr>
          <p:nvPr/>
        </p:nvPicPr>
        <p:blipFill>
          <a:blip r:embed="rId3" cstate="print"/>
          <a:srcRect/>
          <a:stretch>
            <a:fillRect/>
          </a:stretch>
        </p:blipFill>
        <p:spPr bwMode="auto">
          <a:xfrm>
            <a:off x="304799" y="4706302"/>
            <a:ext cx="2998881" cy="2151698"/>
          </a:xfrm>
          <a:prstGeom prst="rect">
            <a:avLst/>
          </a:prstGeom>
          <a:noFill/>
        </p:spPr>
      </p:pic>
      <p:pic>
        <p:nvPicPr>
          <p:cNvPr id="28676" name="Picture 4" descr="http://t2.gstatic.com/images?q=tbn:ANd9GcSBshPyMXnOaFT8MDwhA46st8WFMEC4siA43ytHKmnrHb1N8uo&amp;t=1&amp;usg=__0tMxNoVWF95mLHvxShSFULMcOJ8="/>
          <p:cNvPicPr>
            <a:picLocks noChangeAspect="1" noChangeArrowheads="1"/>
          </p:cNvPicPr>
          <p:nvPr/>
        </p:nvPicPr>
        <p:blipFill>
          <a:blip r:embed="rId4" cstate="print"/>
          <a:srcRect/>
          <a:stretch>
            <a:fillRect/>
          </a:stretch>
        </p:blipFill>
        <p:spPr bwMode="auto">
          <a:xfrm>
            <a:off x="4800600" y="4267200"/>
            <a:ext cx="3255388" cy="2438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7494"/>
            <a:ext cx="8839200" cy="1399032"/>
          </a:xfrm>
        </p:spPr>
        <p:txBody>
          <a:bodyPr>
            <a:normAutofit/>
          </a:bodyPr>
          <a:lstStyle/>
          <a:p>
            <a:r>
              <a:rPr lang="en-US" dirty="0" smtClean="0"/>
              <a:t>Oil and Natural Gas Formation</a:t>
            </a:r>
            <a:endParaRPr lang="en-US" dirty="0"/>
          </a:p>
        </p:txBody>
      </p:sp>
      <p:sp>
        <p:nvSpPr>
          <p:cNvPr id="3" name="Content Placeholder 2"/>
          <p:cNvSpPr>
            <a:spLocks noGrp="1"/>
          </p:cNvSpPr>
          <p:nvPr>
            <p:ph idx="1"/>
          </p:nvPr>
        </p:nvSpPr>
        <p:spPr>
          <a:xfrm>
            <a:off x="228600" y="1371600"/>
            <a:ext cx="8686800" cy="5486400"/>
          </a:xfrm>
        </p:spPr>
        <p:txBody>
          <a:bodyPr>
            <a:noAutofit/>
          </a:bodyPr>
          <a:lstStyle/>
          <a:p>
            <a:r>
              <a:rPr lang="en-US" sz="3200" dirty="0" smtClean="0"/>
              <a:t>Oil (petroleum) and natural gas were created from organisms that lived in the water and were buried under ocean or river sediments. </a:t>
            </a:r>
          </a:p>
          <a:p>
            <a:pPr lvl="0"/>
            <a:r>
              <a:rPr lang="en-US" sz="3200" dirty="0" smtClean="0"/>
              <a:t>Ocean floor sediments protected the remains from decay and oxidation</a:t>
            </a:r>
          </a:p>
          <a:p>
            <a:pPr lvl="0"/>
            <a:r>
              <a:rPr lang="en-US" sz="3200" dirty="0" smtClean="0"/>
              <a:t>Chemical reactions transformed the remains into the liquid and gaseous hydrocarbons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200" dirty="0" smtClean="0">
                <a:ln w="6350">
                  <a:solidFill>
                    <a:schemeClr val="accent1">
                      <a:shade val="43000"/>
                    </a:schemeClr>
                  </a:solidFill>
                </a:ln>
                <a:solidFill>
                  <a:schemeClr val="accent1">
                    <a:tint val="83000"/>
                    <a:satMod val="150000"/>
                  </a:schemeClr>
                </a:solidFill>
              </a:rPr>
              <a:t>Oil (Petroleum)</a:t>
            </a:r>
          </a:p>
        </p:txBody>
      </p:sp>
      <p:sp>
        <p:nvSpPr>
          <p:cNvPr id="5" name="Text Placeholder 4"/>
          <p:cNvSpPr>
            <a:spLocks noGrp="1"/>
          </p:cNvSpPr>
          <p:nvPr>
            <p:ph type="body" idx="1"/>
          </p:nvPr>
        </p:nvSpPr>
        <p:spPr/>
        <p:txBody>
          <a:bodyPr>
            <a:noAutofit/>
          </a:bodyPr>
          <a:lstStyle/>
          <a:p>
            <a:r>
              <a:rPr lang="en-US" sz="3000" dirty="0" smtClean="0"/>
              <a:t>Advantages</a:t>
            </a:r>
            <a:endParaRPr lang="en-US" sz="3000" dirty="0"/>
          </a:p>
        </p:txBody>
      </p:sp>
      <p:sp>
        <p:nvSpPr>
          <p:cNvPr id="7" name="Text Placeholder 6"/>
          <p:cNvSpPr>
            <a:spLocks noGrp="1"/>
          </p:cNvSpPr>
          <p:nvPr>
            <p:ph type="body" sz="half" idx="3"/>
          </p:nvPr>
        </p:nvSpPr>
        <p:spPr/>
        <p:txBody>
          <a:bodyPr>
            <a:noAutofit/>
          </a:bodyPr>
          <a:lstStyle/>
          <a:p>
            <a:r>
              <a:rPr lang="en-US" sz="3000" dirty="0" smtClean="0"/>
              <a:t>Disadvantages</a:t>
            </a:r>
            <a:endParaRPr lang="en-US" sz="3000" dirty="0"/>
          </a:p>
        </p:txBody>
      </p:sp>
      <p:sp>
        <p:nvSpPr>
          <p:cNvPr id="6" name="Content Placeholder 5"/>
          <p:cNvSpPr>
            <a:spLocks noGrp="1"/>
          </p:cNvSpPr>
          <p:nvPr>
            <p:ph sz="quarter" idx="2"/>
          </p:nvPr>
        </p:nvSpPr>
        <p:spPr/>
        <p:txBody>
          <a:bodyPr>
            <a:normAutofit/>
          </a:bodyPr>
          <a:lstStyle/>
          <a:p>
            <a:pPr lvl="0"/>
            <a:r>
              <a:rPr lang="en-US" sz="3200" dirty="0" smtClean="0"/>
              <a:t>Easy to burn/use</a:t>
            </a:r>
          </a:p>
          <a:p>
            <a:pPr lvl="0"/>
            <a:r>
              <a:rPr lang="en-US" sz="3200" dirty="0" smtClean="0"/>
              <a:t>Can be used in a variety of processes to create energy</a:t>
            </a:r>
          </a:p>
          <a:p>
            <a:pPr lvl="0"/>
            <a:r>
              <a:rPr lang="en-US" sz="3200" dirty="0" smtClean="0"/>
              <a:t>Inexpensive</a:t>
            </a:r>
          </a:p>
          <a:p>
            <a:pPr lvl="0"/>
            <a:r>
              <a:rPr lang="en-US" sz="3200" dirty="0" smtClean="0"/>
              <a:t>Easy to transport</a:t>
            </a:r>
            <a:endParaRPr lang="en-US" sz="3200" dirty="0"/>
          </a:p>
        </p:txBody>
      </p:sp>
      <p:sp>
        <p:nvSpPr>
          <p:cNvPr id="8" name="Content Placeholder 7"/>
          <p:cNvSpPr>
            <a:spLocks noGrp="1"/>
          </p:cNvSpPr>
          <p:nvPr>
            <p:ph sz="quarter" idx="4"/>
          </p:nvPr>
        </p:nvSpPr>
        <p:spPr>
          <a:xfrm>
            <a:off x="2022230" y="3427124"/>
            <a:ext cx="6858000" cy="3430876"/>
          </a:xfrm>
        </p:spPr>
        <p:txBody>
          <a:bodyPr>
            <a:normAutofit lnSpcReduction="10000"/>
          </a:bodyPr>
          <a:lstStyle/>
          <a:p>
            <a:pPr lvl="0"/>
            <a:r>
              <a:rPr lang="en-US" sz="3200" dirty="0" smtClean="0"/>
              <a:t>Burning of oil releases carbon dioxide into the air (causing the formation of the greenhouse gases and/or acid rain)</a:t>
            </a:r>
          </a:p>
          <a:p>
            <a:pPr lvl="0"/>
            <a:r>
              <a:rPr lang="en-US" sz="3200" dirty="0" smtClean="0"/>
              <a:t>Oil spills from tanker ships have caused extensive damage to ocean ecosystems</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2867</TotalTime>
  <Words>604</Words>
  <Application>Microsoft Office PowerPoint</Application>
  <PresentationFormat>On-screen Show (4:3)</PresentationFormat>
  <Paragraphs>62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Nonrenewable Resources</vt:lpstr>
      <vt:lpstr>Nonrenewable Resource</vt:lpstr>
      <vt:lpstr>Fossil Fuels</vt:lpstr>
      <vt:lpstr>Fossil Fuel Formation</vt:lpstr>
      <vt:lpstr>Fossil Fuel: Coal</vt:lpstr>
      <vt:lpstr>Stages of Coal Formation</vt:lpstr>
      <vt:lpstr>Coal Disadvantages</vt:lpstr>
      <vt:lpstr>Oil and Natural Gas Formation</vt:lpstr>
      <vt:lpstr>Oil (Petroleum)</vt:lpstr>
      <vt:lpstr>Natural Gas</vt:lpstr>
      <vt:lpstr>Nuclear Energy</vt:lpstr>
      <vt:lpstr>Nuclear Energy Advantages</vt:lpstr>
      <vt:lpstr>Nuclear Energy Disadvantages</vt:lpstr>
      <vt:lpstr>Chernobyl Disaster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Nonrenewable Resources</dc:title>
  <dc:creator>admin</dc:creator>
  <cp:lastModifiedBy>amanda1.newman</cp:lastModifiedBy>
  <cp:revision>147</cp:revision>
  <dcterms:created xsi:type="dcterms:W3CDTF">2010-09-26T16:23:22Z</dcterms:created>
  <dcterms:modified xsi:type="dcterms:W3CDTF">2013-10-30T17:48:47Z</dcterms:modified>
</cp:coreProperties>
</file>