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11" autoAdjust="0"/>
    <p:restoredTop sz="94660"/>
  </p:normalViewPr>
  <p:slideViewPr>
    <p:cSldViewPr>
      <p:cViewPr>
        <p:scale>
          <a:sx n="70" d="100"/>
          <a:sy n="70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07EEA-6E9D-4437-94A7-3417775E594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5BB0B-EE84-4903-A34D-56FC76BDD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3D869-0D0A-48DE-A24E-0721053B02F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3D9E8-45FF-499E-8EBD-0436D97CD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187AE-E3D3-4D73-8FCC-65126B5F8EC1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72BA-7D2A-497D-A54F-0D53940F6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15436-2110-4857-AF4B-91BDC23ED5EE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4E0B-FDF0-413B-866D-FF40448B4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A9A0-9EB9-47D6-B3CB-7E30A30A4240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6CE3-ADAA-4954-A611-E1CB16A0F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093F-F28D-46DB-8D3A-D46CA97AD0F6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69EA-3564-4C2B-82A7-F37C8E732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C7A7-A386-4683-857D-5342A44064B4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5B11-9450-4E59-A636-2D70C08D1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942AF-0A41-45D7-9210-0DE644A24FB1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56AE0-E838-4EF0-83D8-2B4E0EE9E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CDED-FAA9-4093-AAB7-1A748F16DE4F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690E7-FC1C-421D-A740-745CCC2C6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1C5F-69B4-42EA-B261-4F7156C5DC4A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C306-C0CD-4740-9DDD-223D572BD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B95E-70CB-4EAA-9468-933ADD9C4365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E89A-D4AF-40BA-B825-E47EA0039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324A4-C84A-474E-8E9C-C76F11A9645B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2883-3E16-43A2-9983-FF693947A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A09276-B4A5-443C-BF3A-71025D664500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94FA9B-CE7C-4666-AD33-DAA3DF751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4876800" cy="858838"/>
          </a:xfrm>
        </p:spPr>
        <p:txBody>
          <a:bodyPr/>
          <a:lstStyle/>
          <a:p>
            <a:r>
              <a:rPr lang="en-US" smtClean="0"/>
              <a:t>Section 3.4</a:t>
            </a:r>
          </a:p>
        </p:txBody>
      </p:sp>
      <p:pic>
        <p:nvPicPr>
          <p:cNvPr id="13315" name="Picture 2" descr="http://www.americansouthwest.net/arizona/photographs700/bwr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429000"/>
            <a:ext cx="454607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AutoShape 4" descr="data:image/jpeg;base64,/9j/4AAQSkZJRgABAQAAAQABAAD/2wBDAAkGBwgHBgkIBwgKCgkLDRYPDQwMDRsUFRAWIB0iIiAdHx8kKDQsJCYxJx8fLT0tMTU3Ojo6Iys/RD84QzQ5Ojf/2wBDAQoKCg0MDRoPDxo3JR8lNzc3Nzc3Nzc3Nzc3Nzc3Nzc3Nzc3Nzc3Nzc3Nzc3Nzc3Nzc3Nzc3Nzc3Nzc3Nzc3Nzf/wAARCAC1AM0DASIAAhEBAxEB/8QAHAAAAgIDAQEAAAAAAAAAAAAAAAYEBQECAwcI/8QASxAAAQMDAQMFCgsGBQMFAAAAAQACAwQFESEGEjEHE0FRcRQWIjI2U2GBlbIVFyNSVHORobHS00Jyg7PB0SRDYpLhJjOCNDdj8PH/xAAbAQABBQEBAAAAAAAAAAAAAAAAAQIDBAUGB//EADMRAAIBAwIFAgQFAwUAAAAAAAABAgMEESExBRITQVEUMgZCUmEicYHB8BUjkUNisdHh/9oADAMBAAIRAxEAPwD3FLvKDJJHshcHRSyRPxGA+J5Y4ZkaDgjUaFMSXOUTyOr/AOF/MagDXvJtPnruOy71X6iz3k2nz139r1P6iZEIAW+8m0+eu/tep/UR3k2nz139r1P6iZEIAW+8m0+eu/tep/UR3k2nz139r1P6iZEIAW+8m0+eu/tep/UR3k2nz139r1P6iZEIAWu8m0+eu/tep/UUS7bObO2iglra+susUEQyXG71WT1ADnNT1BNz3BoJPADK8T2sv79oLw+aOUm307yykYOBxo6THWTw6h2qC4rqjDmZLRpOpLCJ1Jd9m5andqqW/wBPTuOkxvNQ8gZ0LmiTI016SOpWYq9g+Hwvd/aNd+ZIunTwVbVRGGQ41adQVmU+I1G8PBvcP4Xa3M3Ccmn2wel917BcPhe7e0a78ykUA2Jr6uKlprrdXTSu3WNdc6xuT1ZLsLzKijz8oQMdHapEsfCSI7srTvBzdDkJ/wDUpKWGh1fhdlTrdHmf56Yz99D2XvLtRGRNdva9T+os95Np89d/a9T+ot9h758O2CGokcDUR/JzgfOHT6xgphHBasZKUU0c9WpSpVHTnutBc7ybT567+16n9RHeTafPXf2vU/qJkQnEYt95Np89d/a9T+ojvJtPnrv7Xqf1EyIQAt95Np89d/a9T+ojvJtPnrv7Xqf1EyIQAtHYq0gE89d/a9V+oscnM0s+xdrlnlkmkdG7L5Hl7jh7hqTqUyu8UpX5M/Ia1fVu99yAGlLnKJ5HV/8AC/mNTGlzlE8jq/8AhfzGoAY0IQgAQhCABCweChXS70NopXVVyqoqeEabzzjJ6gOJPoGqTOFkN9CaVgnHFee3PlOjyWWq2Sy6eDLUnmmn0hurj68JUuu1V+uoeypruYhdxhoxzYx1F2d77wqtS9pQ75J4W85b6Djyl7TMp6L4Gt9Szuupy2oLHgmGL9rODkE5AHaV5sA1gDWtDWt0AHQFiNrYhuxtDW5yQOkrKxbm5deWexoUqSpxwgwoteBzTD05wpWVFuBw1jfTlQ0/canC8+rhg6UYxTt9JJXYelaxjdjaB1LZNb1ZBcz6leUvuxj5ObobXtL3I927TV4Dex48X8SPWF7GDkAr53fvgB8TiyRh3mOHEEar2/ZS9MvdjpqxpHOFu7M0fsvGhC2+HVuaHI90U+JQ6sY3C32f5rZ/qv8AgukLGVlaRjghCEACEIQBh3ilK/Jn5DWr6t3vuTQ7xSlfkz8hrV9W733IAaUuconkdX/wv5jUxpc5RPI6v/hfzGoAY0IQgAWFlYQAtba7Ud7lJDzMInqqhxZExzt1owMlzunA04LyK63CtuFUK641TqicO0OMNjHUwfsgfar7lBr/AIQ2rnY3JiooxAw9G8fCf+LR6ilx4D2lp1BWHe3LdRwT0NexhCm1KSz/ANGc58LOc9KFwjeYDuS+L+w7oXfiAR0rOawXK9B0n5T2fkEIQkIECh3HxmdhUxR69mYw7qOE+GkjQ4VNRuo576HdviN7FlaQHehY5bpr0ZUrRcakk/LBN3JhchRXua3yOIjrWb0fVzjf7jP2JRRl7S18MhjmjcJI3g4LHjUH/wC9BU1tV6dRS7EMsunKHk+helbJU2Z21tl3jpoKmpjprm8APpZDukvzjDSfGBI0xqmpdLGaksxMWUXF4ZlCwFlOEBCEIAw7xSlfkz8hrV9W733Jod4pSvyZ+Q1q+rd77kANKXOUTyOr/wCF/MamNLnKJ5H1/bF/MYgBjQsZCq75frZY4OeuVU2IHxGDwnvPU1o1KRtLcEm3hFpkdaWtqtrqCwxOiY9lVcD4lIyQb2v7Tvmt9JSPftu7ndC6K2g22jdoXD/1Dx28GfefT1KrWhrnEDwnHLnuJLnHrJ4lZ1fiEYZjDVlylat6yM7z3l8kz9+WV7pJHdbnOJJ+9CELElJyeWaC02NXsbI0tcMhcAyaDWPw2D9lSUetClgsUbiVNcr1j4f80OAq28Hse3tXWORj/FcD06LZwaRjAx6VHlp8OD4DuuHR0FO/C/sTr0tb8OsX/lEhc6kZgf2LWnn51uCMPHELao/7D+xCWJakcKU6Nyoy3TRzoT8iR/qXV8jGeM8D0KHTvkLObjbjXUqQylaDl5LifSnSik8svXttShXlOtLd6Jb/APhjn+dduQ6Z4uwpAAaABwCAA0YaBjsQfQmN+DNrVISwqccJfzJrI0PiczJaTwI4g8QftXuWytwddNnqCtlBEksLS/J/aGh+8Erw/wBWU6bAbXMtxhs11kDaU+DSVDtNwk+I/wBfA+orQ4dWUZOMnuZt1Tco5R6kFlYBB4LK3DOBCEIAw7xSlfkz8hrV9W733Jod4pSvyZ+Q1q+rd77kANKWuUh7Y9irlI84awRuceoCRpKZUrcqOmwN4I0Iibg/+bUj0FW4s7Q8os9Tv09ghMEZ0NZUN8I/uMP4u+xJEpdNUvqaiSWeof408ri57vWeHYNEP8clYXN1rmpVerNanSjBaAhCFWJQQhCABCEIAEIQgDhURkSc7F4wWtRMx1MCDku0XeRwYwudgBVbzvPcQMDPBTQXNv2N/hlF3XLKotIPR/sWNIMQNyBrldexQqapwGxuAA4ZVhHG6SVkTBl73BrRniScD+iZKLyZ3EaFSlXk6i31RohXR2VvAcG9zR5MnNn5ePR3Vx4+hcIbBcZopJGQt+Tc9paZGh5LPGw3OTjVL0p+DO54eSsWHsEjHMeN4OBBaeBVt3vXPuXugwNDOY58gysDgz5xaTnHqXV+yt4Y1xNMzwS3e+XZoHDQnXQdqFSqLsHUi+5f7A7YvppYbNeJHPifhlJVPOoPRG8/gfUvTQcrw6PZq5VE09MaVjpIn83JG+Vgy7jgZOp6dFd7N7e1Vo3aS/l9VSsIb3SNZYR/rH7YHWNe3p2LW6aSjV0KVainrTPV0KNQ1tPX0sdVRzMmgkG8x7DkEKSOC0U8lMw7xSlfkz8hrV9W733Jod4pSvyZ+Q1q+rd77koDSlXlR8gbz9SPfampK3KgCdgbwAM/Ij32pHsKtzyJ3jHtWFl5AJyWjt0XF9VBHjelYMnHHP4ZXKcsm9EbXY6oUN1zpASOcccdIbouTrxTgHDJDg6acU5Uaj7BlFihVZvLMHdgdno8JcXXmXoijb6yU5W9R9hOZF0hUTrvUEeDuDsb/dcnXOrP+aB2NH9k9W0w5kMWFyqJuZYCG5JOFQfCFX0Tu9ay24VB0kfvjqJSq2aeWya3nT6ser7e5PmldKdToOhaxt35Gs3mtyQMuOAO1cY54pPFOvpXTXo4p/Ly6Hd0J0Z0/wCy1j7Fy2js9GQa+vfVvzrDQt09cjtPsB9ClR3iB5hbR26ClZTytlaSS+R270Ocf6BK8tQ2J2HZ3vQutsukVJcIJp4DJCyRpez5zc6hPcZSWiwYPEnaypyjUqc01t/FoP8AQXm5XOubT0tLTunmrhXNa4loLmjhknhgdvpWse11VDGWdxwbxfKTgvGecJzoDrxwCepdht3Y23umq3V9VNAyaR4jNIAIGuYWhoPE6kaZx09SKTayzVEtvmqaomqgpZmPldF/mOxuZ4EgDPAj71LyzS95yWP9pu/aWkbaZGbkj66ShFI4vhw7TrcDqBrgboJ6VC+Hay6VM9PFS0/OV7oI8ZIwYz4OCT9uVaVO01v/AMdLRSvE00dOI5BFg7zD4ZJOeI9K2n2otklQ9xMnNNuMU8A5nxI2gb2Oo53tPSmylneYJY+Uhy7WV9HX1XO0dMJe6udcA54AeAGYOD4Q06dMpYlc50zpMFji4u6RunOcJzm2ltTqqklmdLWc3WSTb74MGFjmkNaB04Jzj/hc3bSUENVLJC/MwoHQsmEJcHSZy3JeSSB1lRVIqW88joNx2iLFmu1wsVS+otM4aHHMkD8mKXtHQfSF6psttlQX8CA/4W4NGX0sjhk+lh/aHZ6wF5FLI6WV0khJc9xcSekniubhvbpBc1zDvMc04cx3WD0FLb3sqWj1Q6pQjU12Z9DO8U9iWOTPyGtX1bvfclGy8oVwoI2093hdcIhoKiMhsw/eadHdowfQTqWzkxPObCWh7ctDonHHa9y2qVaFVZizPnTlTeJF9eamoo7RW1VHAZ6mGnfJFCOMjw0kN9Z0Xl1dtXcarYu4TivpbpNzNK6SKW2/JQySPaHRnPgu4+KRkY1Xrp4FLfKFLWU+xl2mtb52VjYcxOgyXg5HDGqfJZGRfY8UvtUbNNW01TBb31DKFksDzb2ASyF+HYGDpjPHq61s+f8A6op7d3NQiKYsaGx29hc3eYCXOBAPE5yCRhQxUbSHLjLcs68d4Lq120b3E91V2erLj/T0Kk60FujUp2NxV1iiNBDH3sXB07o5KqG4c2cQNa9g3scccD0DoxhVIOdeKY30d0q4earJ66dhIO45pIJ6M6cVvFY2cTSTu6cuaVWq3EW84NGlwmuliTS/UWVnBPAEp0gtMTcYt5z0ZjJ/op0FJJHjm6Ys7I8f0VSV5jaJOuFtbzQixW6tm/7dJM4dfNnCnQ7N3SbH+HDB1veAneOCYnPNP/2KVHDNp8jJ/sKrTv6vyxB2FKO8hRpdip347pqoY/3Gl34q2pdh7ezWapnk7CGq/DJIwC9jmjhqMLvG4KhVv7nbOBvpqSWiIMGydiYzdNAHY/ae95P4hK9baWRbSihjjIgfI3da08GlPrXnIwle6P5rbKkkkkG5utIJ0A4j8UlpcVpTlzSb0Zc4e3TnLl+lli/Y6xu1NK8nr51yhVGxVoefk+fj/dkz+ITKZCQMEEYXJ7lWjd3EX72UFRi3qhErtiJWbxo6tjvRK3B+3/hUdXYblSAiSmkc0HxmeGPuXpzyo0pHDXtWhS4lWXu1JPRwkeWRySQHwHOaR0A4+5TI7tUs0duPPQSMfgnerpaeoG7NTxyD0tH48VT1NgoHasbJGeprsj71ejeUqnuiMfDavyvJTx3ocJYcelrlJjutK/i9zT/qb/VaT7PlusNQOx7f6hV8tqqozkMa4f6XKVK3nsyGVncR3jn8i9jlZKAWPa8HpByt0ruhnheSWvYR06j712iuNVECOcLgOG8MpHbZ9rIJJx3QxjxgvWeSv/2/sv1B99y8Rpry3eaJ49zJGrdcdq9u5KiDyfWU9cB99y0OHU5Q5s/YoXfYaaiQxwSSNGS1pcB14C83p+Uaqq6KkkbSU2/PZqiveGyk7j4yQGaagHHSvS8JS2utlis2zN0rvgimaO53skNNDHFIRIQHYdu6Zzk9a0n5KkdXhHmB25rW0tRNJTUzy23x1sYimcWtDnAFjz0HUro7bSsp4qpslHTyyxGnEbqaVzmfLDI3unI9HSoDqy0GzPtTbW5kMkTIpJYyxsjwzGN5wbqdFNp77a4KR1JHZYhA8ASMLWYkwAMuG7gnTiVQdaidOuFX7WxIi2tucooaenoac1dVVTUx5yZwYCwNIOmSM54ehXt/u9ZbX2qClihmnrqkU+ZXuDWkjjpqqKC/W1jYWx2WBogcXRbrGDmyeJbhvgk46MKW/aalmfE+e2NkfC7fjc8tJY7rGRoexMdekmOfDbxJpoj2rbisqH26StoqaGlqjUML2SvJY6JpJdgjxSOjU8Vyj5Qa7uOtqJLdA90NIyriDXuALXSNZg9J0dnOnYp0d4tjRHzdnpmiMuLAGM8Au8YjwdM9OOKzFWWZrHNj2foWte3dexsEQDm5zgjd4ZGe1Md1QKz4beJaoi3ja6/RWu+CKKjgqrc6DelYXPbuyDPghw1cMjj6UVm0lws14u9RLiq3KOkDIYpnGFr3u3S5vo7OOgVo66W6Rs7ZbRTuFSAJg6Nh50DhveD4WOjOcLoyrtfNujZZaUNfGInNEUeHMHBp8HUDqKj9bbrcilw+68GtHep7zbnOqqdsU1LVyU7izOHYAIODkt48DwIXVrtNNR6OhazSw9xxU1FQNpYY3FwjiY1rcn0AAKpkku7nnuakjazgDK4ZP3rCulGvWcoNYNW0oSVJRk8NF0+ojgY6SSQNa3Uk9SQrzXm41z5eDG+C3HUFaVNnvNcSaiSLHzN/QeoLj3rV/wA6H/cf7J9tGhRfM5LJsWkLeg+eU02R7TfKq3uDN4ywebceHYehNVLd6OsA5qVoeeLCcFLjtl68DxoT/wCR/so0liucbtKdzunLCDhPqU7as8qSTJK1K0rPMZJMcnPHXhR3uS/b5bnBK2OaCd8RIB3mnT0gq6e7Iz0+lVJ0em8ZyU5UenLGcmr3KNIfT0LeR2Dg5BXCR3FPjEmhE5ynJUSUHXRdZXA//gKjSEEHhr6FZhEtQRyk1ySf7KHPDG8eE0ZUmQjVRnuVqGUWejCosTWUQJKTdILHZGele+clQI5PbICNRTn3nLw48ML3Tku02Bs31B99y17GTecnF/EdjStnB01vka0rcp43tg7u0DJMTQP97U0pY5S/Ie6/uM99quy2ZzUHiSZ5QzZSpdnenibr0An+y7x7J41fV57I/wDlM7vR1rHqXCSvaz7neevuGtJFFHsxA3xqiQ9gAUhlgo28edd2vwrZGVE7mq92Ryuq0t5EFlpo2/5RP7ziV2bRUzeELPWF3QonUm+5G6k3uzVsUbfEY0dgWyEepNy3uMz5MozjgFhGUgmAWUZQlFDKx08SsoSZAxgLV0Ub/GaD2hboS5YLKI76KB/Fn2FR5LTA7OHPb2FWCE5VZrZj1UmtmUstj3vEqPU5pKgzWGq/YdG/1kf0TQhTRu6kSaF3Wj3Eie0XBhP+Gc70sIKr56WoiOJaeRnpLCvR+KxhWI8Rkt4lqHE6i3SPMi0g4IXufJd5A2b6g+85KslNBKMSwxvB0O80FNXJh5B2cf8Awu99y3+EXCr82m2Dn/iG79QqemMZGtLHKX5D3T9xnvtTOljlL8h7p+4z32rYl7Wc3H3IV3eMQRoudLXW2WqusVXUikZbXRsknnexrHF7cjGTpxwt38dFBrtkO6qusro7pTsmlraetgY9hLA6Nm7uvGdQfRwXF8PpUKkpdY6K7nVgoumXcTLRM2ndFeKV4qd7mC2Vh53dALt3XXGRnHBYjbZ5Y45IrzSvZKHujc2aMh4Z4xBzrjp6ulUE2xLn2iSKO8U0NyfcJK3n4o8Rx77S1zGtznGD19C1GwNK1l0po7pEyjqIHxUcQGTTl/NlxJzqCYxp6T1rS9HYeSl6i5L1kljkpjUsvlIYBIIud5+MNDyMhuSeJGuOK7vgtsVEyulusLKSQDcnfIwRuzwIcTjXoS33kGailiqbnRGSarp5pAOcc1zIg4bpLnEuyCOOgx2Jk2ttMF+sfwZT1dPTNEsbwSMtAY7OMAjsTXaWSaSF9RcHCGWxTywxQ32jkkmcWxNjqI3F7hxAwdStg6ymeaAXql52BrnTM56PMYb4xcM6Y6erpVTJsdE6tqqltwo2ia8xXFrWxDLWMz8nnPp48FBg2FqBVPmnvlJISysZv827eeZ2ObvEb26Mb3BoGdU70dj5E9Rcl8+s2eFLU1Iv1I+KlaHzOimY/dB4cD0nh6dFEpLraqyvoKakqXvhrKOSqE+WhsbWcQ7XQjXOunSuVJsbHBobnShpshtrt2Li7ezznH7uPpXJ2xjqmko4Kq6Ukfc9qkt57na4A54P1PHQZ69U5Wlgg690Wu9b6inM9suENYxr9xxhe1wacZ6D61zUK07PvszKiaeqp6iacRMPMl5wGNxklxJ9XAcBoFNCw76nThWap7GnaynKnme4IQhUyyCEIQAIQhAAhCEACEIQADiEy8l/kHZ/qT77ktdKZeTDyEtH1Lvfcum+Htqn6fuY3FvkGtLHKX5D3X9xnvtTOljlL8h7p+4z32rop+1mPH3IV3aO161jh/yFl+MnPHqUimpHSeE/Rn4rziT5dzrXNRWWRhnqH2LdsUjvFYT2NVpHTsZ4sXrIyuhaeo/YoXWXYhdwuyKttFMeLd3tW4t7+PON7FYgEdCNepMdaQzryK/4Pf8APaj4Od5xn2Kx16isYPUUnVkHWkV/wc7zjPsR8Hv+ez7FYYPUs69SOrIOtIrvg+T57O3VHcD/AJ7PvW12u1NamQGobNJJUS8zDDBHvySO44DVX1O1dsgip37lZJJNA6o5mOnJkijboXPacboByrULa7qRUowbT+xG7rGjZO7gk+ez70dwSfPZ96id9Vp7uZSMllkc+nbVc5HEXRtiLd7fLugADXPZxUiw36hvr5I6EyiRkTZtyVoaXRuzuuGCdDjpwesJ0rS8isum/wDAK7zszfuCT57PvWpoZc8W/arLXqRr1H7VU6kiRV5eSt7il62/ate45843c9hVpg9RWcHqKOqxfUSKg00zeMbvUuZBBwRg9Su930ZXOSFkgw+PeCcqy7jo3Hkp0KVUUbmEmMZb1Hiou76CpU09ieM1JZQcCEy8l+mwdo+pPvuS3gkjRMfJjrsHZ8+Zd77l0/w9/qfp+5kcW15RsUK82ymvNsqLdXNe6nnbuvDHlpxnOhHDghC6QxhZ+Lixeeu3tOb8y3+LyzfSrz7Un/MhCZ0oeEOcpPuHxeWb6Xevas/5kfF5Zvpd69qz/mQhJ0qf0oTmfkPi8sv0q8+1J/zI+LyzfS717Vn/ADIQjpU/pQczD4vLN9KvPtWf8yPi8sv0q8+1Z/zIQjpU/pQczD4u7L9KvPtSf8yPi8sv0q8+1J/zIQjpU/pQczCXk9tL6aBkNVcY56ecVFPUuqnSyRPxjQvzoRxHBa1vJ3a6mOHdrLjFNHTOpZKgVBdJNE45c15dnOp49HQhCRRitkHMyVR7EWWnnnlhikbFPb2258G94PNN07c46crXZ/YW1WFlQ2CSol56IQgvLWlkY4AboGuvjHU9aEJeWL3QczOI5PLMAB3Xefak35kfF5Zvpd69qz/mQhHSp/SheZ+Q+LyzfS717Vn/ADI+LyzfSrz7Un/MhCOlDwhOZ+Q+Lyy/Srz7Un/Mj4vLN9KvPtWf8yEI6VP6UHMw+LyzfS717Vn/ADLQ8m9iJJM93JPEm5zfmQhL0oeEKpSXcPi3sXnrt7Sm/MmWzWuls1sp7dQte2ngbuxh7y4gZJ4njxQhKoxjshHJvc//2Q=="/>
          <p:cNvSpPr>
            <a:spLocks noChangeAspect="1" noChangeArrowheads="1"/>
          </p:cNvSpPr>
          <p:nvPr/>
        </p:nvSpPr>
        <p:spPr bwMode="auto">
          <a:xfrm>
            <a:off x="155575" y="-579438"/>
            <a:ext cx="1381125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3317" name="AutoShape 6" descr="data:image/jpeg;base64,/9j/4AAQSkZJRgABAQAAAQABAAD/2wBDAAkGBwgHBgkIBwgKCgkLDRYPDQwMDRsUFRAWIB0iIiAdHx8kKDQsJCYxJx8fLT0tMTU3Ojo6Iys/RD84QzQ5Ojf/2wBDAQoKCg0MDRoPDxo3JR8lNzc3Nzc3Nzc3Nzc3Nzc3Nzc3Nzc3Nzc3Nzc3Nzc3Nzc3Nzc3Nzc3Nzc3Nzc3Nzc3Nzf/wAARCAC1AM0DASIAAhEBAxEB/8QAHAAAAgIDAQEAAAAAAAAAAAAAAAYEBQECAwcI/8QASxAAAQMDAQMFCgsGBQMFAAAAAQACAwQFESEGEjEHE0FRcRQWIjI2U2GBlbIVFyNSVHORobHS00Jyg7PB0SRDYpLhJjOCNDdj8PH/xAAbAQABBQEBAAAAAAAAAAAAAAAAAQIDBAUGB//EADMRAAIBAwIFAgQFAwUAAAAAAAABAgMEESExBRITQVEUMgZCUmEicYHB8BUjkUNisdHh/9oADAMBAAIRAxEAPwD3FLvKDJJHshcHRSyRPxGA+J5Y4ZkaDgjUaFMSXOUTyOr/AOF/MagDXvJtPnruOy71X6iz3k2nz139r1P6iZEIAW+8m0+eu/tep/UR3k2nz139r1P6iZEIAW+8m0+eu/tep/UR3k2nz139r1P6iZEIAW+8m0+eu/tep/UR3k2nz139r1P6iZEIAWu8m0+eu/tep/UUS7bObO2iglra+susUEQyXG71WT1ADnNT1BNz3BoJPADK8T2sv79oLw+aOUm307yykYOBxo6THWTw6h2qC4rqjDmZLRpOpLCJ1Jd9m5andqqW/wBPTuOkxvNQ8gZ0LmiTI016SOpWYq9g+Hwvd/aNd+ZIunTwVbVRGGQ41adQVmU+I1G8PBvcP4Xa3M3Ccmn2wel917BcPhe7e0a78ykUA2Jr6uKlprrdXTSu3WNdc6xuT1ZLsLzKijz8oQMdHapEsfCSI7srTvBzdDkJ/wDUpKWGh1fhdlTrdHmf56Yz99D2XvLtRGRNdva9T+os95Np89d/a9T+ot9h758O2CGokcDUR/JzgfOHT6xgphHBasZKUU0c9WpSpVHTnutBc7ybT567+16n9RHeTafPXf2vU/qJkQnEYt95Np89d/a9T+ojvJtPnrv7Xqf1EyIQAt95Np89d/a9T+ojvJtPnrv7Xqf1EyIQAtHYq0gE89d/a9V+oscnM0s+xdrlnlkmkdG7L5Hl7jh7hqTqUyu8UpX5M/Ia1fVu99yAGlLnKJ5HV/8AC/mNTGlzlE8jq/8AhfzGoAY0IQgAQhCABCweChXS70NopXVVyqoqeEabzzjJ6gOJPoGqTOFkN9CaVgnHFee3PlOjyWWq2Sy6eDLUnmmn0hurj68JUuu1V+uoeypruYhdxhoxzYx1F2d77wqtS9pQ75J4W85b6Djyl7TMp6L4Gt9Szuupy2oLHgmGL9rODkE5AHaV5sA1gDWtDWt0AHQFiNrYhuxtDW5yQOkrKxbm5deWexoUqSpxwgwoteBzTD05wpWVFuBw1jfTlQ0/canC8+rhg6UYxTt9JJXYelaxjdjaB1LZNb1ZBcz6leUvuxj5ObobXtL3I927TV4Dex48X8SPWF7GDkAr53fvgB8TiyRh3mOHEEar2/ZS9MvdjpqxpHOFu7M0fsvGhC2+HVuaHI90U+JQ6sY3C32f5rZ/qv8AgukLGVlaRjghCEACEIQBh3ilK/Jn5DWr6t3vuTQ7xSlfkz8hrV9W733IAaUuconkdX/wv5jUxpc5RPI6v/hfzGoAY0IQgAWFlYQAtba7Ud7lJDzMInqqhxZExzt1owMlzunA04LyK63CtuFUK641TqicO0OMNjHUwfsgfar7lBr/AIQ2rnY3JiooxAw9G8fCf+LR6ilx4D2lp1BWHe3LdRwT0NexhCm1KSz/ANGc58LOc9KFwjeYDuS+L+w7oXfiAR0rOawXK9B0n5T2fkEIQkIECh3HxmdhUxR69mYw7qOE+GkjQ4VNRuo576HdviN7FlaQHehY5bpr0ZUrRcakk/LBN3JhchRXua3yOIjrWb0fVzjf7jP2JRRl7S18MhjmjcJI3g4LHjUH/wC9BU1tV6dRS7EMsunKHk+helbJU2Z21tl3jpoKmpjprm8APpZDukvzjDSfGBI0xqmpdLGaksxMWUXF4ZlCwFlOEBCEIAw7xSlfkz8hrV9W733Jod4pSvyZ+Q1q+rd77kANKXOUTyOr/wCF/MamNLnKJ5H1/bF/MYgBjQsZCq75frZY4OeuVU2IHxGDwnvPU1o1KRtLcEm3hFpkdaWtqtrqCwxOiY9lVcD4lIyQb2v7Tvmt9JSPftu7ndC6K2g22jdoXD/1Dx28GfefT1KrWhrnEDwnHLnuJLnHrJ4lZ1fiEYZjDVlylat6yM7z3l8kz9+WV7pJHdbnOJJ+9CELElJyeWaC02NXsbI0tcMhcAyaDWPw2D9lSUetClgsUbiVNcr1j4f80OAq28Hse3tXWORj/FcD06LZwaRjAx6VHlp8OD4DuuHR0FO/C/sTr0tb8OsX/lEhc6kZgf2LWnn51uCMPHELao/7D+xCWJakcKU6Nyoy3TRzoT8iR/qXV8jGeM8D0KHTvkLObjbjXUqQylaDl5LifSnSik8svXttShXlOtLd6Jb/APhjn+dduQ6Z4uwpAAaABwCAA0YaBjsQfQmN+DNrVISwqccJfzJrI0PiczJaTwI4g8QftXuWytwddNnqCtlBEksLS/J/aGh+8Erw/wBWU6bAbXMtxhs11kDaU+DSVDtNwk+I/wBfA+orQ4dWUZOMnuZt1Tco5R6kFlYBB4LK3DOBCEIAw7xSlfkz8hrV9W733Jod4pSvyZ+Q1q+rd77kANKWuUh7Y9irlI84awRuceoCRpKZUrcqOmwN4I0Iibg/+bUj0FW4s7Q8os9Tv09ghMEZ0NZUN8I/uMP4u+xJEpdNUvqaiSWeof408ri57vWeHYNEP8clYXN1rmpVerNanSjBaAhCFWJQQhCABCEIAEIQgDhURkSc7F4wWtRMx1MCDku0XeRwYwudgBVbzvPcQMDPBTQXNv2N/hlF3XLKotIPR/sWNIMQNyBrldexQqapwGxuAA4ZVhHG6SVkTBl73BrRniScD+iZKLyZ3EaFSlXk6i31RohXR2VvAcG9zR5MnNn5ePR3Vx4+hcIbBcZopJGQt+Tc9paZGh5LPGw3OTjVL0p+DO54eSsWHsEjHMeN4OBBaeBVt3vXPuXugwNDOY58gysDgz5xaTnHqXV+yt4Y1xNMzwS3e+XZoHDQnXQdqFSqLsHUi+5f7A7YvppYbNeJHPifhlJVPOoPRG8/gfUvTQcrw6PZq5VE09MaVjpIn83JG+Vgy7jgZOp6dFd7N7e1Vo3aS/l9VSsIb3SNZYR/rH7YHWNe3p2LW6aSjV0KVainrTPV0KNQ1tPX0sdVRzMmgkG8x7DkEKSOC0U8lMw7xSlfkz8hrV9W733Jod4pSvyZ+Q1q+rd77koDSlXlR8gbz9SPfampK3KgCdgbwAM/Ij32pHsKtzyJ3jHtWFl5AJyWjt0XF9VBHjelYMnHHP4ZXKcsm9EbXY6oUN1zpASOcccdIbouTrxTgHDJDg6acU5Uaj7BlFihVZvLMHdgdno8JcXXmXoijb6yU5W9R9hOZF0hUTrvUEeDuDsb/dcnXOrP+aB2NH9k9W0w5kMWFyqJuZYCG5JOFQfCFX0Tu9ay24VB0kfvjqJSq2aeWya3nT6ser7e5PmldKdToOhaxt35Gs3mtyQMuOAO1cY54pPFOvpXTXo4p/Ly6Hd0J0Z0/wCy1j7Fy2js9GQa+vfVvzrDQt09cjtPsB9ClR3iB5hbR26ClZTytlaSS+R270Ocf6BK8tQ2J2HZ3vQutsukVJcIJp4DJCyRpez5zc6hPcZSWiwYPEnaypyjUqc01t/FoP8AQXm5XOubT0tLTunmrhXNa4loLmjhknhgdvpWse11VDGWdxwbxfKTgvGecJzoDrxwCepdht3Y23umq3V9VNAyaR4jNIAIGuYWhoPE6kaZx09SKTayzVEtvmqaomqgpZmPldF/mOxuZ4EgDPAj71LyzS95yWP9pu/aWkbaZGbkj66ShFI4vhw7TrcDqBrgboJ6VC+Hay6VM9PFS0/OV7oI8ZIwYz4OCT9uVaVO01v/AMdLRSvE00dOI5BFg7zD4ZJOeI9K2n2otklQ9xMnNNuMU8A5nxI2gb2Oo53tPSmylneYJY+Uhy7WV9HX1XO0dMJe6udcA54AeAGYOD4Q06dMpYlc50zpMFji4u6RunOcJzm2ltTqqklmdLWc3WSTb74MGFjmkNaB04Jzj/hc3bSUENVLJC/MwoHQsmEJcHSZy3JeSSB1lRVIqW88joNx2iLFmu1wsVS+otM4aHHMkD8mKXtHQfSF6psttlQX8CA/4W4NGX0sjhk+lh/aHZ6wF5FLI6WV0khJc9xcSekniubhvbpBc1zDvMc04cx3WD0FLb3sqWj1Q6pQjU12Z9DO8U9iWOTPyGtX1bvfclGy8oVwoI2093hdcIhoKiMhsw/eadHdowfQTqWzkxPObCWh7ctDonHHa9y2qVaFVZizPnTlTeJF9eamoo7RW1VHAZ6mGnfJFCOMjw0kN9Z0Xl1dtXcarYu4TivpbpNzNK6SKW2/JQySPaHRnPgu4+KRkY1Xrp4FLfKFLWU+xl2mtb52VjYcxOgyXg5HDGqfJZGRfY8UvtUbNNW01TBb31DKFksDzb2ASyF+HYGDpjPHq61s+f8A6op7d3NQiKYsaGx29hc3eYCXOBAPE5yCRhQxUbSHLjLcs68d4Lq120b3E91V2erLj/T0Kk60FujUp2NxV1iiNBDH3sXB07o5KqG4c2cQNa9g3scccD0DoxhVIOdeKY30d0q4earJ66dhIO45pIJ6M6cVvFY2cTSTu6cuaVWq3EW84NGlwmuliTS/UWVnBPAEp0gtMTcYt5z0ZjJ/op0FJJHjm6Ys7I8f0VSV5jaJOuFtbzQixW6tm/7dJM4dfNnCnQ7N3SbH+HDB1veAneOCYnPNP/2KVHDNp8jJ/sKrTv6vyxB2FKO8hRpdip347pqoY/3Gl34q2pdh7ezWapnk7CGq/DJIwC9jmjhqMLvG4KhVv7nbOBvpqSWiIMGydiYzdNAHY/ae95P4hK9baWRbSihjjIgfI3da08GlPrXnIwle6P5rbKkkkkG5utIJ0A4j8UlpcVpTlzSb0Zc4e3TnLl+lli/Y6xu1NK8nr51yhVGxVoefk+fj/dkz+ITKZCQMEEYXJ7lWjd3EX72UFRi3qhErtiJWbxo6tjvRK3B+3/hUdXYblSAiSmkc0HxmeGPuXpzyo0pHDXtWhS4lWXu1JPRwkeWRySQHwHOaR0A4+5TI7tUs0duPPQSMfgnerpaeoG7NTxyD0tH48VT1NgoHasbJGeprsj71ejeUqnuiMfDavyvJTx3ocJYcelrlJjutK/i9zT/qb/VaT7PlusNQOx7f6hV8tqqozkMa4f6XKVK3nsyGVncR3jn8i9jlZKAWPa8HpByt0ruhnheSWvYR06j712iuNVECOcLgOG8MpHbZ9rIJJx3QxjxgvWeSv/2/sv1B99y8Rpry3eaJ49zJGrdcdq9u5KiDyfWU9cB99y0OHU5Q5s/YoXfYaaiQxwSSNGS1pcB14C83p+Uaqq6KkkbSU2/PZqiveGyk7j4yQGaagHHSvS8JS2utlis2zN0rvgimaO53skNNDHFIRIQHYdu6Zzk9a0n5KkdXhHmB25rW0tRNJTUzy23x1sYimcWtDnAFjz0HUro7bSsp4qpslHTyyxGnEbqaVzmfLDI3unI9HSoDqy0GzPtTbW5kMkTIpJYyxsjwzGN5wbqdFNp77a4KR1JHZYhA8ASMLWYkwAMuG7gnTiVQdaidOuFX7WxIi2tucooaenoac1dVVTUx5yZwYCwNIOmSM54ehXt/u9ZbX2qClihmnrqkU+ZXuDWkjjpqqKC/W1jYWx2WBogcXRbrGDmyeJbhvgk46MKW/aalmfE+e2NkfC7fjc8tJY7rGRoexMdekmOfDbxJpoj2rbisqH26StoqaGlqjUML2SvJY6JpJdgjxSOjU8Vyj5Qa7uOtqJLdA90NIyriDXuALXSNZg9J0dnOnYp0d4tjRHzdnpmiMuLAGM8Au8YjwdM9OOKzFWWZrHNj2foWte3dexsEQDm5zgjd4ZGe1Md1QKz4beJaoi3ja6/RWu+CKKjgqrc6DelYXPbuyDPghw1cMjj6UVm0lws14u9RLiq3KOkDIYpnGFr3u3S5vo7OOgVo66W6Rs7ZbRTuFSAJg6Nh50DhveD4WOjOcLoyrtfNujZZaUNfGInNEUeHMHBp8HUDqKj9bbrcilw+68GtHep7zbnOqqdsU1LVyU7izOHYAIODkt48DwIXVrtNNR6OhazSw9xxU1FQNpYY3FwjiY1rcn0AAKpkku7nnuakjazgDK4ZP3rCulGvWcoNYNW0oSVJRk8NF0+ojgY6SSQNa3Uk9SQrzXm41z5eDG+C3HUFaVNnvNcSaiSLHzN/QeoLj3rV/wA6H/cf7J9tGhRfM5LJsWkLeg+eU02R7TfKq3uDN4ywebceHYehNVLd6OsA5qVoeeLCcFLjtl68DxoT/wCR/so0liucbtKdzunLCDhPqU7as8qSTJK1K0rPMZJMcnPHXhR3uS/b5bnBK2OaCd8RIB3mnT0gq6e7Iz0+lVJ0em8ZyU5UenLGcmr3KNIfT0LeR2Dg5BXCR3FPjEmhE5ynJUSUHXRdZXA//gKjSEEHhr6FZhEtQRyk1ySf7KHPDG8eE0ZUmQjVRnuVqGUWejCosTWUQJKTdILHZGele+clQI5PbICNRTn3nLw48ML3Tku02Bs31B99y17GTecnF/EdjStnB01vka0rcp43tg7u0DJMTQP97U0pY5S/Ie6/uM99quy2ZzUHiSZ5QzZSpdnenibr0An+y7x7J41fV57I/wDlM7vR1rHqXCSvaz7neevuGtJFFHsxA3xqiQ9gAUhlgo28edd2vwrZGVE7mq92Ryuq0t5EFlpo2/5RP7ziV2bRUzeELPWF3QonUm+5G6k3uzVsUbfEY0dgWyEepNy3uMz5MozjgFhGUgmAWUZQlFDKx08SsoSZAxgLV0Ub/GaD2hboS5YLKI76KB/Fn2FR5LTA7OHPb2FWCE5VZrZj1UmtmUstj3vEqPU5pKgzWGq/YdG/1kf0TQhTRu6kSaF3Wj3Eie0XBhP+Gc70sIKr56WoiOJaeRnpLCvR+KxhWI8Rkt4lqHE6i3SPMi0g4IXufJd5A2b6g+85KslNBKMSwxvB0O80FNXJh5B2cf8Awu99y3+EXCr82m2Dn/iG79QqemMZGtLHKX5D3T9xnvtTOljlL8h7p+4z32rYl7Wc3H3IV3eMQRoudLXW2WqusVXUikZbXRsknnexrHF7cjGTpxwt38dFBrtkO6qusro7pTsmlraetgY9hLA6Nm7uvGdQfRwXF8PpUKkpdY6K7nVgoumXcTLRM2ndFeKV4qd7mC2Vh53dALt3XXGRnHBYjbZ5Y45IrzSvZKHujc2aMh4Z4xBzrjp6ulUE2xLn2iSKO8U0NyfcJK3n4o8Rx77S1zGtznGD19C1GwNK1l0po7pEyjqIHxUcQGTTl/NlxJzqCYxp6T1rS9HYeSl6i5L1kljkpjUsvlIYBIIud5+MNDyMhuSeJGuOK7vgtsVEyulusLKSQDcnfIwRuzwIcTjXoS33kGailiqbnRGSarp5pAOcc1zIg4bpLnEuyCOOgx2Jk2ttMF+sfwZT1dPTNEsbwSMtAY7OMAjsTXaWSaSF9RcHCGWxTywxQ32jkkmcWxNjqI3F7hxAwdStg6ymeaAXql52BrnTM56PMYb4xcM6Y6erpVTJsdE6tqqltwo2ia8xXFrWxDLWMz8nnPp48FBg2FqBVPmnvlJISysZv827eeZ2ObvEb26Mb3BoGdU70dj5E9Rcl8+s2eFLU1Iv1I+KlaHzOimY/dB4cD0nh6dFEpLraqyvoKakqXvhrKOSqE+WhsbWcQ7XQjXOunSuVJsbHBobnShpshtrt2Li7ezznH7uPpXJ2xjqmko4Kq6Ukfc9qkt57na4A54P1PHQZ69U5Wlgg690Wu9b6inM9suENYxr9xxhe1wacZ6D61zUK07PvszKiaeqp6iacRMPMl5wGNxklxJ9XAcBoFNCw76nThWap7GnaynKnme4IQhUyyCEIQAIQhAAhCEACEIQADiEy8l/kHZ/qT77ktdKZeTDyEtH1Lvfcum+Htqn6fuY3FvkGtLHKX5D3X9xnvtTOljlL8h7p+4z32rop+1mPH3IV3aO161jh/yFl+MnPHqUimpHSeE/Rn4rziT5dzrXNRWWRhnqH2LdsUjvFYT2NVpHTsZ4sXrIyuhaeo/YoXWXYhdwuyKttFMeLd3tW4t7+PON7FYgEdCNepMdaQzryK/4Pf8APaj4Od5xn2Kx16isYPUUnVkHWkV/wc7zjPsR8Hv+ez7FYYPUs69SOrIOtIrvg+T57O3VHcD/AJ7PvW12u1NamQGobNJJUS8zDDBHvySO44DVX1O1dsgip37lZJJNA6o5mOnJkijboXPacboByrULa7qRUowbT+xG7rGjZO7gk+ez70dwSfPZ96id9Vp7uZSMllkc+nbVc5HEXRtiLd7fLugADXPZxUiw36hvr5I6EyiRkTZtyVoaXRuzuuGCdDjpwesJ0rS8isum/wDAK7zszfuCT57PvWpoZc8W/arLXqRr1H7VU6kiRV5eSt7il62/ate45843c9hVpg9RWcHqKOqxfUSKg00zeMbvUuZBBwRg9Su930ZXOSFkgw+PeCcqy7jo3Hkp0KVUUbmEmMZb1Hiou76CpU09ieM1JZQcCEy8l+mwdo+pPvuS3gkjRMfJjrsHZ8+Zd77l0/w9/qfp+5kcW15RsUK82ymvNsqLdXNe6nnbuvDHlpxnOhHDghC6QxhZ+Lixeeu3tOb8y3+LyzfSrz7Un/MhCZ0oeEOcpPuHxeWb6Xevas/5kfF5Zvpd69qz/mQhJ0qf0oTmfkPi8sv0q8+1J/zI+LyzfS717Vn/ADIQjpU/pQczD4vLN9KvPtWf8yPi8sv0q8+1Z/zIQjpU/pQczD4u7L9KvPtSf8yPi8sv0q8+1J/zIQjpU/pQczCXk9tL6aBkNVcY56ecVFPUuqnSyRPxjQvzoRxHBa1vJ3a6mOHdrLjFNHTOpZKgVBdJNE45c15dnOp49HQhCRRitkHMyVR7EWWnnnlhikbFPb2258G94PNN07c46crXZ/YW1WFlQ2CSol56IQgvLWlkY4AboGuvjHU9aEJeWL3QczOI5PLMAB3Xefak35kfF5Zvpd69qz/mQhHSp/SheZ+Q+LyzfS717Vn/ADI+LyzfSrz7Un/MhCOlDwhOZ+Q+Lyy/Srz7Un/Mj4vLN9KvPtWf8yEI6VP6UHMw+LyzfS717Vn/ADLQ8m9iJJM93JPEm5zfmQhL0oeEKpSXcPi3sXnrt7Sm/MmWzWuls1sp7dQte2ngbuxh7y4gZJ4njxQhKoxjshHJvc//2Q=="/>
          <p:cNvSpPr>
            <a:spLocks noChangeAspect="1" noChangeArrowheads="1"/>
          </p:cNvSpPr>
          <p:nvPr/>
        </p:nvSpPr>
        <p:spPr bwMode="auto">
          <a:xfrm>
            <a:off x="155575" y="-579438"/>
            <a:ext cx="1381125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pic>
        <p:nvPicPr>
          <p:cNvPr id="13318" name="Picture 8" descr="http://whyfiles.org/031volcano/images/magma_flow_u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192528" cy="281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Foliated Metamorphic Rocks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3429000"/>
          </a:xfrm>
        </p:spPr>
        <p:txBody>
          <a:bodyPr/>
          <a:lstStyle/>
          <a:p>
            <a:r>
              <a:rPr lang="en-US" sz="3200" dirty="0" smtClean="0"/>
              <a:t>A rock with a banded or layered appearance is called a foliated metamorphic rock</a:t>
            </a:r>
          </a:p>
          <a:p>
            <a:r>
              <a:rPr lang="en-US" sz="3200" dirty="0" smtClean="0"/>
              <a:t>When rocks are exposed to greater temperature and pressure, the minerals will become compacted and may </a:t>
            </a:r>
            <a:r>
              <a:rPr lang="en-US" sz="3200" dirty="0" err="1" smtClean="0"/>
              <a:t>recrystallize</a:t>
            </a:r>
            <a:r>
              <a:rPr lang="en-US" sz="3200" dirty="0" smtClean="0"/>
              <a:t> with a preferred orientation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22531" name="Picture 2" descr="http://depthome.brooklyn.cuny.edu/geology/core332/images/hornf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86200"/>
            <a:ext cx="3124200" cy="281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Nonfoliated</a:t>
            </a:r>
            <a:r>
              <a:rPr lang="en-US" dirty="0" smtClean="0"/>
              <a:t> Metamorphic Rocks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2895600"/>
          </a:xfrm>
        </p:spPr>
        <p:txBody>
          <a:bodyPr/>
          <a:lstStyle/>
          <a:p>
            <a:r>
              <a:rPr lang="en-US" sz="3200" dirty="0" smtClean="0"/>
              <a:t>A metamorphic rock that does not have a banded texture is called a </a:t>
            </a:r>
            <a:r>
              <a:rPr lang="en-US" sz="3200" dirty="0" err="1" smtClean="0"/>
              <a:t>nonfoliated</a:t>
            </a:r>
            <a:r>
              <a:rPr lang="en-US" sz="3200" dirty="0" smtClean="0"/>
              <a:t> metamorphic rock</a:t>
            </a:r>
          </a:p>
          <a:p>
            <a:r>
              <a:rPr lang="en-US" sz="3200" dirty="0" smtClean="0"/>
              <a:t>Most </a:t>
            </a:r>
            <a:r>
              <a:rPr lang="en-US" sz="3200" dirty="0" err="1" smtClean="0"/>
              <a:t>nonfoliated</a:t>
            </a:r>
            <a:r>
              <a:rPr lang="en-US" sz="3200" dirty="0" smtClean="0"/>
              <a:t> rocks contain only one mineral</a:t>
            </a:r>
          </a:p>
        </p:txBody>
      </p:sp>
      <p:pic>
        <p:nvPicPr>
          <p:cNvPr id="23555" name="Picture 2" descr="http://geology.com/rocks/pictures/coal-anthrac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3528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mar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719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 of Metamorphic Rocks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410200"/>
          </a:xfrm>
        </p:spPr>
        <p:txBody>
          <a:bodyPr/>
          <a:lstStyle/>
          <a:p>
            <a:r>
              <a:rPr lang="en-US" sz="3100" dirty="0" smtClean="0"/>
              <a:t>Most metamorphic changes occur at elevated temperature and pressure</a:t>
            </a:r>
          </a:p>
          <a:p>
            <a:r>
              <a:rPr lang="en-US" sz="3100" dirty="0" smtClean="0"/>
              <a:t>During contact metamorphism, hot magma moves into rock</a:t>
            </a:r>
          </a:p>
          <a:p>
            <a:r>
              <a:rPr lang="en-US" sz="3100" dirty="0" smtClean="0"/>
              <a:t>Regional metamorphism results in large-scale deformation and high-grade metamorphism</a:t>
            </a:r>
          </a:p>
          <a:p>
            <a:r>
              <a:rPr lang="en-US" sz="3100" dirty="0" smtClean="0"/>
              <a:t>The agents of metamorphism are heat, pressure and hydrothermal solutions</a:t>
            </a:r>
          </a:p>
          <a:p>
            <a:r>
              <a:rPr lang="en-US" sz="3100" dirty="0" smtClean="0"/>
              <a:t>Classified by texture as foliated or </a:t>
            </a:r>
            <a:r>
              <a:rPr lang="en-US" sz="3100" dirty="0" err="1" smtClean="0"/>
              <a:t>nonfoliated</a:t>
            </a:r>
            <a:endParaRPr lang="en-US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Table 3 on page 84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75" y="1219200"/>
            <a:ext cx="877380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Formation of Metamorphic Rock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410200"/>
          </a:xfrm>
        </p:spPr>
        <p:txBody>
          <a:bodyPr/>
          <a:lstStyle/>
          <a:p>
            <a:r>
              <a:rPr lang="en-US" sz="3200" dirty="0" smtClean="0"/>
              <a:t>Metamorphic rocks form when existing rocks are changed by heat and pressure</a:t>
            </a:r>
          </a:p>
          <a:p>
            <a:r>
              <a:rPr lang="en-US" sz="3200" dirty="0" smtClean="0"/>
              <a:t>Metamorphism means “</a:t>
            </a:r>
            <a:r>
              <a:rPr lang="en-US" sz="3200" b="1" dirty="0" smtClean="0"/>
              <a:t>to change form</a:t>
            </a:r>
            <a:r>
              <a:rPr lang="en-US" sz="3200" dirty="0" smtClean="0"/>
              <a:t>”</a:t>
            </a:r>
          </a:p>
          <a:p>
            <a:r>
              <a:rPr lang="en-US" sz="3200" dirty="0" smtClean="0"/>
              <a:t>Most of the changes occur at elevated </a:t>
            </a:r>
            <a:r>
              <a:rPr lang="en-US" sz="3200" b="1" dirty="0" smtClean="0"/>
              <a:t>temperatures</a:t>
            </a:r>
            <a:r>
              <a:rPr lang="en-US" sz="3200" dirty="0" smtClean="0"/>
              <a:t> and </a:t>
            </a:r>
            <a:r>
              <a:rPr lang="en-US" sz="3200" b="1" dirty="0" smtClean="0"/>
              <a:t>pressures</a:t>
            </a:r>
            <a:r>
              <a:rPr lang="en-US" sz="3200" dirty="0" smtClean="0"/>
              <a:t>. These conditions are found a few kilometers below Earth’s surface and extend into the upper mantle</a:t>
            </a:r>
          </a:p>
          <a:p>
            <a:r>
              <a:rPr lang="en-US" sz="3200" dirty="0" smtClean="0"/>
              <a:t>Metamorphism occurs in two ways: </a:t>
            </a:r>
            <a:r>
              <a:rPr lang="en-US" sz="3200" b="1" dirty="0" smtClean="0"/>
              <a:t>contact</a:t>
            </a:r>
            <a:r>
              <a:rPr lang="en-US" sz="3200" dirty="0" smtClean="0"/>
              <a:t> and </a:t>
            </a:r>
            <a:r>
              <a:rPr lang="en-US" sz="3200" b="1" dirty="0" smtClean="0"/>
              <a:t>regional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Contact Metamorphism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3200400"/>
          </a:xfrm>
        </p:spPr>
        <p:txBody>
          <a:bodyPr/>
          <a:lstStyle/>
          <a:p>
            <a:r>
              <a:rPr lang="en-US" sz="3000" dirty="0" smtClean="0"/>
              <a:t>Changes caused by heat from nearby magma</a:t>
            </a:r>
          </a:p>
          <a:p>
            <a:r>
              <a:rPr lang="en-US" sz="3000" dirty="0" smtClean="0"/>
              <a:t>Produces low-grade metamorphism</a:t>
            </a:r>
          </a:p>
          <a:p>
            <a:r>
              <a:rPr lang="en-US" sz="3000" dirty="0" smtClean="0"/>
              <a:t>Marble often forms when magma intrudes limestone</a:t>
            </a:r>
          </a:p>
        </p:txBody>
      </p:sp>
      <p:pic>
        <p:nvPicPr>
          <p:cNvPr id="15363" name="Picture 2" descr="http://www.mii.org/Minerals/Minpics1/Mar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04186"/>
            <a:ext cx="4114800" cy="346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www.windows2universe.org/earth/geology/images/meta_contac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Regional Metamorphism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2895600"/>
          </a:xfrm>
        </p:spPr>
        <p:txBody>
          <a:bodyPr/>
          <a:lstStyle/>
          <a:p>
            <a:r>
              <a:rPr lang="en-US" sz="3000" dirty="0" smtClean="0"/>
              <a:t>During mountain building, large areas of rock are subjected to extreme pressure and temperatures</a:t>
            </a:r>
          </a:p>
          <a:p>
            <a:r>
              <a:rPr lang="en-US" sz="3000" dirty="0" smtClean="0"/>
              <a:t>Regional metamorphism results in large-scale deformation and high-grade metamorphism</a:t>
            </a:r>
          </a:p>
          <a:p>
            <a:endParaRPr lang="en-US" dirty="0" smtClean="0"/>
          </a:p>
        </p:txBody>
      </p:sp>
      <p:pic>
        <p:nvPicPr>
          <p:cNvPr id="16387" name="Picture 2" descr="http://www.emporia.edu/earthsci/amber/go336/salley/pics/kyan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79116"/>
            <a:ext cx="4191000" cy="294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733800"/>
            <a:ext cx="4486789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Agents of Metamorphism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013325"/>
          </a:xfrm>
        </p:spPr>
        <p:txBody>
          <a:bodyPr/>
          <a:lstStyle/>
          <a:p>
            <a:r>
              <a:rPr lang="en-US" sz="3500" dirty="0" smtClean="0"/>
              <a:t>There are three agents of metamorphism</a:t>
            </a:r>
          </a:p>
          <a:p>
            <a:pPr lvl="1"/>
            <a:r>
              <a:rPr lang="en-US" sz="2900" dirty="0" smtClean="0"/>
              <a:t>Heat</a:t>
            </a:r>
          </a:p>
          <a:p>
            <a:pPr lvl="1"/>
            <a:r>
              <a:rPr lang="en-US" sz="2900" dirty="0" smtClean="0"/>
              <a:t>Pressure</a:t>
            </a:r>
          </a:p>
          <a:p>
            <a:pPr lvl="1"/>
            <a:r>
              <a:rPr lang="en-US" sz="2900" dirty="0" smtClean="0"/>
              <a:t>Hydrothermal solutions</a:t>
            </a:r>
          </a:p>
          <a:p>
            <a:r>
              <a:rPr lang="en-US" sz="3500" dirty="0" smtClean="0"/>
              <a:t>During metamorphism, rocks are usually subjected to all three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2667000"/>
          </a:xfrm>
        </p:spPr>
        <p:txBody>
          <a:bodyPr/>
          <a:lstStyle/>
          <a:p>
            <a:r>
              <a:rPr lang="en-US" sz="3000" dirty="0" smtClean="0"/>
              <a:t>Heat is the most important agent of metamorphism because it provides the energy needed to drive chemical reactions</a:t>
            </a:r>
          </a:p>
          <a:p>
            <a:r>
              <a:rPr lang="en-US" sz="3000" dirty="0" smtClean="0"/>
              <a:t>The heat comes from magma and the change in temperature with depth</a:t>
            </a:r>
          </a:p>
        </p:txBody>
      </p:sp>
      <p:pic>
        <p:nvPicPr>
          <p:cNvPr id="18435" name="Picture 2" descr="http://whyfiles.org/031volcano/images/magma_flow_u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99656"/>
            <a:ext cx="3657600" cy="321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Pressure (Stress)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3657600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Pressure on rocks within Earth is applied in all directions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Pressure causes the space between the mineral grains to close, resulting in a more compact rock with a greater density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The mineral grains tend to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      flatten and elongate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Pressure can cause minerals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     to recrystallize into a new mineral</a:t>
            </a:r>
          </a:p>
        </p:txBody>
      </p:sp>
      <p:pic>
        <p:nvPicPr>
          <p:cNvPr id="19459" name="Picture 2" descr="http://www.nature.nps.gov/geology/usgsnps/rxmin/m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34757"/>
            <a:ext cx="3505200" cy="249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http://www.indiana.edu/~geol105/images/gaia_chapter_5/foli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301919"/>
            <a:ext cx="3358467" cy="402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Hydrothermal Solutions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334000"/>
          </a:xfrm>
        </p:spPr>
        <p:txBody>
          <a:bodyPr/>
          <a:lstStyle/>
          <a:p>
            <a:r>
              <a:rPr lang="en-US" sz="3500" dirty="0" smtClean="0"/>
              <a:t>Water solutions that surround mineral grains aid in </a:t>
            </a:r>
            <a:r>
              <a:rPr lang="en-US" sz="3500" dirty="0" err="1" smtClean="0"/>
              <a:t>recrystallization</a:t>
            </a:r>
            <a:r>
              <a:rPr lang="en-US" sz="3500" dirty="0" smtClean="0"/>
              <a:t> by making it easier for ions to move</a:t>
            </a:r>
          </a:p>
          <a:p>
            <a:r>
              <a:rPr lang="en-US" sz="3500" dirty="0" smtClean="0"/>
              <a:t>Hot, watery solution that escapes from a mass of magma during the later stages of crystallization is called </a:t>
            </a:r>
            <a:r>
              <a:rPr lang="en-US" sz="3500" b="1" i="1" dirty="0" smtClean="0"/>
              <a:t>hydrothermal solutions</a:t>
            </a:r>
          </a:p>
          <a:p>
            <a:r>
              <a:rPr lang="en-US" sz="3500" dirty="0" smtClean="0"/>
              <a:t>A change in a rocks overall composition may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300" dirty="0" smtClean="0"/>
              <a:t>Classification of Metamorphic Rocks</a:t>
            </a:r>
            <a:endParaRPr lang="en-US" sz="3300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165725"/>
          </a:xfrm>
        </p:spPr>
        <p:txBody>
          <a:bodyPr/>
          <a:lstStyle/>
          <a:p>
            <a:r>
              <a:rPr lang="en-US" sz="3200" dirty="0" smtClean="0"/>
              <a:t>Metamorphic rocks can be classified by texture and composition</a:t>
            </a:r>
          </a:p>
          <a:p>
            <a:r>
              <a:rPr lang="en-US" sz="3200" dirty="0" smtClean="0"/>
              <a:t>The texture of metamorphic rocks can be</a:t>
            </a:r>
          </a:p>
          <a:p>
            <a:pPr lvl="1"/>
            <a:r>
              <a:rPr lang="en-US" sz="2600" dirty="0" smtClean="0"/>
              <a:t>Foliated – a rock with layered or banded appearance</a:t>
            </a:r>
          </a:p>
          <a:p>
            <a:pPr lvl="1"/>
            <a:r>
              <a:rPr lang="en-US" sz="2600" dirty="0" err="1" smtClean="0"/>
              <a:t>Nonfoliated</a:t>
            </a:r>
            <a:r>
              <a:rPr lang="en-US" sz="2600" dirty="0" smtClean="0"/>
              <a:t> – a rock without a banded texture</a:t>
            </a:r>
          </a:p>
        </p:txBody>
      </p:sp>
      <p:pic>
        <p:nvPicPr>
          <p:cNvPr id="21507" name="Picture 4" descr="http://mtsu32.mtsu.edu:11407/gnei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005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geology.com/rocks/pictures/quartz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1121</TotalTime>
  <Words>423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Metamorphic Rocks</vt:lpstr>
      <vt:lpstr>Formation of Metamorphic Rock</vt:lpstr>
      <vt:lpstr>Contact Metamorphism</vt:lpstr>
      <vt:lpstr>Regional Metamorphism</vt:lpstr>
      <vt:lpstr>Agents of Metamorphism</vt:lpstr>
      <vt:lpstr>Heat</vt:lpstr>
      <vt:lpstr>Pressure (Stress)</vt:lpstr>
      <vt:lpstr>Hydrothermal Solutions</vt:lpstr>
      <vt:lpstr>Classification of Metamorphic Rocks</vt:lpstr>
      <vt:lpstr>Foliated Metamorphic Rocks</vt:lpstr>
      <vt:lpstr>Nonfoliated Metamorphic Rocks</vt:lpstr>
      <vt:lpstr>Summary of Metamorphic Rocks</vt:lpstr>
      <vt:lpstr>Table 3 on page 84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Metamorphic Rocks</dc:title>
  <dc:creator>amanda1.newman</dc:creator>
  <cp:lastModifiedBy>amanda1.newman</cp:lastModifiedBy>
  <cp:revision>44</cp:revision>
  <dcterms:created xsi:type="dcterms:W3CDTF">2010-09-21T21:24:27Z</dcterms:created>
  <dcterms:modified xsi:type="dcterms:W3CDTF">2013-09-26T10:24:37Z</dcterms:modified>
</cp:coreProperties>
</file>