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8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Environmental Policy:</a:t>
            </a:r>
            <a:b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Making Decisions and Solving Problems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6" name="Shape 5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Matter, Energy, and Geology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786" y="6613525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5786" y="6613525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Tragedy of the commons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Tragedy of the commons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concept that commonly held resources will become overused and degraded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user will be motivated by self interest and overuse the resource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Forests, fisheries, grazing land, clean air and water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Tragedy of the commons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societies may safeguard against exploitation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Cooperative approach where users and together to take care of the resource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Privatization works if property rights are clear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work with air, water,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oversight through government is often used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assured way to avoid overexploitation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Free riders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rider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entity (business, factory, etc.) that does not participate in a voluntary effort to improve the environment (e.g., reduce pollution)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Avoids sacrifices made by others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“free ride”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voluntary efforts are less effective than efforts mandated by public policies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parties sacrifice equally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External costs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policies aim to promote fairness by dealing with external costs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costs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harmful impacts of market transactions are borne by people not involved in the transaction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internalize costs when they are forced to pay for external costs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Polluter-pays principle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principle specifying that polluters cover costs of impacts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 misuse of common resources, free riders (since all polluters pay), and external costs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056" y="801624"/>
            <a:ext cx="5199888" cy="525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factors hinder environmental policy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environmental laws challenged, ignored, and rejected by citizens and policymakers?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policy involves government regulations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Property owners and businesspeople think regulations are overly restrictive, bureaucratic, and costly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develop gradually and over the long term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uman behavior is geared toward short-term needs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opt for short-term economic gain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 media have short attention spans 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Politicians act out of short-term interest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Vested interests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Lobbying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Vested interest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special interest shown by people, organizations, or corporations that stand to benefit from a policy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are serving their own interests, not society’s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Frequently have the most influence over policymakers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Lobbying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spending time or money to influence an elected official’s decision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 can lobby, but it is easier for professional lobbyists to gain access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wishing to change policy have invested many millions of dollars in lobbying efforts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Campaign contributions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revolving door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Action Committees (PACs) raise money for political campaigns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Corporations and industries can not make direct campaign contributions, so they establish PACs to help candidates win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2010 Supreme Court decision allows corporations and unions to buy ads for or against candidates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Revolving door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movement of people between the private sector and government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Proponents: intimate knowledge of an issue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Opponents: conflict of interest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Science informs policy but is sometimes disregarded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decisions are informed by scientific research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and decision makers look to the scientific literature or commission research studies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policymakers ignore science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let political ideology determine policy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scientists have had their work censored, suppressed, or edited and their jobs threatened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has been misled by the misrepresenting of scientific knowledge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29558" y="5562600"/>
            <a:ext cx="8077199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taxpayer-funded research is suppressed or distorted for political ends, everyone loses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Federal policy arises from the three branches of government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has pioneered innovative policies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models and influence for other nations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Legislative branch: Congress creates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statutory law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Bills must move through committees and both houses of Congress before being passed 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branch: enacts or vetoes legislation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 are implemented and executed by agencies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orders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legal instructions for government agencies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policies and their societal context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science in policymaking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U.S. environmental policies and laws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environmental policy and important institutions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 to environmental policy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4680" y="304800"/>
            <a:ext cx="2834640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Federal policy arises from the three branches of government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404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Administrative agencies: established by the president or Congress to enact legislation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source of policy through regulations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and enforce compliance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rules or requirements to achieve objectives of broadly written statutory laws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Judicial branch: interprets laws and builds a history of decisions known as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law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Precedents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case law used as guides for later cases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Lawsuits are filed for and against environmental legislation and regulations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351" y="210312"/>
            <a:ext cx="655929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Courts interpret the constitutionality of policy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fifth amendment, the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takings clause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has become particularly important in environmental policy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Regulatory taking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when the government deprives a property owner of some or all of the economic use of their property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1992 the Supreme Court ruled that a state law intending to prevent serious public harm violated the takings clause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Lucas, a land developer, was allowed to build homes on beachfront property although a state agency had prohibited construction on the property to prevent beachfront erosion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60831"/>
            <a:ext cx="8546592" cy="573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State and local governmental also make environmental policy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governments typically mirror the structure of the federal government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States, counties, and municipalities also generate environmental policies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experiment with novel concepts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laws cannot violate principles of the U.S.  Constitution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laws conflict, federal laws take precedence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3399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State and local governmental also make environmental policy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federal government can influence state laws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Rarely, federal laws may force states to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policymakers can give financial incentives to encourage change (this works, if funds are adequate)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“Cooperative federalism”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approach whereby an agency works with state agencies to achieve national standards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3399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State and local governmental also make environmental policy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pressure to weaken laws, federal control is often vitally important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for all citizens is ensured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national effort is more efficient than 50 efforts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Transboundary disputes are minimized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Early U.S. environmental policy promoted development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1780s to the late 1800s, laws promoted settlement and extraction of resources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Land Ordinances of 1785 and 1787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federal government managed unsettled lands, surveying and readying them for sale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prosperity for citizens and railroad companies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Relieved crowding in Eastern cities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Displaced millions of Native Americans 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believed land was infinite and inexhaustible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210312"/>
            <a:ext cx="854659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9663"/>
            <a:ext cx="8546592" cy="613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Early U.S. environmental policy promoted development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Homestead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(1862)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anyone could buy or settle on 160 acres of public land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Mining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(1878)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people could mine on public land for $5/acre with no government oversight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Timber Culture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(1873)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160 acres to anyone promising to plant trees on 25% of that land</a:t>
            </a:r>
          </a:p>
        </p:txBody>
      </p:sp>
      <p:sp>
        <p:nvSpPr>
          <p:cNvPr id="251" name="Shape 251"/>
          <p:cNvSpPr/>
          <p:nvPr/>
        </p:nvSpPr>
        <p:spPr>
          <a:xfrm>
            <a:off x="4343400" y="2590800"/>
            <a:ext cx="45720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914400" y="3048000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410200" y="5257800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381000" y="4724400"/>
            <a:ext cx="45720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second wave of U.S. policy encouraged conservation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perception and government policy shifted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Laws mitigated problems caused by westward expansion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Yellowstone National Park, the world’s first national park, opened in 1872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Also, national wildlife refuges, parks, and forests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understood that the West’s resources were exhaustible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required legal protection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management policies addressed soil conservation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1964 Wilderness Act preserves pristine land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third wave of U.S. environmental policy responded to pollution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Mid- to late-20th century people were better off economically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 was more densely populated, had more heavy industry, and was consuming more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Americans lived with dirtier air, dirtier water, and more waste and toxic chemicals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awareness of environmental problems shifted public priorities and policies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third wave of U.S. environmental policy responded to pollution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Rachel Carson’s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Silent Spring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(1962) described the ecological and health effects of pesticides and chemicals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Cuyahoga River was so polluted that it caught fire multiple times in the 1950s and 1960s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demanded more environmental protection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Earth Day was celebrated in 1970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24532"/>
            <a:ext cx="3836585" cy="496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1790700"/>
            <a:ext cx="501195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NEPA and the EIS process grant citizens input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Environmental Protection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began the modern era of environmental policy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the Council on Environmental Quality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an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impact statement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for any federal action or federally funded project that might significantly impact the environment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NEPA and the EIS process grant citizens input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forces the government and businesses to evaluate the environmental impacts of a project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cost-benefit approach usually does not halt projects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provides incentives to decrease damage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 are granted input into the policy process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Creation of the EPA marked a shift in environmental policy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Nixon’s executive order created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Protection Agency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Attempts to organize federal environmental programs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Conducts and evaluates research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Monitors environmental quality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Sets and enforces standards for pollution levels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Assists states in meeting standards and goals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Educates the public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Other prominent laws followed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demanded a cleaner environment and supported tougher environmental legislation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(1963) set standards for air quality, imposes emissions limits on new sources, funds research on pollution control, allows citizens to sue violators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Endangered Species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(1973) protects species threatened with extinction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habitat as well as individual organisms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species recovery efforts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Other prominent laws followed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Drinking Water Act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(1974) set standards for tap water from public water supplies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 Substances Control Act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(1976) directs the EPA to monitor thousands of industrial chemicals and ban them if found to pose too much risk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Conservation and Recovery Act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(1976) deals with solid and hazardous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Sets standards and permitting procedures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tracking of hazardous wastes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Water Act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(1977) regulates discharge of waste, especially from industry, into rivers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Hydrofracking the Marcellus Shale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Marcellus Shale is a vast rock formation that underlies portions of Pennsylvania, New York, West Virginia, and Ohio and contains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shale 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use the process of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hydraulic fracturing or hydrofracking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injecting liquid into the shale after it has been broken up to release the gas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Hydrofracking gets the gas more efficiently, keeping prices low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natural gas use means less coal and less greenhouse gasses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claim that hydrofracking is polluting drinking water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Other prominent laws followed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and Water Conservation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(1977) directs the Department of Agriculture to assess soil and water conditions across the country and to prepare national plans for conservation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CERCLA (“Superfund”)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(1980) establishes a fund to clean up hazardous waste from worst polluted sites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Existing laws have periodically been strengthened and expanded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Water Act was amended in 1987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 was amended in 1990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232" y="268223"/>
            <a:ext cx="466953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33399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The social context for policy evolves over time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factors converged to allow major advances in environmental policy in the 1960s and 1970s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 evidence of environmental problems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could visualize policies to deal with problems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political climate was ripe, with a supportive public and leaders who were willing to act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images of the entire Earth from space became widely available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people aware of the finite nature of the planet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social context for policy evolves over time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1990, many felt that regulations were too strict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Attempts were made to weaken federal laws by Reagan, George W. Bush, and the Republican-controlled Congresses from 1994 to 2006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Death of Environmentalism” (2004) was an essay stating that the environmental movement had to be reinvented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not simply label a problem as “environmental”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appeal to core values with an inspiring vision 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that these problems affect our quality of life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protections for health and the environment remain strong in some areas, but have eroded in others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policy advances today on the international stage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nations have taken over leadership on some issues through research and progressive environmental policy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fourth wave of policy focuses on sustainability and sustainable development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community has come together to address issues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1992 Earth Summit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2002 World Summit on Sustainable Development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now dominates much of the discussion on environmental policy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24" y="1109471"/>
            <a:ext cx="6321551" cy="463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law includes customary law and conventional law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problems are not restricted by national borders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Customary law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practices or customs held by most cultures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law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comes from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written contracts among nations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Montreal Protocol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nations agreed to reduce ozone-depleting chemicals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Kyoto Protocol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reduces fossil fuel emissions causing climate change; over 180 countries have signed the agreement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03248"/>
            <a:ext cx="8546592" cy="365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law includes customary law and conventional law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treaties are signed between a pair of a small group of nations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American Free Trade Agreement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NAFTA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eliminates trade barrier and tariffs on imports and exports between Canada, Mexico, and the United States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prices on traded goods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Undermined protection for workers and the environment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39" y="966216"/>
            <a:ext cx="7741920" cy="492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240791"/>
            <a:ext cx="8546592" cy="637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organizations shape international environmental policy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organizations influence nations through funding, peer pressure, and media attention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Nations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(UN)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seeks to develop friendly relations among nations and help solve international economic, social, cultural, and humanitarian problems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Sponsors conferences, coordinates treaties, publishes research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Nations Environment Programme (UNEP)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 sustainability through research and outreach to policymakers and scientists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World Bank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European Union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Bank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of the world’s largest funding sources for economic development ($35 billion in loans in 2013)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dams, irrigation, infrastructure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funded unsustainable, environmentally damaging projects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Union (EU)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seeks to promote Europe’s unity, economic and social progress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sign binding treaties and enact regulations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also issue advisory directives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classified some environmental regulations as barriers to trade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World Trade Organization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NGOs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Trade Organization (WTO)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represents multinational corporations by promoting free trade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impose penalties on nations that do not comply with its directives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Interprets some environmental laws as unfair barriers to trade; may aggravate environmental problems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Nongovernmental organizations (NGOs)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entities that influence international policy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actively work on environmental issues on the ground (e.g., buying and protecting land)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try to shape policy through research, education, lobbying, or protest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institutions wield influence in a globalized world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Globalization is making our world more interconnected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Societies and ecosystems are being changed at unprecedented rates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and technology allow increased consumption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Consumptive nations exert incredible impacts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Multinational corporations operate outside the reach of national laws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 not have the incentive to conserve resources or act sustainably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Organizations and institutions that shape policy are vital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Approaches to Environmental Policy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111" y="751664"/>
            <a:ext cx="6952094" cy="588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Conflicts can be addressed in court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legislation, lawsuits addressed U.S. policy issues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Tort law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law that deals with one entity harming another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suffering external costs from pollution would seek redress through lawsuits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Courts make polluters stop through injunctions or fines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justices were reluctant to hinder industry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Conflicts can be addressed in court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Boomer v. Atlantic Cement Company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company had to pay people for damages but could still operate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shutting down was greater than cost of harm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market decided between right and wrong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not a viable option to prevent pollution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Command-and-control policy has improved our lives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Command-and-control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an approach in which a regulating agency sets rules or limits or prohibits actions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Threatens punishment for violators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Brings cleaner air, water, safer workplaces,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from environmental regulations outweigh costs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may fail if there are unforeseen outcomes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Command-and-control policy has improved our lives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groups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 numbers of people seeking private gain who may unduly influence politicians and work against public interests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 view policies as restrictions on freedom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Economic tools can help achieve policy goals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Command-and-control is seen as too costly and inefficient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approaches use market forces to benefit the public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for innovative approaches to solve problems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internalize external costs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Policy: An Overview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formal set of general plans and principles to address problems and guide decision making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policy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made by governments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Laws, regulations, orders, incentives, and practices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Intended to advance societal welfare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that pertains to human interactions with the environment 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Regulates resource use or reduces pollution to promote human welfare and/or protect resources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Economic tools can help achieve policy goals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taxes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taxes on environmentally harmful activities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reimburse the public for damage they cause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pollution, the higher the tax payment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companies financial incentives to reduce pollution with freedom to decide how to do so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costs are passed on to consumers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widely in Europe, but not in the United States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Subsidies promote certain activities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government giveaway of cash or resources to encourage a particular activity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break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 of subsidy that helps an entity by relieving its tax burden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often been used to support unsustainable activities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give $1.45 trillion/year in harmful subsidies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2002 to 2008, U.S. fossil fuel companies received $72 billion of taxpayer money, while renewable energy received only $29 billion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33728"/>
            <a:ext cx="8546592" cy="3590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Subsidies promote certain activities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Environmentally harmful subsidies: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General Mining Act of 1872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companies get $500 million–$1 billion in minerals from U.S. public lands each year, but they do not pay a penny in royalties to taxpayers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government has given away $250 billion in mineral resources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 activities have polluted 40% of Western watersheds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Subsidies promote certain activities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Environmentally harmful subsidies: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Forest Service spends $35 million of taxpayer money/year building roads for logging companies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sell the trees for profit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42543"/>
            <a:ext cx="8546592" cy="577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harness market dynamics to promote sustainability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incentives and market dynamics can also help in obtaining policy goals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ecolabeling, sellers advertise that they use sustainable practices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win consumer confidence and outcompete less sustainably produced brands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trading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using a government-created market in permits for an environmentally harmful activity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trading system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allows businesses to buy, sell, and trade these permits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Permit trading can save money and produce results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Cap-and-trade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emissions trading system in which the government sets pollution levels (“caps”) and issues permits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Polluters can buy, sell, and trade these permits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is reduced overall, but does increase around polluting plants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can reduce number of permits to reduce pollution levels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have an economic incentive to reduce emissions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Encourages innovative ideas to reduce pollution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Permit trading can save money and produce results</a:t>
            </a:r>
          </a:p>
        </p:txBody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cap-and-trade system in the United States mandates lower sulfur dioxide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have decreased by 43%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Cuts were obtained cheaper and more efficiently than command-and-control regulation with no effects on supply or economic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outweigh costs 40 to 1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Markets in carbon emissions have been started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prices have been too low to be effective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295" y="210312"/>
            <a:ext cx="7455408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policy addresses issues of fairness and resource use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Science, ethics, and economics help formulate policy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provides information and analysis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and economics clarify how society can address problems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interacts with citizens, organizations, and the private sector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Market incentives also operate at the local level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Municipalities charge residents for waste disposal according to the amount of waste generated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tax disposal of costly items (tires, motor oil)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cities give rebates for buying water-efficient appliances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costly than upgrading water treatment plants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utilities give discounts to those buying efficient lightbulbs and appliances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costly than building a new power plant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policy is a problem-solving tool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uses science, ethics, and economics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command-and-control approach uses legislation and regulations to make policy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most common approach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Tort law is still influential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Market-based policies are being developed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issues span political boundaries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international cooperation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 involves “laws and regulations that affect resource use.”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Tort law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policy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failure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Tragedy of the commons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goal of environmental policy?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resources against the tragedy of the commons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Elimination of free riders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Externalizing internal costs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Promoting equity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environmental laws challenged, ignored, and rejected by citizens and policymakers?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think regulations cause economic loss.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opt for short-term economic gain.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Politicians act out of short-term interest. 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reasons environmental laws are not well-liked by many people.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Fifth Amendment, should a landowner be able to oppose an environmental restriction and build a hazardous waste dump in a residential neighborhood?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property owners should be allowed to do whatever they want with their land.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if the neighbors agree.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the courts allow it.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private property development must be restricted if it affects other people’s property.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the General Mining Act (1878),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expensive projects are proposed.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 could buy or settle on 160 acres of public land.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could mine on public land for $5/acre with no government oversight.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 promising to plant trees on 25% of their land could get 160 acres.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duty of the Environmental Protection Agency (EPA)?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Conducts and evaluates research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Monitors environmental quality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Sets and enforces standards for pollution levels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duties of the EPA.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entities provides funding to build dams, irrigation facilities, and infrastructure?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NGOs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EU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Bank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WTO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the United States continue providing subsidies and tax breaks to private industries that negatively affect the environment?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The free market must not be interrupted.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the negatively affected region is poor and has a high jobless rate.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Companies should survive or fail on their own, without government help.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936" y="210312"/>
            <a:ext cx="6358127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major conclusion can be drawn from this graph on emissions trading of sulfur dioxide?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have increased since 2000.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permit program has failed to reduce pollution.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no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emits sulfur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dioxide.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have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by more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50% since the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of the program.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352800"/>
            <a:ext cx="4011348" cy="34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policy addresses issues of fairness and resource use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mixed market economies, governments intervene to: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social services (national defense, medical care, education)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safety nets for elderly, disaster victims,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unfair advantages held by single buyers or sellers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publicly held resources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Mitigate pollution and other threats to health and quality of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3838</Words>
  <Application>Microsoft Office PowerPoint</Application>
  <PresentationFormat>On-screen Show (4:3)</PresentationFormat>
  <Paragraphs>409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Hydrofracking the Marcellus Shale</vt:lpstr>
      <vt:lpstr>PowerPoint Presentation</vt:lpstr>
      <vt:lpstr>Environmental Policy: An Overview</vt:lpstr>
      <vt:lpstr>Environmental policy addresses issues of fairness and resource use</vt:lpstr>
      <vt:lpstr>PowerPoint Presentation</vt:lpstr>
      <vt:lpstr>Environmental policy addresses issues of fairness and resource use</vt:lpstr>
      <vt:lpstr>Tragedy of the commons</vt:lpstr>
      <vt:lpstr>Tragedy of the commons</vt:lpstr>
      <vt:lpstr>Free riders</vt:lpstr>
      <vt:lpstr>External costs</vt:lpstr>
      <vt:lpstr>PowerPoint Presentation</vt:lpstr>
      <vt:lpstr>Many factors hinder environmental policy</vt:lpstr>
      <vt:lpstr>Vested interests and Lobbying</vt:lpstr>
      <vt:lpstr>Campaign contributions and The revolving door</vt:lpstr>
      <vt:lpstr>Science informs policy but is sometimes disregarded</vt:lpstr>
      <vt:lpstr>Federal policy arises from the three branches of government</vt:lpstr>
      <vt:lpstr>PowerPoint Presentation</vt:lpstr>
      <vt:lpstr>Federal policy arises from the three branches of government</vt:lpstr>
      <vt:lpstr>PowerPoint Presentation</vt:lpstr>
      <vt:lpstr>Courts interpret the constitutionality of policy</vt:lpstr>
      <vt:lpstr>PowerPoint Presentation</vt:lpstr>
      <vt:lpstr>State and local governmental also make environmental policy</vt:lpstr>
      <vt:lpstr>State and local governmental also make environmental policy</vt:lpstr>
      <vt:lpstr>State and local governmental also make environmental policy</vt:lpstr>
      <vt:lpstr>Early U.S. environmental policy promoted development</vt:lpstr>
      <vt:lpstr>PowerPoint Presentation</vt:lpstr>
      <vt:lpstr>Early U.S. environmental policy promoted development</vt:lpstr>
      <vt:lpstr>The second wave of U.S. policy encouraged conservation</vt:lpstr>
      <vt:lpstr>The third wave of U.S. environmental policy responded to pollution</vt:lpstr>
      <vt:lpstr>The third wave of U.S. environmental policy responded to pollution</vt:lpstr>
      <vt:lpstr>PowerPoint Presentation</vt:lpstr>
      <vt:lpstr>NEPA and the EIS process grant citizens input</vt:lpstr>
      <vt:lpstr>NEPA and the EIS process grant citizens input</vt:lpstr>
      <vt:lpstr>Creation of the EPA marked a shift in environmental policy</vt:lpstr>
      <vt:lpstr>Other prominent laws followed</vt:lpstr>
      <vt:lpstr>Other prominent laws followed</vt:lpstr>
      <vt:lpstr>Other prominent laws followed</vt:lpstr>
      <vt:lpstr>PowerPoint Presentation</vt:lpstr>
      <vt:lpstr>The social context for policy evolves over time</vt:lpstr>
      <vt:lpstr>The social context for policy evolves over time</vt:lpstr>
      <vt:lpstr>Environmental policy advances today on the international stage</vt:lpstr>
      <vt:lpstr>PowerPoint Presentation</vt:lpstr>
      <vt:lpstr>International law includes customary law and conventional law</vt:lpstr>
      <vt:lpstr>PowerPoint Presentation</vt:lpstr>
      <vt:lpstr>International law includes customary law and conventional law</vt:lpstr>
      <vt:lpstr>PowerPoint Presentation</vt:lpstr>
      <vt:lpstr>Several organizations shape international environmental policy</vt:lpstr>
      <vt:lpstr>The World Bank and European Union</vt:lpstr>
      <vt:lpstr>The World Trade Organization and NGOs</vt:lpstr>
      <vt:lpstr>International institutions wield influence in a globalized world</vt:lpstr>
      <vt:lpstr>Approaches to Environmental Policy</vt:lpstr>
      <vt:lpstr>Conflicts can be addressed in court</vt:lpstr>
      <vt:lpstr>Conflicts can be addressed in court</vt:lpstr>
      <vt:lpstr>Command-and-control policy has improved our lives</vt:lpstr>
      <vt:lpstr>Command-and-control policy has improved our lives</vt:lpstr>
      <vt:lpstr>Economic tools can help achieve policy goals</vt:lpstr>
      <vt:lpstr>Economic tools can help achieve policy goals</vt:lpstr>
      <vt:lpstr>Subsidies promote certain activities</vt:lpstr>
      <vt:lpstr>PowerPoint Presentation</vt:lpstr>
      <vt:lpstr>Subsidies promote certain activities</vt:lpstr>
      <vt:lpstr>Subsidies promote certain activities</vt:lpstr>
      <vt:lpstr>PowerPoint Presentation</vt:lpstr>
      <vt:lpstr>We can harness market dynamics to promote sustainability</vt:lpstr>
      <vt:lpstr>Permit trading can save money and produce results</vt:lpstr>
      <vt:lpstr>Permit trading can save money and produce results</vt:lpstr>
      <vt:lpstr>PowerPoint Presentation</vt:lpstr>
      <vt:lpstr>Market incentives also operate at the local level</vt:lpstr>
      <vt:lpstr>Conclusion</vt:lpstr>
      <vt:lpstr>QUESTION: Review</vt:lpstr>
      <vt:lpstr>QUESTION: Review</vt:lpstr>
      <vt:lpstr>QUESTION: Review</vt:lpstr>
      <vt:lpstr>QUESTION: Viewpoints</vt:lpstr>
      <vt:lpstr>QUESTION: Review</vt:lpstr>
      <vt:lpstr>QUESTION: Review</vt:lpstr>
      <vt:lpstr>QUESTION: Review</vt:lpstr>
      <vt:lpstr>QUESTION: Viewpoints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2018-04-17T13:32:21Z</dcterms:modified>
</cp:coreProperties>
</file>