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8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e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c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77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d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b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any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any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4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Shape 15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Outlines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6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Arial"/>
                <a:ea typeface="Arial"/>
                <a:cs typeface="Arial"/>
                <a:sym typeface="Arial"/>
              </a:rPr>
              <a:t>Ethics, Economics, and Sustainable Development</a:t>
            </a:r>
          </a:p>
        </p:txBody>
      </p:sp>
      <p:sp>
        <p:nvSpPr>
          <p:cNvPr id="16" name="Shape 16"/>
          <p:cNvSpPr txBox="1"/>
          <p:nvPr/>
        </p:nvSpPr>
        <p:spPr>
          <a:xfrm>
            <a:off x="4716667" y="4688712"/>
            <a:ext cx="4427332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Fifth Edition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4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000"/>
              </a:spcBef>
              <a:buClr>
                <a:srgbClr val="4373B7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buClr>
                <a:srgbClr val="4373B7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3492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9144000" cy="146947"/>
          </a:xfrm>
          <a:prstGeom prst="rect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rgbClr val="4373B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Withgott_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51" y="522322"/>
            <a:ext cx="4583515" cy="559188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2" name="Shape 52"/>
          <p:cNvSpPr txBox="1"/>
          <p:nvPr/>
        </p:nvSpPr>
        <p:spPr>
          <a:xfrm>
            <a:off x="4716667" y="532554"/>
            <a:ext cx="4427333" cy="41273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 Lecture Questions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Earth’s Physical Systems: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1" u="none" strike="noStrike" cap="none">
                <a:solidFill>
                  <a:srgbClr val="E7AA3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Matter, Energy, and Geology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4716667" y="4688712"/>
            <a:ext cx="4427332" cy="10797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Withgott/Laposata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Fifth Edition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658495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4373B7"/>
              </a:buClr>
              <a:buFont typeface="Arial"/>
              <a:buNone/>
              <a:defRPr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88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0" y="6584950"/>
            <a:ext cx="1979612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value things in two ways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Instrumental (utilitarian) value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value something for its pragmatic benefits by using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are valuable because we can harvest timber from them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Intrinsic (inherent) value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value something for its own sake because it has a right to exist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are valuable because they provide homes to countless organisms that all have the right to live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value things in two ways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can have both instrumental and intrinsic value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different people emphasize different values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 Rica paying to protect ecosystem services is an attempt to quantify their forests’ intrinsic value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ethics pertains to people and the environment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214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ethics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application of ethical standards to relationships between human and nonhuman entities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questions raised in environmental ethics are hard to resolve: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we save resources for future generations?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humans ever drive other species to extinction?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is it OK to destroy a forest to create jobs?</a:t>
            </a:r>
          </a:p>
          <a:p>
            <a:pPr marL="971550" marR="0" lvl="1" indent="-514350" algn="l" rtl="0">
              <a:spcBef>
                <a:spcPts val="1000"/>
              </a:spcBef>
              <a:buClr>
                <a:srgbClr val="4373B7"/>
              </a:buClr>
              <a:buSzPct val="1000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OK for some communities to be exposed to more pollution?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expanded our ethical consideration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867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have granted intrinsic value and ethical consideration to more and more people and things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Including animals, communities, and nature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rights activists voice concern for animals that are hunted, raised in pens, or used for testing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Rising economic prosperity broadens our ethical domain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shows people are part of nature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organisms are interconnected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Non-Western cultures often have broader ethical domains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have expanded our ethical consideration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Anthropocentrism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belief that only humans have intrinsic value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Biocentrism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belief that some nonhuman life has intrinsic value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Ecocentrism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belief that whole ecological systems have value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holistic perspective that preserves connections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3055"/>
          <a:stretch/>
        </p:blipFill>
        <p:spPr>
          <a:xfrm>
            <a:off x="1368425" y="784393"/>
            <a:ext cx="6400799" cy="528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ethics has ancient roots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779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Christianity’s attitude toward the environment: anthropocentric hostility or stewardship?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Industrial Revolution increased consumption and pollution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Ruskin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people no longer appreciated nature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Transcendentalism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philosophical movement asserting that nature is a manifestation of the divine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need to experience nature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Ralph Waldo Emerson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Walt Whitman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Henry David Thoreau’s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Walden</a:t>
            </a:r>
          </a:p>
        </p:txBody>
      </p:sp>
      <p:sp>
        <p:nvSpPr>
          <p:cNvPr id="169" name="Shape 169"/>
          <p:cNvSpPr/>
          <p:nvPr/>
        </p:nvSpPr>
        <p:spPr>
          <a:xfrm>
            <a:off x="7491413" y="6251575"/>
            <a:ext cx="18414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221412" y="5959475"/>
            <a:ext cx="184149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Conservation and preservation arose with the 20th century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Preservation ethic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view that unspoiled nature should be protected for its own intrinsic value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Muir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had an ecocentric viewpoint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was a tireless advocate for wilderness preservation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ethic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view that people should use natural resources wisely for the greatest good for the most people (the utilitarian standard)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Gifford Pinchot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had an anthropocentric viewpoint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151" y="1639939"/>
            <a:ext cx="4166926" cy="357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8014" y="1939933"/>
            <a:ext cx="4534678" cy="297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Aldo Leopold’s land ethic inspires many people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Healthy ecological systems depend on protecting all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Aldo Leopold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applied ecological principles to land policy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believed the land ethic changes the role of people from conquerors of the land to citizens of it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land ethic can help guide decision making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This lecture will help you understand: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Culture, worldviews, and choices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ethics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 and the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Classical and neoclassical economics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growth, well-being, and sustainability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and ecological economics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7752" y="306665"/>
            <a:ext cx="4962143" cy="6431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justice seeks equal treatment for all races and classes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justice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fair and equitable treatment of all people regarding environmental issues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poor and minorities have less information, power, and money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also exposed to more pollution, hazards, and environmental degradation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gap between rich and poor continues to widen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177" y="404482"/>
            <a:ext cx="7561295" cy="604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justice seeks equal treatment for all races and classes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1948 to the 1960s, neither the U.S. government nor the mining industry provided Navajo uranium miners with information or protection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miners suffered health effects like lung cancer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Low-income white residents of the Appalachian region have had their water polluted and environment damaged by mountaintop removals for coal mining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519112" y="5283532"/>
            <a:ext cx="8099425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most negatively impacted after hurricane Katrina were those in poor, non-white communities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91" y="518160"/>
            <a:ext cx="7748016" cy="582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 there a trade-off between the economy and the environment?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Friction occurs between ethical and economic impulses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say protection costs too much money, interferes with progress, or causes job losses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argue that environmental protection is good for the economy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 there a trade-off between the economy and the environment?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Difference in view is often the result of thinking in the short term vs. the long term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economic thought ignores or underestimates contributions of the environment to the economy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economies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depend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the environment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Economics studies resource allocation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4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study of how people use resources to provide goods and services in the face of demand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environmental and economic problems are linked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Root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oikos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meaning “household,” gave rise to both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economics</a:t>
            </a:r>
          </a:p>
          <a:p>
            <a:pPr marL="342900" marR="0" lvl="0" indent="-342900" algn="l" rtl="0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social system that converts resources into: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manufactured materials that are bought, and</a:t>
            </a:r>
          </a:p>
          <a:p>
            <a:pPr marL="742950" marR="0" lvl="1" indent="-285750" algn="l" rtl="0">
              <a:lnSpc>
                <a:spcPct val="123076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work done for others as a form of business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types of economies exist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Subsistence economy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economy in which people get their daily needs directly from nature or their own production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do not purchase or trade products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Capitalist market economy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economy in which buyers and sellers interact to determine prices and production of goods and services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Several types of economies exist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Centrally planned economy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economy in which the government determines how to allocate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Mixed economy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economy in which governments intervene to some extent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national economies are a balance of approaches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balance can cause problems—unregulated financial practices caused the 2009 recession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-655" t="152" r="654" b="-151"/>
          <a:stretch/>
        </p:blipFill>
        <p:spPr>
          <a:xfrm>
            <a:off x="242719" y="368994"/>
            <a:ext cx="8546592" cy="613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Economies rely on goods and services from the environment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 receive inputs (resources)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 them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Discharge outputs (waste)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Traditional economics ignores the environment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are free and “limitless”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Wastes are absorbed at no cost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Economies rely on goods and services from the environment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4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resources are the materials and forces that sustain our lives (sun’s energy, water, trees, fossil fuels)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systems naturally perform functions that support economic activities: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Soil formation	 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Pollination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purification 		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cycling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regulation 		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treatment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Economies rely on goods and services from the environment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activities affect and often degrade the environment and its ability to provide services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Depleting natural resources, generating pollution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3834"/>
          <a:stretch/>
        </p:blipFill>
        <p:spPr>
          <a:xfrm>
            <a:off x="295529" y="333756"/>
            <a:ext cx="8546592" cy="619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Adam Smith proposed an “invisible hand”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913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Classical economics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when people pursue economic self-interest in a competitive marketplace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market is guided by an “invisible hand”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Society as a whole benefits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Differing opinions exist about this pillar of free-market thought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responsible for the gains in material wealth</a:t>
            </a: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responsible for economic inequality between rich and poor</a:t>
            </a:r>
          </a:p>
          <a:p>
            <a:pPr marL="1143000" marR="0" lvl="2" indent="-2286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promotes environmental degradation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Neoclassical economics considers supply, demand, costs, and benefits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price is determined by consumer preferences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price for a product reflects balance between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amount offered at a given price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amount people will buy at a given price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“right” quantities of a product are produced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“Optimal” levels of pollution, resource use can be determined in the same way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2167"/>
          <a:stretch/>
        </p:blipFill>
        <p:spPr>
          <a:xfrm>
            <a:off x="2724784" y="351761"/>
            <a:ext cx="3688079" cy="6440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Neoclassical economics considers supply, demand, costs, and benefits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Cost-benefit analysis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costs of a proposed action are compared to benefits that result from the action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benefits are greater than the costs: pursue the action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Cost-benefit analysis is controversial: not all costs and benefits can be identified or defined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easy to quantify value of bananas grown or cattle raised on land cleared of forest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hard to assess the cost of lost ecosystem services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Neoclassical economics considers supply, demand, costs, and benefits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Monetary benefits are overrepresented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 is biased in favor of economic development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Biased against environmental protection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resources infinite or substitutable?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Neoclassical economics treats resources as substitutable and interchangeable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replacement resource will always be found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Goods and services are treated as “free gifts of nature”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Infinitely abundant, resilient, and substitutable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Central Case Study: Costa Rica Values Its Ecosystem Services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Costa Rica was once losing its rainforests to logging faster than almost any other country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began paying landowners to protect ecosystem services by planting or saving forest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Forests cleanse water, prevent erosion,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Forest cover has gone from 17% of the country in 1983 to 52% today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capita income has increased by 50%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resources infinite or substitutable?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Earth’s resources are limited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resources can be depleted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Renewable resources (e.g., forests) can also be depleted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can become so polluted they are not usable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Are costs and benefits internal?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32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Neoclassical economics assumes that only the buyer and seller experience costs and benefits—they are “internal”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External costs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costs borne by someone not involved in a transaction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problems, resource depletion, property damage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prices ignore social, environmental, or economic costs of pollution and degradation, taxpayers pay for them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 develop some environmental policies to deal with external costs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43" y="832104"/>
            <a:ext cx="7754111" cy="5193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Should we discount the future?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3053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Neoclassical economics assumes future events count less than present ones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Discounting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short-term costs and benefits are more important than long-term costs and benefits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 conditions are more important than future ones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Cutting trees now brings in more money than cutting them in the future would bring in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Policymakers ignore long-term consequences of actions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Puts costs of habitat degradation, resource depletion, pollution on to future generations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Is all growth good?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561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Neoclassical economics assumes that growth is good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growth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increase in an economy’s production and consumption of goods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necessary to maintain social order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Promoting economic growth creates opportunities for poor to become wealthier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economic activity and true wealth are not the same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Affluenza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material goods do not always bring contentment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Runaway growth can destroy our economic system if resources are not limitless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How sustainable is economic growth?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249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measures of economic activity are higher than they have ever been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growth comes from: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Increased inputs (labor, natural resources)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development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improved efficiency of production (technology, ideas, equipment)  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Nonrenewable resources, and therefore inputs, are finite</a:t>
            </a:r>
          </a:p>
          <a:p>
            <a:pPr marL="342900" marR="0" lvl="0" indent="-342900" algn="l" rtl="0">
              <a:lnSpc>
                <a:spcPct val="11071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Technological advances are improving economic development</a:t>
            </a:r>
          </a:p>
          <a:p>
            <a:pPr marL="742950" marR="0" lvl="1" indent="-285750" algn="l" rtl="0">
              <a:lnSpc>
                <a:spcPct val="119230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produce more goods with fewer resources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664" y="1173479"/>
            <a:ext cx="4614671" cy="4511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How sustainable is economic growth?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Cornucopians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those who believe human ingenuity and improved technology will allow continued economic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innovation, technologies, and market forces increase access to resources and avoid depletion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Cassandras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those who believe Earth’s natural capital is finite, so continuous growth is not sustainable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models predict economic collapse under current conditions as resources become scarce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 b="2593"/>
          <a:stretch/>
        </p:blipFill>
        <p:spPr>
          <a:xfrm>
            <a:off x="2334641" y="287076"/>
            <a:ext cx="4468368" cy="6412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economists devise strategies for sustainability 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economics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 that maintains we must reduce our demand for resources and make their use more efficient to achieve sustainable growth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Calls for reform of neoclassical economics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Addresses external costs and discounting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2452"/>
          <a:stretch/>
        </p:blipFill>
        <p:spPr>
          <a:xfrm>
            <a:off x="1513667" y="325171"/>
            <a:ext cx="6110313" cy="6207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economists devise strategies for sustainability 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Ecological economics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field that maintains that civilizations cannot surpass environmental limitations; endless growth is not possible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 systems operate in self renewing cycles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Calls for revolution—abandon neoclassical economics 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Steady-state economies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 that mirror natural ecological systems—they neither grow nor shrink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assign monetary value to ecosystem goods and services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society mistreats the very systems that sustain it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market ignores/undervalues ecosystem services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Nonmarket values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values not included in the price of a good or service (e.g., ecological, cultural, spiritual)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None/>
            </a:pP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 rotWithShape="1">
          <a:blip r:embed="rId3">
            <a:alphaModFix/>
          </a:blip>
          <a:srcRect b="2310"/>
          <a:stretch/>
        </p:blipFill>
        <p:spPr>
          <a:xfrm>
            <a:off x="914267" y="305733"/>
            <a:ext cx="7309113" cy="618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assign monetary value to ecosystem goods and services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810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Contingent valuation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technique that uses surveys to determine how much people are willing to pay to protect or restore a resource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</a:t>
            </a:r>
            <a:r>
              <a:rPr lang="en-US" sz="24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expressed preferences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since people do not really pay, they may overinflate values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can find a value for a service revealed by actual behavior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time, money, effort people spend to travel to a location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actual costs of restoration, cleanup, etc. to restore lost functions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assign monetary value to ecosystem goods and services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calculated the global value of 17 major ecosystem services (water supply, recreation, raw materials, etc.)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global economic value of all ecosystem services equals $48 trillion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the GDP of all nations combined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Protecting certain areas gives 100 times more value than converting them to some extractive use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2400"/>
          <a:stretch/>
        </p:blipFill>
        <p:spPr>
          <a:xfrm>
            <a:off x="763729" y="254316"/>
            <a:ext cx="7610192" cy="631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measure progress with full cost accounting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Gross Domestic Product (GDP)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total monetary value of goods and services a nation produces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account for nonmarket values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 not express only </a:t>
            </a: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desirable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economic activity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Pollution, oil spills, disasters, etc. increase GDP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135" y="865632"/>
            <a:ext cx="7729727" cy="5126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measure progress with full cost accounting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Genuine Progress Indicator (GPI)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GDP alternative that differentiates between desirable and undesirable economic activity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contributions (e.g., volunteer work) not paid for with money are added to economic activity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impacts (crime, pollution) are subtracted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1305384" y="5233612"/>
            <a:ext cx="6526878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United States, GDP has risen greatly, but GPI only slightly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Shape 422"/>
          <p:cNvPicPr preferRelativeResize="0"/>
          <p:nvPr/>
        </p:nvPicPr>
        <p:blipFill rotWithShape="1">
          <a:blip r:embed="rId3">
            <a:alphaModFix/>
          </a:blip>
          <a:srcRect b="3022"/>
          <a:stretch/>
        </p:blipFill>
        <p:spPr>
          <a:xfrm>
            <a:off x="295529" y="1129665"/>
            <a:ext cx="8546592" cy="4522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Ethics and economics involve values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1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disciplines deal with what we value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affect our decisions and actions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Solving environmental problems needs more than understanding how natural systems work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shape human behavior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knowledge, beliefs, values, and learned ways of life shared by a group of people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Worldview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person’s or group’s beliefs about the meaning, operation, and essence of the world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 person sees his or her place in the world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We can measure progress with full cost accounting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cost accounting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attempts to monetize all costs and benefits (GPI is one example)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Happy Planet Index divides number of happy years of life by ecological footprint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Measures happiness per amount of resource input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indicators give a more accurate indication of a nation’s welfare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claim the valuation is too subjective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b="2690"/>
          <a:stretch/>
        </p:blipFill>
        <p:spPr>
          <a:xfrm>
            <a:off x="722145" y="314325"/>
            <a:ext cx="7693358" cy="615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Markets can fail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failure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occurs when markets ignore the environment’s positive impacts or the negative effects of activities on the environment or people (external costs)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intervention counters market failure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 and regulations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harmful activities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incentives to promote fairness, conservation, and sustainability (e.g., pollution permits, pay landowners for ecosystem services)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Ecolabeling helps address market failure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Ecolabeling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labeling approach that tells consumers which brands use environmentally benign processes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powerful incentive for businesses to change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Dolphin-safe tuna, organic food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Socially responsible investing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investing in companies that have met criteria for environmental or social sustainability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$3.7 trillion in 2012, 11% of all investments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079" y="1301495"/>
            <a:ext cx="6339840" cy="425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Businesses are responding to sustainability concerns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Industries, businesses, and corporations make money by “greening” their operations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find that reducing waste and conserving energy reduce costs and increase profits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Industries donate to environmental groups, </a:t>
            </a:r>
            <a:b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preserve land, etc.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Manufacturers recycle, use recycled materials, cut energy use, reduce the use of toxic substances, etc.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Thousands of local sustainable businesses have been started around the world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Businesses are responding to sustainability concerns</a:t>
            </a:r>
          </a:p>
        </p:txBody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309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changes made by large companies will have far-reaching impacts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the world’s largest corporations have joined in: McDonald’s, Starbucks, Intel, Ford Motor Company, Toyota, IKEA, Dow, DuPont, BASF, IBM, Hewlett Packard, Nike, Wal-Mart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Greenwashing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consumers can be misled into thinking companies are acting more sustainably than they are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“Pure” bottled water may not be safer or better</a:t>
            </a:r>
          </a:p>
          <a:p>
            <a:pPr marL="342900" marR="0" lvl="0" indent="-342900" algn="l" rtl="0">
              <a:lnSpc>
                <a:spcPct val="107142"/>
              </a:lnSpc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actions hinge on consumer behavior</a:t>
            </a:r>
          </a:p>
          <a:p>
            <a:pPr marL="742950" marR="0" lvl="1" indent="-285750" algn="l" rtl="0">
              <a:lnSpc>
                <a:spcPct val="115384"/>
              </a:lnSpc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People must support sustainable economics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Development</a:t>
            </a:r>
          </a:p>
        </p:txBody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95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development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use of resources to satisfy current needs without compromising future availability of resources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use of natural resources for economic advancement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Making purposeful changes to enhance the quality of human life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have viewed protecting the environment as being incompatible with development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poor suffer the most from environmental degradation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development involves environmental protection, economic well-being, and social equity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Triple bottom line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sustainable solutions that meet the goals of: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protection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advancement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equity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must apply knowledge from the sciences to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 environmental impacts 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functioning environmental systems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 b="2690"/>
          <a:stretch/>
        </p:blipFill>
        <p:spPr>
          <a:xfrm>
            <a:off x="693824" y="406716"/>
            <a:ext cx="7750001" cy="6006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Many factors shape our worldviews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Religious and spiritual beliefs shape our worldview and perception of the environment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Political ideology: government’s role in protecting the environment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cultural experiences if members of the community have lived through similar experiences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84200" y="4859337"/>
            <a:ext cx="7942262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find sustainable solutions, scientific knowledge must be used in the context of ethics and economics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Sustainable development is a global movement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0620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Millennium Development Goals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 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by the United Nations as broad goals for global development: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Eradicate extreme poverty and hunger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Achieve universal primary education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Promote gender equality and empower women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child mortality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maternal health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Combat HIV/AIDS, malaria, and other diseases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	environmental sustainability</a:t>
            </a:r>
          </a:p>
          <a:p>
            <a:pPr marL="742950" marR="0" lvl="1" indent="-28575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global partnership for development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51953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developments have brought economic approaches to bear on environmental protection and conservation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Corporate sustainability, ecolabeling, new ways of measuring growth, valuation of ecosystem services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ethics has expanded people’s ethical considerations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justice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welfare can be enhanced without growth, increasing economic health and environmental quality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development seeks the triple bottom line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anthropocentric worldview would consider the impact of an action on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only.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animals only.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only.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living things.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nonliving things.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ethic holds that unspoiled nature should be protected for its own intrinsic value?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 ethic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Preservation ethic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Conservation ethic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ecology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Biocentrism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is an ecosystem service?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purification in wetlands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regulation in the atmosphere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Nutrient cycling in ecosystems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Waste treatment by bacteria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of the above are ecosystem services.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is NOT an assumption of neoclassical economics that can lead to environmental degradation?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are unlimited.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effects are downplayed.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Costs and benefits are experienced by buyers, sellers, and the public.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is good.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Review</a:t>
            </a:r>
          </a:p>
        </p:txBody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statements would be spoken by an environmental economist?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economic system is working well.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economic system simply needs to be fine-tuned.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current economic system is broken and a new one needs to be developed.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systems never work.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143394" y="1300676"/>
            <a:ext cx="8849528" cy="526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 equilibrium, which sets the price of a product, is reached</a:t>
            </a:r>
          </a:p>
          <a:p>
            <a:pPr marL="971550" marR="0" lvl="1" indent="-514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supply exceeds demand.</a:t>
            </a:r>
          </a:p>
          <a:p>
            <a:pPr marL="971550" marR="0" lvl="1" indent="-514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demand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exceeds supply.</a:t>
            </a:r>
          </a:p>
          <a:p>
            <a:pPr marL="971550" marR="0" lvl="1" indent="-5143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demand when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quantity is low and by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when quantity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high.</a:t>
            </a:r>
          </a:p>
          <a:p>
            <a:pPr marL="971550" marR="0" lvl="1" indent="-514350" algn="l" rtl="0"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supply equals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demand.</a:t>
            </a: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2622"/>
          <a:stretch/>
        </p:blipFill>
        <p:spPr>
          <a:xfrm>
            <a:off x="4805703" y="3181350"/>
            <a:ext cx="4187219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Interpreting Graphs and Data</a:t>
            </a:r>
          </a:p>
        </p:txBody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conclusion can you draw from this graph?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GDP has not increased since 1950.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spending more money, our lives are not much better.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spending less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money, and our lives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much better.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GPI is not as </a:t>
            </a:r>
            <a:b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accurate as GDP.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149225" y="6219825"/>
            <a:ext cx="3103562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rgbClr val="3366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2936"/>
          <a:stretch/>
        </p:blipFill>
        <p:spPr>
          <a:xfrm>
            <a:off x="4772025" y="3219106"/>
            <a:ext cx="4220897" cy="3343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an issue in your community that could pit environmentalists against economic development. What do you think should prevail: environmental protection or economic development?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growth; we need the jobs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protection; we need the environment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Both; a compromise must be reached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Whatever costs the taxpayers the least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Environmental Ethics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study of good and bad, right and wrong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Moral principles or values held by a person or society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promoting human welfare, maximizing freedom, minimizing pain and suffering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Relativists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those who believe ethics varies with social context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Universalists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those who believe right and wrong remains the same across cultures and situations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is 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prescriptive pursuit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it tells us how we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ought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behave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1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QUESTION: Viewpoints</a:t>
            </a:r>
          </a:p>
        </p:txBody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entities do you include in your domain of ethical concern?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only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 and pets</a:t>
            </a:r>
          </a:p>
          <a:p>
            <a:pPr marL="971550" marR="0" lvl="1" indent="-5143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Humans, pets, and other animals</a:t>
            </a:r>
          </a:p>
          <a:p>
            <a:pPr marL="971550" marR="0" lvl="1" indent="-514350" algn="l" rtl="0"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Humans, pets, other animals, and nature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3394" y="225314"/>
            <a:ext cx="8849528" cy="1075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4373B7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4373B7"/>
                </a:solidFill>
                <a:latin typeface="Arial"/>
                <a:ea typeface="Arial"/>
                <a:cs typeface="Arial"/>
                <a:sym typeface="Arial"/>
              </a:rPr>
              <a:t>Ethical standards help us judge right from wrong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43394" y="1300678"/>
            <a:ext cx="8849528" cy="48254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standards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=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criteria that help differentiate right from wrong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Categorical imperative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Golden Rule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 others as we would prefer to be treated ourselves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world religions teach this same lesson</a:t>
            </a:r>
          </a:p>
          <a:p>
            <a:pPr marL="342900" marR="0" lvl="0" indent="-342900" algn="l" rtl="0">
              <a:spcBef>
                <a:spcPts val="1000"/>
              </a:spcBef>
              <a:buClr>
                <a:srgbClr val="4373B7"/>
              </a:buClr>
              <a:buSzPct val="100000"/>
              <a:buFont typeface="Noto Sans Symbols"/>
              <a:buChar char="▪"/>
            </a:pPr>
            <a:r>
              <a:rPr lang="en-US" sz="2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Principle of utility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states that something is right when it produces the most practical benefits for the most people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thgott_Lecture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gott_Clicker_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3327</Words>
  <Application>Microsoft Office PowerPoint</Application>
  <PresentationFormat>On-screen Show (4:3)</PresentationFormat>
  <Paragraphs>388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Noto Sans Symbols</vt:lpstr>
      <vt:lpstr>Times New Roman</vt:lpstr>
      <vt:lpstr>Withgott_Lecture_template</vt:lpstr>
      <vt:lpstr>Withgott_Clicker_Template</vt:lpstr>
      <vt:lpstr>PowerPoint Presentation</vt:lpstr>
      <vt:lpstr>This lecture will help you understand:</vt:lpstr>
      <vt:lpstr>PowerPoint Presentation</vt:lpstr>
      <vt:lpstr>Central Case Study: Costa Rica Values Its Ecosystem Services</vt:lpstr>
      <vt:lpstr>PowerPoint Presentation</vt:lpstr>
      <vt:lpstr>Ethics and economics involve values</vt:lpstr>
      <vt:lpstr>Many factors shape our worldviews</vt:lpstr>
      <vt:lpstr>Environmental Ethics</vt:lpstr>
      <vt:lpstr>Ethical standards help us judge right from wrong</vt:lpstr>
      <vt:lpstr>We value things in two ways</vt:lpstr>
      <vt:lpstr>We value things in two ways</vt:lpstr>
      <vt:lpstr>Environmental ethics pertains to people and the environment</vt:lpstr>
      <vt:lpstr>We have expanded our ethical consideration</vt:lpstr>
      <vt:lpstr>We have expanded our ethical consideration</vt:lpstr>
      <vt:lpstr>PowerPoint Presentation</vt:lpstr>
      <vt:lpstr>Environmental ethics has ancient roots</vt:lpstr>
      <vt:lpstr>Conservation and preservation arose with the 20th century</vt:lpstr>
      <vt:lpstr>PowerPoint Presentation</vt:lpstr>
      <vt:lpstr>Aldo Leopold’s land ethic inspires many people</vt:lpstr>
      <vt:lpstr>PowerPoint Presentation</vt:lpstr>
      <vt:lpstr>Environmental justice seeks equal treatment for all races and classes</vt:lpstr>
      <vt:lpstr>PowerPoint Presentation</vt:lpstr>
      <vt:lpstr>Environmental justice seeks equal treatment for all races and classes</vt:lpstr>
      <vt:lpstr>PowerPoint Presentation</vt:lpstr>
      <vt:lpstr>Is there a trade-off between the economy and the environment?</vt:lpstr>
      <vt:lpstr>Is there a trade-off between the economy and the environment?</vt:lpstr>
      <vt:lpstr>Economics studies resource allocation</vt:lpstr>
      <vt:lpstr>Several types of economies exist</vt:lpstr>
      <vt:lpstr>Several types of economies exist</vt:lpstr>
      <vt:lpstr>Economies rely on goods and services from the environment</vt:lpstr>
      <vt:lpstr>Economies rely on goods and services from the environment</vt:lpstr>
      <vt:lpstr>Economies rely on goods and services from the environment</vt:lpstr>
      <vt:lpstr>PowerPoint Presentation</vt:lpstr>
      <vt:lpstr>Adam Smith proposed an “invisible hand”</vt:lpstr>
      <vt:lpstr>Neoclassical economics considers supply, demand, costs, and benefits</vt:lpstr>
      <vt:lpstr>PowerPoint Presentation</vt:lpstr>
      <vt:lpstr>Neoclassical economics considers supply, demand, costs, and benefits</vt:lpstr>
      <vt:lpstr>Neoclassical economics considers supply, demand, costs, and benefits</vt:lpstr>
      <vt:lpstr>Are resources infinite or substitutable?</vt:lpstr>
      <vt:lpstr>Are resources infinite or substitutable?</vt:lpstr>
      <vt:lpstr>Are costs and benefits internal?</vt:lpstr>
      <vt:lpstr>PowerPoint Presentation</vt:lpstr>
      <vt:lpstr>Should we discount the future?</vt:lpstr>
      <vt:lpstr>Is all growth good?</vt:lpstr>
      <vt:lpstr>How sustainable is economic growth?</vt:lpstr>
      <vt:lpstr>PowerPoint Presentation</vt:lpstr>
      <vt:lpstr>How sustainable is economic growth?</vt:lpstr>
      <vt:lpstr>PowerPoint Presentation</vt:lpstr>
      <vt:lpstr>Environmental economists devise strategies for sustainability </vt:lpstr>
      <vt:lpstr>Environmental economists devise strategies for sustainability </vt:lpstr>
      <vt:lpstr>We can assign monetary value to ecosystem goods and services</vt:lpstr>
      <vt:lpstr>PowerPoint Presentation</vt:lpstr>
      <vt:lpstr>We can assign monetary value to ecosystem goods and services</vt:lpstr>
      <vt:lpstr>We can assign monetary value to ecosystem goods and services</vt:lpstr>
      <vt:lpstr>PowerPoint Presentation</vt:lpstr>
      <vt:lpstr>We can measure progress with full cost accounting</vt:lpstr>
      <vt:lpstr>PowerPoint Presentation</vt:lpstr>
      <vt:lpstr>We can measure progress with full cost accounting</vt:lpstr>
      <vt:lpstr>PowerPoint Presentation</vt:lpstr>
      <vt:lpstr>We can measure progress with full cost accounting</vt:lpstr>
      <vt:lpstr>PowerPoint Presentation</vt:lpstr>
      <vt:lpstr>Markets can fail</vt:lpstr>
      <vt:lpstr>Ecolabeling helps address market failure</vt:lpstr>
      <vt:lpstr>PowerPoint Presentation</vt:lpstr>
      <vt:lpstr>Businesses are responding to sustainability concerns</vt:lpstr>
      <vt:lpstr>Businesses are responding to sustainability concerns</vt:lpstr>
      <vt:lpstr>Sustainable Development</vt:lpstr>
      <vt:lpstr>Sustainable development involves environmental protection, economic well-being, and social equity</vt:lpstr>
      <vt:lpstr>PowerPoint Presentation</vt:lpstr>
      <vt:lpstr>Sustainable development is a global movement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Interpreting Graphs and Data</vt:lpstr>
      <vt:lpstr>QUESTION: Interpreting Graphs and Data</vt:lpstr>
      <vt:lpstr>QUESTION: Viewpoints</vt:lpstr>
      <vt:lpstr>QUESTION: Viewpoints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Rankin, Christian</dc:creator>
  <cp:lastModifiedBy>Rankin, Christian</cp:lastModifiedBy>
  <cp:revision>1</cp:revision>
  <dcterms:modified xsi:type="dcterms:W3CDTF">2018-04-17T13:32:59Z</dcterms:modified>
</cp:coreProperties>
</file>