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7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61890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895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060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5794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737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580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237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5196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5143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124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949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303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6298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117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0714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8876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948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5945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03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6008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743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074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383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23923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913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306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621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648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52433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135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38246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34951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10865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229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6755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82586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0666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540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7124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5347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1748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78918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403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6810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5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1227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99843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90203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23815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43750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7514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34576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26241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53877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02010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035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99350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08624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9786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69275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203596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84622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9196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6654226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463017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25061458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2969342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817108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16082977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71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13211077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4728200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Shape 5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any</a:t>
            </a:r>
          </a:p>
        </p:txBody>
      </p:sp>
    </p:spTree>
    <p:extLst>
      <p:ext uri="{BB962C8B-B14F-4D97-AF65-F5344CB8AC3E}">
        <p14:creationId xmlns:p14="http://schemas.microsoft.com/office/powerpoint/2010/main" val="117403763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2577737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659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88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5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Environmental Systems and Ecosystem Ecology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4" name="Shape 54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Matter, Energy, and Geology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Fifth Edition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6580188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6580188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Systems involve feedback loops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Positive feedback loop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 output causes the system to change in the same way and drives it further toward one extreme or another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Exponential population growth, spread of cancer, melting sea ice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Rare in nature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is common in natural systems altered by humans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4777"/>
          <a:stretch/>
        </p:blipFill>
        <p:spPr>
          <a:xfrm>
            <a:off x="295529" y="1777599"/>
            <a:ext cx="8546592" cy="333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Systems show several defining properties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Dynamic equilibrium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when system processes move in opposing directions; balancing their effects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Homeostasis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when a system maintains constant (stable) internal conditions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Emergent properties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 characteristics that are not evident in the components alone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whole is more than the sum of the parts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53722" y="5310187"/>
            <a:ext cx="8839199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hard to fully understand systems; they connect to other systems and do not have sharp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2114"/>
          <a:stretch/>
        </p:blipFill>
        <p:spPr>
          <a:xfrm>
            <a:off x="2654681" y="264400"/>
            <a:ext cx="3828287" cy="644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systems interact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291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systems often interact and can profoundly impact each other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Chesapeake Bay is fed by river systems and the surrounding farms, cities, and forests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Runoff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precipitation that flows over land and enters waterways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Airshed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geographic area that produces air pollutants that are likely to end up in a waterway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move nutrients from land to rivers to the Bay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Defining the boundaries of a system depends on the questions being asked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systems interact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 of excess nutrients to a water body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leads to: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Blooms of algae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production of organic matter that dies and sinks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Decomposition and loss of dissolved 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3181"/>
          <a:stretch/>
        </p:blipFill>
        <p:spPr>
          <a:xfrm>
            <a:off x="295529" y="997092"/>
            <a:ext cx="8546592" cy="489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systems interact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Inputs to the Chesapeake Bay from adjacent systems cause eutrophication and loss of oxygen (hypoxia)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3895"/>
          <a:stretch/>
        </p:blipFill>
        <p:spPr>
          <a:xfrm>
            <a:off x="295529" y="1375463"/>
            <a:ext cx="8546592" cy="414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may perceive Earth’s systems in various ways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Categorizing environmental systems helps make Earth’s dazzling complexity comprehensible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Earth can be divided into structural spheres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Lithosphere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rock and sediment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Atmosphere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air surrounding our planet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Hydrosphere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liquid, solid, or vapor water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Biosphere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planet’s living organisms and the abiotic (nonliving) portions of the environment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Boundaries overlap, so the systems interact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systems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Ecosystems and their services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living and nonliving entities interact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Landscape ecology, GIS, and ecological modeling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water, carbon, nitrogen, and phosphorus cycles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impacts on biogeochemical cycles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Ecosystems	 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Ecosystem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organisms and nonliving entities that occur and interact in a particular area at the same time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includes abiotic and biotic components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Focuses on movement of energy and matter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flows through an ecosystem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 is cycled among the ecosystem components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Ecosystems are systems of interacting living and nonliving entities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from the sun flows in one direction, arriving as radiation and leaving as heat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 is recycled within ecosystem, through food-web relationships and decomposition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3465"/>
          <a:stretch/>
        </p:blipFill>
        <p:spPr>
          <a:xfrm>
            <a:off x="295529" y="1010190"/>
            <a:ext cx="8546592" cy="487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Energy is converted to biomass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143394" y="899460"/>
            <a:ext cx="8849528" cy="53613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Primary production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conversion of solar energy to chemical energy in sugars by autotrophs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Gross primary production (GPP)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total amount of energy captured by autotrophs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Net primary production (NPP)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remaining  after respiration—used to generate biomass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Available for consumption by heterotrophs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Secondary production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biomass generated by heterotrophs from consuming autotrophs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Productivity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rate at which ecosystems generate biomass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Energy is converted to biomass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Ecosystems differ in net primary productivity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net primary productivity</a:t>
            </a:r>
            <a:r>
              <a:rPr lang="en-US" sz="2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ecosystems whose plants rapidly convert solar energy to biomass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3074"/>
          <a:stretch/>
        </p:blipFill>
        <p:spPr>
          <a:xfrm>
            <a:off x="295529" y="1103723"/>
            <a:ext cx="8546592" cy="4685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415925" y="5480050"/>
            <a:ext cx="8305799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NPP increases with temperature and precipitation on land, and with light and nutrients in aquatic ecosystems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3321"/>
          <a:stretch/>
        </p:blipFill>
        <p:spPr>
          <a:xfrm>
            <a:off x="295529" y="595179"/>
            <a:ext cx="8546592" cy="4573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Nutrients influence productivity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43394" y="776045"/>
            <a:ext cx="8849528" cy="53211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Nutrients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elements and compounds required for survival that are consumed by organisms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Macronutrients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nutrients required in larger amounts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Nitrogen, carbon, phosphorus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Micronutrients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nutrients needed in smaller amounts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Nutrients stimulate plant production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 and phosphorus are often limiting for plant and algal growth; oceans are limited by nitrogen; freshwater by phosphorus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943" y="460247"/>
            <a:ext cx="7754111" cy="5937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Nutrients influence productivity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500 hypoxic dead zones occur globally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are off the coasts of Europe and the U.S.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Mostly due to farm, city, and industrial pollution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are seasonal; others are permanent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Fisheries and ecosystems are devastated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over $2 billion/year in lost harvests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6615"/>
            <a:ext cx="8546592" cy="61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4510"/>
          <a:stretch/>
        </p:blipFill>
        <p:spPr>
          <a:xfrm>
            <a:off x="295529" y="1708901"/>
            <a:ext cx="8546592" cy="3475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Ecosystems interact with one another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43394" y="1095405"/>
            <a:ext cx="8849528" cy="53211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Ecosystems vary greatly in size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from a puddle of water to a bay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term “ecosystem” is most often applied to self-contained systems of moderate geographic extent 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Adjacent ecosystems may share components and interact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rain water from a forest moves nutrients into a lake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FF0000"/>
                </a:solidFill>
                <a:sym typeface="Arial"/>
              </a:rPr>
              <a:t>Ecotones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transitional zones between two ecosystems 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of each ecosystem mix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Landscape ecologists study geographic patterns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Landscape ecology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studies how interacting ecosystems affect the abundance, distribution, and interaction of organisms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Patches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separate areas of similar habitat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spread spatially in complex patterns (a </a:t>
            </a:r>
            <a:r>
              <a:rPr lang="en-US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mosaic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2641"/>
          <a:stretch/>
        </p:blipFill>
        <p:spPr>
          <a:xfrm>
            <a:off x="295529" y="443395"/>
            <a:ext cx="8546592" cy="6006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Landscape ecologists study geographic patterns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43394" y="1179380"/>
            <a:ext cx="8849528" cy="52809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Metapopulation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network of separated subpopulations, each occupying a patch in a mosaic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individuals may move among patches or mate with those of other patches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Subpopulations in small, isolated patches risk extinction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Conservation biologists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study the loss, protection, and restoration of biodiversity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development fragments habitats, creating small, isolated patches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 corridors that link patches protect biodiversity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Remote sensing helps us apply landscape ecology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Remote sensing allows scientists to take a landscape perspective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Geographic information system (GIS)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computer software used in landscape ecology research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Analyzes how elements of a landscape are arranged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Divides landscape into layers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in planning and land-use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b="2572"/>
          <a:stretch/>
        </p:blipFill>
        <p:spPr>
          <a:xfrm>
            <a:off x="3197225" y="299567"/>
            <a:ext cx="2743199" cy="6414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Modeling helps ecologists understand systems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143394" y="964776"/>
            <a:ext cx="8849528" cy="50900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simplified representation of a complex natural process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us understand the process and make predictions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Ecological modeling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constructs and tests models to explain and predict how ecological systems work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 gather data and form a hypothesis about relationships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Models predict how the system will behave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data refine and increase the model’s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4294967295"/>
          </p:nvPr>
        </p:nvSpPr>
        <p:spPr>
          <a:xfrm>
            <a:off x="174625" y="5920151"/>
            <a:ext cx="8788400" cy="479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rgbClr val="4373B7"/>
              </a:buClr>
              <a:buSzPct val="25000"/>
              <a:buFont typeface="Times New Roman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Ecological modeling resembles the scientific method</a:t>
            </a: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2572"/>
          <a:stretch/>
        </p:blipFill>
        <p:spPr>
          <a:xfrm>
            <a:off x="1640716" y="358222"/>
            <a:ext cx="5856217" cy="541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Ecosystems services sustain our world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society depends on healthy, functioning ecosystems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provide goods and services we need to survive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Ecosystem services are provided by the planet’s systems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formation, water and air purification, pollination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Breakdown of some pollutants and waste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of life issues (inspiration, spiritual renewal)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Nutrient cycling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The Vanishing Oysters of the Chesapeake Bay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1805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Chesapeake Bay used to be the world’s largest oyster fishery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2010, output reduced to 1% of historical levels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Numerous causes of the decline: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Overharvesting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 destruction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recently, nutrient addition  (nitrogen and phosphorus) from fertilizer, fossil fuel emissions, storm water runoff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Hypoxia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low concentrations of oxygen in water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b="2968"/>
          <a:stretch/>
        </p:blipFill>
        <p:spPr>
          <a:xfrm>
            <a:off x="295529" y="432727"/>
            <a:ext cx="8546592" cy="6027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Nutrients circulate through ecosystems in biogeochemical cycles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006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Matter is continually circulated in ecosystems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FF0000"/>
                </a:solidFill>
                <a:sym typeface="Arial"/>
              </a:rPr>
              <a:t>Nutrient (biogeochemical) cycles</a:t>
            </a:r>
            <a:r>
              <a:rPr lang="en-US" sz="2400" b="0" i="0" u="none" strike="noStrike" cap="none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the movement of nutrients through ecosystems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move through the atmosphere, hydrosphere, lithosphere, and biosphere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FF0000"/>
                </a:solidFill>
                <a:sym typeface="Arial"/>
              </a:rPr>
              <a:t>Pools (reservoirs)</a:t>
            </a:r>
            <a:r>
              <a:rPr lang="en-US" sz="2400" b="0" i="0" u="none" strike="noStrike" cap="none" dirty="0">
                <a:solidFill>
                  <a:srgbClr val="FF0000"/>
                </a:solidFill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where nutrients reside for varying amounts of time (the </a:t>
            </a:r>
            <a:r>
              <a:rPr lang="en-US" sz="2400" b="1" i="0" u="none" strike="noStrike" cap="none" dirty="0">
                <a:solidFill>
                  <a:schemeClr val="dk1"/>
                </a:solidFill>
                <a:sym typeface="Arial"/>
              </a:rPr>
              <a:t>residence time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)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 dirty="0">
                <a:solidFill>
                  <a:srgbClr val="FF0000"/>
                </a:solidFill>
                <a:sym typeface="Arial"/>
              </a:rPr>
              <a:t>Flux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the rate at which materials move between pools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change over time 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influenced by human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Nutrients circulate through ecosystems in biogeochemical cycles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pool that releases more nutrients than it accepts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Sink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pool that accepts more nutrients than it releases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3563"/>
          <a:stretch/>
        </p:blipFill>
        <p:spPr>
          <a:xfrm>
            <a:off x="295529" y="1268382"/>
            <a:ext cx="8546592" cy="435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water cycle affects all other cycles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143394" y="946113"/>
            <a:ext cx="8849528" cy="5190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is essential for biochemical reactions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involved in nearly every environmental system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Hydrologic cycle</a:t>
            </a:r>
            <a:r>
              <a:rPr lang="en-US" sz="2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summarizes how liquid, gaseous, and solid water flows through the environment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Oceans are the main reservoir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Evaporation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by which water moves from aquatic and land systems into the atmosphere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Transpiration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release of water vapor by plants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Precipitation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runoff, and surface water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water returns to Earth as rain or snow and flows into streams, oceans,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i="1"/>
              <a:t>Groundwater		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Groundwater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water found underground beneath layers of soil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Aquifers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underground reservoirs of groundwater found in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spongelike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regions of rock and soil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Recharges from water seeping through soil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in some aquifers may be ancient (thousands of years old) and take many years to recharge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Groundwater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Water table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upper limit of groundwater in an aquifer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Groundwater becomes exposed to the air where the water table reaches the surface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Exposed water runs off to the ocean or evaporates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 b="3087"/>
          <a:stretch/>
        </p:blipFill>
        <p:spPr>
          <a:xfrm>
            <a:off x="295529" y="885438"/>
            <a:ext cx="8546592" cy="5122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Our impacts on the water cycle are extensive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Removing forests and vegetation increases runoff and soil erosion and reduces transpiration and infiltration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Irrigating agricultural fields depletes rivers, lakes, and streams and lowers water tables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Damming rivers slows movement of water from land to the sea and increases evaporation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Emitting air pollutants changes the nature of precipitation, sabotaging the natural distillation process of evaporation and transpiration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carbon cycle circulates a vital organic nutrient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143394" y="1179380"/>
            <a:ext cx="8849528" cy="5210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is found in carbohydrates, fats, proteins, bones, cartilage, and shells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Carbon cycle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describes the route of carbon atoms through the environment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 by plants, algae, and cyanobacteria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Removes carbon dioxide from air and water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oxygen and carbohydrates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are a major reservoir of carbon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Respiration returns carbon to the air and oceans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Plants, consumers, and decomposers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2114"/>
          <a:stretch/>
        </p:blipFill>
        <p:spPr>
          <a:xfrm>
            <a:off x="1326229" y="292852"/>
            <a:ext cx="6485188" cy="6307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Sediment storage of carbon and The oceans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749" y="843476"/>
            <a:ext cx="8849528" cy="5250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Decomposition returns carbon to the sediment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largest reservoir of carbon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trapped for hundreds of millions of years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Aquatic organisms die and settle in the sediment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Older layers are buried deeply and undergo high pressure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Ultimately, it may be converted into fossil fuels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Oceans are the second largest reservoir of carbon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Compounds enter the oceans from runoff from land, detritus from marine organisms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dioxide is dissolved directly into the water from the atmosphere, making the water more acidic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 b="2420"/>
          <a:stretch/>
        </p:blipFill>
        <p:spPr>
          <a:xfrm>
            <a:off x="769645" y="333045"/>
            <a:ext cx="7598356" cy="6226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shifting carbon from the lithosphere to the atmosphere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143394" y="1216703"/>
            <a:ext cx="8849528" cy="53312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Burning fossil fuels moves carbon from the ground to the air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Cutting forests and burning fields move carbon from vegetation to the air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Today’s atmospheric carbon dioxide reservoir is the largest in the past 800,000 years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the driving force behind climate change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Uncertainties remain—there is a missing carbon sink: 1–2 billion metric tons of carbon are unaccounted for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may be taken up by plants or soils of northern temperate and boreal forests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nitrogen cycle involves specialized bacteria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 comprises 78% of our atmosphere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contained in proteins, DNA, and RNA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Nitrogen cycle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describes the routes that nitrogen atoms take through the environment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 gas cannot be used by most organisms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Nitrogen fixation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lightning or 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nitrogen-fixing bacteria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combine (fix) nitrogen with hydrogen to form ammonium, which can be used by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 b="3884"/>
          <a:stretch/>
        </p:blipFill>
        <p:spPr>
          <a:xfrm>
            <a:off x="295529" y="1354748"/>
            <a:ext cx="8546592" cy="418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Nitrification and denitrification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Nitrification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by which bacteria convert ammonium ions, first into nitrite ions, then into nitrate 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can take up nitrate most easily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obtain nitrogen by eating plants or other animals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Decomposers get nitrogen from dead and decaying plants or other animals, releasing ammonium ions to nitrifying bacteria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Nitrification and denitrification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Denitrifying bacteria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bacteria that convert nitrates in soil or water to gaseous nitrogen, releasing it back into the atmosphere and completing the nitrogen cycle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Shape 431"/>
          <p:cNvPicPr preferRelativeResize="0"/>
          <p:nvPr/>
        </p:nvPicPr>
        <p:blipFill rotWithShape="1">
          <a:blip r:embed="rId3">
            <a:alphaModFix/>
          </a:blip>
          <a:srcRect b="2723"/>
          <a:stretch/>
        </p:blipFill>
        <p:spPr>
          <a:xfrm>
            <a:off x="710870" y="477175"/>
            <a:ext cx="7715909" cy="59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have greatly influenced the nitrogen cycle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 fixation was a crop production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bottleneck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limiting factor in crop production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Haber-Bosch process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production of fertilizers by combining nitrogen and hydrogen to synthesize ammonia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overcame the bottleneck on crop productivity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have greatly influenced the nitrogen cycle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Overuse of fertilizers has negative side effects: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the flux of nitrogen from the atmosphere to the land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eutrophication in estuaries and coastal ecosystems and fisheries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Washes essential nutrients out of the soil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Burning fossil fuels adds nitrogen compounds to the atmosphere that contribute to acid precipitation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Earth’s Environmental Systems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planet’s environment consists of complex networks of interlinked systems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 and molecules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Organisms, populations, interacting species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Nonliving entities (rocks, air, water, etc.)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systems approach assesses questions holistically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address complex, multifaceted issues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systems can show behavior that is hard to understand and predict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/>
        </p:nvSpPr>
        <p:spPr>
          <a:xfrm>
            <a:off x="383720" y="5427314"/>
            <a:ext cx="8370207" cy="1292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activity has doubled the amount of nitrogen entering the environment, overwhelming nature’s denitrification abilities</a:t>
            </a:r>
          </a:p>
        </p:txBody>
      </p:sp>
      <p:pic>
        <p:nvPicPr>
          <p:cNvPr id="449" name="Shape 449" descr="SBS_4e_Figure_05_19_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462" y="333132"/>
            <a:ext cx="7324725" cy="498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phosphorus cycle circulates a limited nutrient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Phosphorus (P) is a key component of cell membranes, DNA, RNA, ATP, and ADP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Phosphorus cycle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describes the routes that phosphorus atoms take through the environment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phosphorus is within rocks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released by weathering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no significant atmospheric component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naturally low environmental concentrations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Phosphorus can be a limiting factor for plant growth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Shape 461"/>
          <p:cNvPicPr preferRelativeResize="0"/>
          <p:nvPr/>
        </p:nvPicPr>
        <p:blipFill rotWithShape="1">
          <a:blip r:embed="rId3">
            <a:alphaModFix/>
          </a:blip>
          <a:srcRect b="2684"/>
          <a:stretch/>
        </p:blipFill>
        <p:spPr>
          <a:xfrm>
            <a:off x="295529" y="524737"/>
            <a:ext cx="8546592" cy="58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affect the phosphorus cycle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add phosphorus to fertilizers to promote crop growth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Runoff from farm fields and lawns contains phosphorus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phytoplankton growth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in eutrophication and hypoxia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Wastewater discharge also releases phosphorus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Detergents have traditionally contained high levels of phosphates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Tackling nutrient enrichment requires diverse approaches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809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rely on synthetic fertilizers and fossil fuels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Nutrient enrichment will be an issue we must address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a number of ways to control nutrient pollution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fertilizer use on farms and lawns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fertilizer at times that minimize runoff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vegetation “buffers” around streams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Restore wetlands and create artificial ones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sewage treatment technologies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fossil fuel combustion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approaches have varying costs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143394" y="946113"/>
            <a:ext cx="8849528" cy="52508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Thinking in terms of systems teaches us how to avoid disrupting Earth’s processes and how to mitigate any disruptions we cause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interacts with its nonliving environment in ecosystems through which energy flows and matter recycles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biogeochemical cycles is crucial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are significantly changing the ways these cycles function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systems have survived for ages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feedback has kept these systems stable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learn how to be sustainable from these examples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describes a negative feedback loop?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drives a system toward an extreme.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stabilizes the system.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causes the system to move in one direction </a:t>
            </a:r>
            <a:b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a time.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rare in nature.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statements is NOT correct?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system is a network of relationships among various components.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dynamic equilibrium, system processes move in opposing directions to balance their effects.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system in homeostasis is not able to maintain constant (stable) internal conditions.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system with emergent properties has characteristics that are not evident in the components alone.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a correct statement?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and matter flow in one direction only.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and matter both cycle repeatedly.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flows in one direction, while matter recycles.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 flows in one direction, while energy recycles.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definition of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production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Biomass generated by heterotrophs from consuming autotrophs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and compounds that are required for survival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remaining after respiration that is used to generate plant biomass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Assimilation of energy by autotrophs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/>
              <a:t>Systems involve feedback loops</a:t>
            </a:r>
          </a:p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43394" y="936784"/>
            <a:ext cx="8849528" cy="54239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network of relationships among parts, elements, or components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interact with and influence one another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exchange energy, matter, or information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Systems receive inputs of energy, matter, or information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process these inputs and produce outputs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Feedback loop</a:t>
            </a:r>
            <a:r>
              <a:rPr lang="en-US" sz="2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circular process in which a system’s output serves as input to that same system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and positive feedback loops do 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mean bad and good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biogeochemical cycle uses photosynthesis and respiration to cycle its atoms?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Phosphorus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biogeochemical cycle is being affected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increased fertilizer production through the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Haber-Bosch process?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Phosphorus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NOT a way to decrease hypoxia in estuaries and coastal oceans?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fertilizer use on farms and lawns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fertilizer during heavy spring rains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Restore wetlands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sewage treatment technologies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ecosystem services do you think is the most important?	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services such as water purification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goods such as food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Enhancing the quality of our lives, such as spiritual renewal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these are fundamentally important.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buClr>
                <a:srgbClr val="4373B7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management strategies shown here cost less than $4 per pound of nitrogen reduced?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Six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Eight</a:t>
            </a:r>
          </a:p>
        </p:txBody>
      </p:sp>
      <p:pic>
        <p:nvPicPr>
          <p:cNvPr id="545" name="Shape 545"/>
          <p:cNvPicPr preferRelativeResize="0"/>
          <p:nvPr/>
        </p:nvPicPr>
        <p:blipFill rotWithShape="1">
          <a:blip r:embed="rId3">
            <a:alphaModFix/>
          </a:blip>
          <a:srcRect b="4513"/>
          <a:stretch/>
        </p:blipFill>
        <p:spPr>
          <a:xfrm>
            <a:off x="2540225" y="2974191"/>
            <a:ext cx="6352214" cy="2833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Systems involve feedback loops	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101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Negative feedback loop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system changes and moves in one direction; that movement acts as an output, and as an input back into the system; the input then moves the system in the other direction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and output neutralize one another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Stabilizes the system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body temperature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systems in 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5876"/>
          <a:stretch/>
        </p:blipFill>
        <p:spPr>
          <a:xfrm>
            <a:off x="1569592" y="2270218"/>
            <a:ext cx="5998463" cy="235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2729</Words>
  <Application>Microsoft Office PowerPoint</Application>
  <PresentationFormat>On-screen Show (4:3)</PresentationFormat>
  <Paragraphs>357</Paragraphs>
  <Slides>74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Noto Sans Symbols</vt:lpstr>
      <vt:lpstr>Times New Roman</vt:lpstr>
      <vt:lpstr>Withgott_Lecture_template</vt:lpstr>
      <vt:lpstr>Withgott_Clicker_Template</vt:lpstr>
      <vt:lpstr>PowerPoint Presentation</vt:lpstr>
      <vt:lpstr>This lecture will help you understand:</vt:lpstr>
      <vt:lpstr>PowerPoint Presentation</vt:lpstr>
      <vt:lpstr>Central Case Study: The Vanishing Oysters of the Chesapeake Bay</vt:lpstr>
      <vt:lpstr>PowerPoint Presentation</vt:lpstr>
      <vt:lpstr>Earth’s Environmental Systems</vt:lpstr>
      <vt:lpstr>Systems involve feedback loops </vt:lpstr>
      <vt:lpstr>Systems involve feedback loops </vt:lpstr>
      <vt:lpstr>PowerPoint Presentation</vt:lpstr>
      <vt:lpstr>Systems involve feedback loops</vt:lpstr>
      <vt:lpstr>PowerPoint Presentation</vt:lpstr>
      <vt:lpstr>Systems show several defining properties</vt:lpstr>
      <vt:lpstr>PowerPoint Presentation</vt:lpstr>
      <vt:lpstr>Environmental systems interact</vt:lpstr>
      <vt:lpstr>Environmental systems interact</vt:lpstr>
      <vt:lpstr>PowerPoint Presentation</vt:lpstr>
      <vt:lpstr>Environmental systems interact</vt:lpstr>
      <vt:lpstr>PowerPoint Presentation</vt:lpstr>
      <vt:lpstr>We may perceive Earth’s systems in various ways</vt:lpstr>
      <vt:lpstr>Ecosystems  </vt:lpstr>
      <vt:lpstr>Ecosystems are systems of interacting living and nonliving entities</vt:lpstr>
      <vt:lpstr>PowerPoint Presentation</vt:lpstr>
      <vt:lpstr>Energy is converted to biomass</vt:lpstr>
      <vt:lpstr>Energy is converted to biomass</vt:lpstr>
      <vt:lpstr>PowerPoint Presentation</vt:lpstr>
      <vt:lpstr>PowerPoint Presentation</vt:lpstr>
      <vt:lpstr>Nutrients influence productivity</vt:lpstr>
      <vt:lpstr>PowerPoint Presentation</vt:lpstr>
      <vt:lpstr>Nutrients influence productivity</vt:lpstr>
      <vt:lpstr>PowerPoint Presentation</vt:lpstr>
      <vt:lpstr>Ecosystems interact with one another</vt:lpstr>
      <vt:lpstr>Landscape ecologists study geographic patterns</vt:lpstr>
      <vt:lpstr>PowerPoint Presentation</vt:lpstr>
      <vt:lpstr>Landscape ecologists study geographic patterns</vt:lpstr>
      <vt:lpstr>Remote sensing helps us apply landscape ecology</vt:lpstr>
      <vt:lpstr>PowerPoint Presentation</vt:lpstr>
      <vt:lpstr>Modeling helps ecologists understand systems</vt:lpstr>
      <vt:lpstr>PowerPoint Presentation</vt:lpstr>
      <vt:lpstr>Ecosystems services sustain our world</vt:lpstr>
      <vt:lpstr>PowerPoint Presentation</vt:lpstr>
      <vt:lpstr>Nutrients circulate through ecosystems in biogeochemical cycles</vt:lpstr>
      <vt:lpstr>Nutrients circulate through ecosystems in biogeochemical cycles</vt:lpstr>
      <vt:lpstr>PowerPoint Presentation</vt:lpstr>
      <vt:lpstr>The water cycle affects all other cycles</vt:lpstr>
      <vt:lpstr>Groundwater  </vt:lpstr>
      <vt:lpstr>Groundwater</vt:lpstr>
      <vt:lpstr>PowerPoint Presentation</vt:lpstr>
      <vt:lpstr>Our impacts on the water cycle are extensive</vt:lpstr>
      <vt:lpstr>The carbon cycle circulates a vital organic nutrient</vt:lpstr>
      <vt:lpstr>Sediment storage of carbon and The oceans</vt:lpstr>
      <vt:lpstr>PowerPoint Presentation</vt:lpstr>
      <vt:lpstr>We are shifting carbon from the lithosphere to the atmosphere</vt:lpstr>
      <vt:lpstr>The nitrogen cycle involves specialized bacteria</vt:lpstr>
      <vt:lpstr>PowerPoint Presentation</vt:lpstr>
      <vt:lpstr>Nitrification and denitrification</vt:lpstr>
      <vt:lpstr>Nitrification and denitrification</vt:lpstr>
      <vt:lpstr>PowerPoint Presentation</vt:lpstr>
      <vt:lpstr>We have greatly influenced the nitrogen cycle</vt:lpstr>
      <vt:lpstr>We have greatly influenced the nitrogen cycle</vt:lpstr>
      <vt:lpstr>PowerPoint Presentation</vt:lpstr>
      <vt:lpstr>The phosphorus cycle circulates a limited nutrient</vt:lpstr>
      <vt:lpstr>PowerPoint Presentation</vt:lpstr>
      <vt:lpstr>We affect the phosphorus cycle</vt:lpstr>
      <vt:lpstr>Tackling nutrient enrichment requires diverse approaches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Weighing the Issues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Yasmeen S.</dc:creator>
  <cp:lastModifiedBy>Rankin, Christian</cp:lastModifiedBy>
  <cp:revision>7</cp:revision>
  <dcterms:modified xsi:type="dcterms:W3CDTF">2018-04-17T13:19:23Z</dcterms:modified>
</cp:coreProperties>
</file>