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</p:sldMasterIdLst>
  <p:notesMasterIdLst>
    <p:notesMasterId r:id="rId8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Answer: d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24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Sustainable Solutions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6" name="Shape 56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Matter, Energy, and Geology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8287" y="180975"/>
            <a:ext cx="8685211" cy="536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92088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62487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6613525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0" y="6613525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An audit is a useful way to begin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audit of the institution provides baseline information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helps set priorities and goals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measuring energy use, emissions, waste, food, water use, transportation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Audits can be conducted by students, classes, or outside professional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useful, audits should result in specific recommendations or actions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instance, identify appliances to replace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changes are made, progress can be monitored using the baseline 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5128" y="1621536"/>
            <a:ext cx="6333744" cy="361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Recycling and waste reduction are common campus efforts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 sustainability efforts frequently involve waste reduction, recycling, or composting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 many opportunities for small-scale improvements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RecycleMania,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schools compete to see who recycles the most over a ten-week period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523 schools participated in 2013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Trash audits show how much trash can be recycled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can be used to encourage more recycling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5128" y="1039367"/>
            <a:ext cx="6333744" cy="477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Recycling and waste reduction are common campus efforts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Composting is becoming popular as well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Campuses are composting a variety of materials from bulky wood waste (furniture and pallets) to paper to food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Ithaca College in NY composts 44% of its food waste, saving $11,500 in disposal costs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Reuse is more sustainable than recycling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Unwanted items are collected and donated to charity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collects 40–50 tons of items from students as they move out in the spring and sells them at low cost when students return in the fall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 building design is a key to sustainable campuses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Buildings are responsible for 70–90% of a campus’s greenhouse gas emission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buildings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constructed from sustainable, energy-efficient building materials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pollution, use renewable energy, and encourage efficiency in energy and water use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Leadership in Energy and Environmental Design (LEED) standards guide the design and certification of construction and renovation of buildings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 building design is a key to sustainable campuses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Anza College’s Kirsch Center for Environmental Studies has a platinum LEED ranking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energy- and water-efficient and is solar-powered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Materials are made from nontoxic recycled and renewable materials: recycled steel, plastic, fly ash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Adam Joseph Lewis Center at Oberlin College in Ohio used recycled or reused building materials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Energy-efficient lighting, heating, appliances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energy from PV panels and passive solar heating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3119" y="198119"/>
            <a:ext cx="4937760" cy="658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 building design is a key to sustainable campuses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Bren Hall at the University of Santa Barbara in California uses solar panels, white roofing, recycled materials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few toxic substances and conserves water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universities have LEED-certified buildings using similar design principles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movement of “green buildings” continues to grow  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Florida has started construction on 18 green buildings since 2003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design is not limited to just the building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Landscaping can use native plants and require little irrigation water or prevent erosion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127" y="268223"/>
            <a:ext cx="4047744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efforts to promote sustainability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concept of sustainable development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environmental protection promotes economic well-being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Approaches to designing sustainable solutions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time is limited, but human potential to solve problems is tremendous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Water conservation is important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Conserving water is a key element of sustainable campuses, especially in arid regions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 landscape design can redirect rainwater so that it can nourish plants and recharge aquifers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Rather than causing erosion and carrying pollutants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Indoor water is conserved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Low-flow toilets, faucets, and showerheads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 water bottles with tap water instead of buying bottled water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Universities save millions of dollars and drastically reduce water use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943" y="509016"/>
            <a:ext cx="7754111" cy="5839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5128" y="1298448"/>
            <a:ext cx="6333744" cy="426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Energy efficiency is easy to improve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Competitions to save energy are one means campuses are using to cut energy use and educate themselves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185 participated in the 2013 Campus Conservation Nationals while others held their own competitions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Energy efficiency is easy to improve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measures have resulted in large energy savings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saved one school $86,000/year by turning down hot water temperatures 5 degrees 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Replacing 35-watt bulbs with 25-watt bulbs saved another school $50,000/year and prevented 425 tons of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Powering down empty buildings saves energy, money, and greenhouse gas emissions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Students are promoting renewable energy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Campuses reduce energy use and emissions by altering their energy source, for example, switching from fuel oil to carbon-neutral wood chips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Campuses use solar and wind power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PV systems, solar thermal,  and wind turbines provide emission-free electricity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Students are promoting renewable energy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Institutions buy “green tags” or carbon offsets that subsidize renewable energies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vote to increase their fees (they “tax” themselves) to buy renewable energy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2011, 20 college teams from around the United States competed in the fifth Solar Decathalon, building solar houses of the student’s own designs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2551" y="268223"/>
            <a:ext cx="3358896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91" y="533400"/>
            <a:ext cx="8205215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Dining services and campus farms can promote more sustainable food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25% of the food students take in cafeterias becomes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Going trayless and making students carry plates reduce food waste (and save water and energy)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services can purchase in bulk and buy organic, locally grown food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campuses have gardens or farms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can grow food used in dining halls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volunteer at community gardens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George Mason University and Loyola University Chicago have established apiaries (for honeybees)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6615"/>
            <a:ext cx="8546592" cy="61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456" y="268223"/>
            <a:ext cx="4133088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Purchasing decisions wield influence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Campuses can support green initiatives by purchasing: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Recycled paper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Certified sustainable wood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Energy-efficient appliances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Goods with less packaging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Ecolabeled products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Campuses can also switch to nontoxic cleaning supplies and save thousands of dollars a year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can work with ground staff to eliminate the use of herbicides and pesticides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Transportation alternatives are many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campuses struggle with traffic congestion, parking shortages, commuting delays, and pollution from exhaust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Commuting accounts for over half of the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 of the average college or university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Transportation alternatives are many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campuses have tried to encourage bicycling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Bike sharing programs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Refurbished bicycles free to students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Solutions include:	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Expanding bus and shuttle systems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Encouraging bicycling, walking, and carpooling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Introducing alternative vehicles and alternative fuels to university fleets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151" y="917448"/>
            <a:ext cx="7473695" cy="5023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151" y="920495"/>
            <a:ext cx="7473695" cy="5017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Campuses are restoring native plants, habitats, and landscapes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Universities have been enhancing their natural environment through a diversity of efforts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Removing invasive species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Restoring native plants and communities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Improving habitat for wildlife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Enhancing soil and water quality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Restoring wetlands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 managed lands are being used for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1078991"/>
            <a:ext cx="7955280" cy="4700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Carbon-neutrality is a major goal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Reducing greenhouse gas emissions from fossil fuel combustion is a top priority for campus sustainability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universities are complying with the Kyoto Protocol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typically costs just $10/student/year to comply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Reductions are achieved through conservation or purchasing carbon offsets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Carbon-neutrality is a major goal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present administrators with proposals to eliminate carbon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pressure has nudged reluctant administrators to set targets to reduce greenhouse emissions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the Nation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national “teach-in” on solutions to climate change, America’s energy future, etc.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1828800" y="381000"/>
            <a:ext cx="5105399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De Anza College Strives for a Sustainable Campus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Anza College (California) is one of the greenest community colleges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Colleges and universities are microcosms of society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consume resources, pollute, recycle, etc.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the nation’s first LEED-Platinum sustainable building as well as five other LEED certified buildings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teaches about sustainability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college has incorporated sustainability into almost everything it does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Thousands of students take the college’s environmental studies and sciences classes each year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Students are demanding divestment from fossil fuel corporations 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higher education has over $400 billion of endowment money, much of it invested in the stock market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of this is in the stock of corporations in the coal, oil, and gas industries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are working to convince their campus leadership to sell off stocks in fossil fuel companies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Modeled on efforts to divest from companies doing business in apartheid-era South Africa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2012, over 200 campuses have active divestment movements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255" y="670560"/>
            <a:ext cx="7333487" cy="551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Organizations assist campus efforts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organizations support campus sustainability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Association for the Advancement of Sustainability in Higher Education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Wildlife Federation’s Campus Ecology program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provide information on sustainability efforts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NWF program recognizes the most successful campus sustainability initiatives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easier than ever to start sustainability efforts on your own campus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Sustainable development aims to achieve a triple bottom line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 efforts on campus parallel efforts in the rest of the world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people are beginning to appreciate Earth’s limited capacity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voicing concerns about our current behaviors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Sustainable development aims to achieve a triple bottom line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 does not mean just protecting the environment from humans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Triple bottom line: Finding ways to promote social justice, economic well-being, and environmental quality at the same time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goal is the primary challenge for this century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protection can enhance economic opportunity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protection and economic well-being do not conflict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well-being depends on a healthy environment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Reducing consumption and waste saves money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jobs arise as old ones decline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Logging, mining, and manufacturing have declined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 in renewable energy are opening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desire to live in areas with clean air and water, intact forests, and parks and open spaces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Protecting these boosts property values and tax revenues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912" y="740664"/>
            <a:ext cx="7504175" cy="53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protection can enhance economic opportunity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protection helps the economy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benefits of environmental regulation greatly exceed costs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Economies around the world have expanded over the past 45 years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same time environmental protection measures have proliferated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external costs and benefits are factored in, the economic value of sustainably managed ecosystems exceeds the value of harvested ecosystems</a:t>
            </a:r>
          </a:p>
        </p:txBody>
      </p:sp>
      <p:sp>
        <p:nvSpPr>
          <p:cNvPr id="342" name="Shape 342"/>
          <p:cNvSpPr/>
          <p:nvPr/>
        </p:nvSpPr>
        <p:spPr>
          <a:xfrm>
            <a:off x="533400" y="1219200"/>
            <a:ext cx="80771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1120" y="210312"/>
            <a:ext cx="6461759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part of our environment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easy to feel disconnected from our natural environment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Millions of urban residents have never set foot in an undeveloped area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people no longer have an understanding of where their food, water, and clothing come from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we consider where our things come from, it becomes easier to see how we are part of the environment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we can see that what is good for the environment can also be good for people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8111" y="210312"/>
            <a:ext cx="5827776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1" y="210312"/>
            <a:ext cx="7717535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follow a number of strategies toward sustainable solutions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solutions to environmental problems are numerous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engagement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be needed to guide our political leaders to enact policies for sustainability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Corporations and interest groups influence politicians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Citizens have the same power if they choose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person can exercise power by: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Voting, attending public hearings, donating to advocacy groups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letters and making phone calls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39" y="661416"/>
            <a:ext cx="7589519" cy="5535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Consumer power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wield influence in the choices we make as consumers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Consumers can buy ecolabeled products to increase sales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Recycled paper, “dolphin-safe” tuna, etc.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Consumers can also promote “green” purchasing at work and school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 certified sustainable wood, organic food, energy-efficient appliances, etc.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Employees can voice their preferences in purchasing decisions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Quality of life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Economists and policymakers talk of economic growth as an ultimate goal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is a tool to attain the real goal of maximizing human happiness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believe that more, bigger, and faster are better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States, with 5% of the world’s population, uses 20% of its energy resources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more income does not translate into being happier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not have long-term happiness by endlessly expanding our economy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56" y="728472"/>
            <a:ext cx="7638288" cy="540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911" y="268223"/>
            <a:ext cx="2932176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Quality of life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enhance our quality of life: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technology and efficiency in industry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a sustainable manufacturing system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Modify our behavior, attitudes, and lifestyles to minimize consumption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Quality of life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modify our economic approach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must incorporate external costs into market prices of goods and services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taxes and phasing out harmful substances could encourage sustainability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will provide a clearer view of the true costs and benefits of our decision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Population stability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947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 human population growth is not sustainable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has expanded the Earth’s carrying capacity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Sooner or later, growth will end, but how?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wars, plagues, famine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through voluntary means as a result of wealth and education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demographic transition may help developing countries, as it helped developed countries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79" y="1185671"/>
            <a:ext cx="7711440" cy="4486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 technologies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has spurred population increase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agricultural and industrial revolutions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Advances in medicine and health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magnifies our impact on Earth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IPAT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equation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 technologies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Shortsighted uses of technology have created a mess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wiser use of green technology can help us get out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countries have exported technologies to developing countries, intensifying their impacts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technology is being used to mitigate environmental impacts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Pollution controls and green energy generation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Mimicking nature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systems operate in cycles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feedback loops and circular material flows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is recycled into input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systems are linear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Raw materials are processed, which generates waste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pathways can be transformed into circular ones through recycling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Virtually all products can be recycled, given the right technology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ultimate vision is to create a closed-loop process to generate no waste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local and the global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self-sufficiency builds sustainable societies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closely tied to an area tend to value it and seek to sustain its environment and human community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 needs locally cuts down on the energy expended in shipping, particularly with food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Critics of globalization object to the homogenization of the world’s societies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Languages are vanishing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ways of life are being abandoned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local and the global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multinational corporations are obtaining growing power over global trade. Critics argue that they promote high-consumption lifestyles but not environmental protection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Protests against globalization have accompanied every World Trade Organization meeting since 1999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globalization brings positive aspects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and learning between cultures have made us more likely to celebrate our differences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spread of Western democracy allows entrepreneurship and encourages creativity in art, science, and education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5624" y="198119"/>
            <a:ext cx="4492751" cy="658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Systemic solutions</a:t>
            </a:r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solve problems by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Addressing the symptoms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Addressing the root cause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Addressing symptoms one-by-one is often easier but does not solve the problem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adopt a more systemic approach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 the sum of the parts and address the root cause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Rather than reaching further for new fossil fuel sources (addressing the symptom of depleting energy supplies), we can switch to renewable energy sources that will not deplete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Long-term perspective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23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must base our decisions on long-term thinking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best long-term solution is not the best short-term one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why we are currently not sustainable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Policymakers act for the short-term good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want quick results that help them get reelected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environmental problems are cumulative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worsen gradually and need long periods to be solved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Costs of solving problems are short term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benefits are long term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Research and education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magnify our influence by educating others and serving as role models through our actions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 sustainability efforts do both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science provides information that people can use to make wise decisions about issues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 research and education can help us find sustainable solutions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Precious Time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natural systems we depend on are changing rapidly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impacts are intensifying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Deforestation, overfishing, wetland loss, resource extraction, and climate change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window of opportunity to turn these trends around is short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find time to implement solutions before we do irreparable harm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Sustainability on Campus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 means living in a way that can be lived far into the future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Conserving resources to prevent their depletion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Reducing waste and pollution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Protecting ecological processes and ecosystem services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need to reach again for the moon</a:t>
            </a: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 Kennedy created NASA in 1961 in response to the prospect of “losing” the space race to the moon 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technology to get to the moon did not exist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 nation rallied behind the goal and provided the support for the development of the technology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Humanity faces a challenge more important than any previous one: achieving sustainability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larger and more complex than going to the moon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Government, industry, and citizens can contribute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ingenuity is capable—we simply need to rally public resolve and engage governments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Shape 4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8175" y="490727"/>
            <a:ext cx="6327647" cy="5876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must think of Earth as an island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 is, indeed, an island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Islands can be paradise, or they can have their resources depleted and their environment degraded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would be folly to allow the latter for our planet as a whole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live happily and sustainably if we recognize this and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Modify our individual behavior and cultural institutions to encourage sustainable practices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 science to achieve these ends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Shape 4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59080"/>
            <a:ext cx="7924799" cy="633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any society facing dwindling resources and environmental degradation: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will be those who raise alarms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will be those who ignore them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gaining detailed knowledge and understanding of our dynamic planet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it offers us and what it can bear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challenge for our society today is to support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science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we may distinguish false alarms from real problems and legitimate concerns from thoughtless denial 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NOT helpful for reaching sustainability?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water efficiently.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Conserve energy.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renewable energy. 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fossil fuels.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campuses become more sustainable?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Recycle paper.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 goods with less packaging.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 some of the food used in dining halls.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 above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LEED certified building would most likely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more to heat and cool.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have drinking fountains to reduce water use.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recycled materials in its construction.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 above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NOT a major approach to sustainability?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unnecessary consumption.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 population growth.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to politicians and policymakers—they have our best interests at heart.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in the long term.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Sustainability on Campus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sustainable solution ensures environmental quality, economic well-being, and social justice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Efforts need to be made at every level from the individual to the nation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Colleges and universities and the students they educate are playing a crucial role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 as models for diverse sustainability initiatives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NOT part of the triple bottom line, the new goal for sustainability?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social justice.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economic well-being.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environmental quality. 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all part of the triple bottom line of sustainability.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achieve sustainability, human systems should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mimic linear ecological systems.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only positive feedback loops.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raw materials that flow into landfills.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circular material flows that mimic environmental systems.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would you like your university to do regarding sustainability?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much as it can, even if it means increasing my tuition a bit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much as it can, as long as it does not raise my tuition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bit more than it does now, but not much more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Nothing else; my university already does a lot.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is the best interpretation of this graph about Americans in higher income brackets?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happier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others.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happier, but not as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as one would think.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happy than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Happiness and income are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related.</a:t>
            </a: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9" name="Shape 5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667000"/>
            <a:ext cx="3284696" cy="405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5248" y="268223"/>
            <a:ext cx="4413504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3204</Words>
  <Application>Microsoft Office PowerPoint</Application>
  <PresentationFormat>On-screen Show (4:3)</PresentationFormat>
  <Paragraphs>379</Paragraphs>
  <Slides>83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Calibri</vt:lpstr>
      <vt:lpstr>Noto Sans Symbols</vt:lpstr>
      <vt:lpstr>Times New Roman</vt:lpstr>
      <vt:lpstr>Withgott_Lecture_template</vt:lpstr>
      <vt:lpstr>Withgott_Clicker_Template</vt:lpstr>
      <vt:lpstr>PowerPoint Presentation</vt:lpstr>
      <vt:lpstr>This lecture will help you understand:</vt:lpstr>
      <vt:lpstr>PowerPoint Presentation</vt:lpstr>
      <vt:lpstr>Central Case Study: De Anza College Strives for a Sustainable Campus</vt:lpstr>
      <vt:lpstr>PowerPoint Presentation</vt:lpstr>
      <vt:lpstr>PowerPoint Presentation</vt:lpstr>
      <vt:lpstr>Sustainability on Campus</vt:lpstr>
      <vt:lpstr>Sustainability on Campus</vt:lpstr>
      <vt:lpstr>PowerPoint Presentation</vt:lpstr>
      <vt:lpstr>An audit is a useful way to begin</vt:lpstr>
      <vt:lpstr>PowerPoint Presentation</vt:lpstr>
      <vt:lpstr>Recycling and waste reduction are common campus efforts</vt:lpstr>
      <vt:lpstr>PowerPoint Presentation</vt:lpstr>
      <vt:lpstr>Recycling and waste reduction are common campus efforts</vt:lpstr>
      <vt:lpstr>Green building design is a key to sustainable campuses</vt:lpstr>
      <vt:lpstr>Green building design is a key to sustainable campuses</vt:lpstr>
      <vt:lpstr>PowerPoint Presentation</vt:lpstr>
      <vt:lpstr>Green building design is a key to sustainable campuses</vt:lpstr>
      <vt:lpstr>PowerPoint Presentation</vt:lpstr>
      <vt:lpstr>Water conservation is important</vt:lpstr>
      <vt:lpstr>PowerPoint Presentation</vt:lpstr>
      <vt:lpstr>PowerPoint Presentation</vt:lpstr>
      <vt:lpstr>Energy efficiency is easy to improve</vt:lpstr>
      <vt:lpstr>Energy efficiency is easy to improve</vt:lpstr>
      <vt:lpstr>Students are promoting renewable energy</vt:lpstr>
      <vt:lpstr>Students are promoting renewable energy</vt:lpstr>
      <vt:lpstr>PowerPoint Presentation</vt:lpstr>
      <vt:lpstr>PowerPoint Presentation</vt:lpstr>
      <vt:lpstr>Dining services and campus farms can promote more sustainable food</vt:lpstr>
      <vt:lpstr>PowerPoint Presentation</vt:lpstr>
      <vt:lpstr>Purchasing decisions wield influence</vt:lpstr>
      <vt:lpstr>Transportation alternatives are many</vt:lpstr>
      <vt:lpstr>Transportation alternatives are many</vt:lpstr>
      <vt:lpstr>PowerPoint Presentation</vt:lpstr>
      <vt:lpstr>PowerPoint Presentation</vt:lpstr>
      <vt:lpstr>Campuses are restoring native plants, habitats, and landscapes</vt:lpstr>
      <vt:lpstr>PowerPoint Presentation</vt:lpstr>
      <vt:lpstr>Carbon-neutrality is a major goal</vt:lpstr>
      <vt:lpstr>Carbon-neutrality is a major goal</vt:lpstr>
      <vt:lpstr>Students are demanding divestment from fossil fuel corporations </vt:lpstr>
      <vt:lpstr>PowerPoint Presentation</vt:lpstr>
      <vt:lpstr>Organizations assist campus efforts</vt:lpstr>
      <vt:lpstr>Sustainable development aims to achieve a triple bottom line</vt:lpstr>
      <vt:lpstr>Sustainable development aims to achieve a triple bottom line</vt:lpstr>
      <vt:lpstr>Environmental protection can enhance economic opportunity</vt:lpstr>
      <vt:lpstr>PowerPoint Presentation</vt:lpstr>
      <vt:lpstr>Environmental protection can enhance economic opportunity</vt:lpstr>
      <vt:lpstr>PowerPoint Presentation</vt:lpstr>
      <vt:lpstr>We are part of our environment</vt:lpstr>
      <vt:lpstr>PowerPoint Presentation</vt:lpstr>
      <vt:lpstr>We can follow a number of strategies toward sustainable solutions</vt:lpstr>
      <vt:lpstr>PowerPoint Presentation</vt:lpstr>
      <vt:lpstr>Consumer power</vt:lpstr>
      <vt:lpstr>Quality of life</vt:lpstr>
      <vt:lpstr>PowerPoint Presentation</vt:lpstr>
      <vt:lpstr>PowerPoint Presentation</vt:lpstr>
      <vt:lpstr>Quality of life</vt:lpstr>
      <vt:lpstr>Quality of life</vt:lpstr>
      <vt:lpstr>Population stability</vt:lpstr>
      <vt:lpstr>Green technologies</vt:lpstr>
      <vt:lpstr>Green technologies</vt:lpstr>
      <vt:lpstr>Mimicking nature</vt:lpstr>
      <vt:lpstr>The local and the global</vt:lpstr>
      <vt:lpstr>The local and the global</vt:lpstr>
      <vt:lpstr>PowerPoint Presentation</vt:lpstr>
      <vt:lpstr>Systemic solutions</vt:lpstr>
      <vt:lpstr>Long-term perspective</vt:lpstr>
      <vt:lpstr>Research and education</vt:lpstr>
      <vt:lpstr>Precious Time</vt:lpstr>
      <vt:lpstr>We need to reach again for the moon</vt:lpstr>
      <vt:lpstr>PowerPoint Presentation</vt:lpstr>
      <vt:lpstr>We must think of Earth as an island</vt:lpstr>
      <vt:lpstr>PowerPoint Presentation</vt:lpstr>
      <vt:lpstr>Conclusion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Weighing the Issues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2018-04-17T13:29:23Z</dcterms:modified>
</cp:coreProperties>
</file>