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4" r:id="rId1"/>
    <p:sldMasterId id="2147483665" r:id="rId2"/>
  </p:sldMasterIdLst>
  <p:notesMasterIdLst>
    <p:notesMasterId r:id="rId70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06" r:id="rId53"/>
    <p:sldId id="307" r:id="rId54"/>
    <p:sldId id="308" r:id="rId55"/>
    <p:sldId id="309" r:id="rId56"/>
    <p:sldId id="310" r:id="rId57"/>
    <p:sldId id="311" r:id="rId58"/>
    <p:sldId id="312" r:id="rId59"/>
    <p:sldId id="313" r:id="rId60"/>
    <p:sldId id="314" r:id="rId61"/>
    <p:sldId id="315" r:id="rId62"/>
    <p:sldId id="316" r:id="rId63"/>
    <p:sldId id="317" r:id="rId64"/>
    <p:sldId id="318" r:id="rId65"/>
    <p:sldId id="319" r:id="rId66"/>
    <p:sldId id="320" r:id="rId67"/>
    <p:sldId id="321" r:id="rId68"/>
    <p:sldId id="322" r:id="rId69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6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" Type="http://schemas.openxmlformats.org/officeDocument/2006/relationships/slide" Target="slides/slide5.xml"/><Relationship Id="rId71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viewProps" Target="view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36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36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36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36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5" name="Shape 8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4" name="Shape 13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0" name="Shape 14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6" name="Shape 14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2" name="Shape 15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7" name="Shape 15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3" name="Shape 16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8" name="Shape 16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4" name="Shape 17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0" name="Shape 18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6" name="Shape 18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1" name="Shape 19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7" name="Shape 19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2" name="Shape 20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8" name="Shape 20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4" name="Shape 21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9" name="Shape 21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5" name="Shape 22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0" name="Shape 23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6" name="Shape 23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1" name="Shape 24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7" name="Shape 24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2" name="Shape 25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8" name="Shape 25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64" name="Shape 26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69" name="Shape 26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hape 2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5" name="Shape 27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Shape 2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81" name="Shape 28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Shape 2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86" name="Shape 28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Shape 2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92" name="Shape 29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Shape 2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97" name="Shape 29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0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Shape 3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03" name="Shape 30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Shape 3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09" name="Shape 30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Shape 3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15" name="Shape 31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Shape 3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21" name="Shape 32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Shape 3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26" name="Shape 32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Shape 3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32" name="Shape 33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Shape 3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38" name="Shape 33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Shape 3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44" name="Shape 34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Shape 3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50" name="Shape 35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Shape 3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56" name="Shape 35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6" name="Shape 10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Shape 3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61" name="Shape 36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Shape 3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67" name="Shape 36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Shape 3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3" name="Shape 37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Shape 3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9" name="Shape 37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Shape 3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85" name="Shape 38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Shape 3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90" name="Shape 39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Shape 3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95" name="Shape 39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Shape 4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01" name="Shape 40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Shape 405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58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6" name="Shape 40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07" name="Shape 4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8" name="Shape 408"/>
          <p:cNvSpPr txBox="1"/>
          <p:nvPr/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58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Shape 413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59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" name="Shape 41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15" name="Shape 415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Answer: c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2" name="Shape 11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Shape 42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60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1" name="Shape 42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22" name="Shape 422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Answer: d</a:t>
            </a:r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Shape 42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61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8" name="Shape 42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29" name="Shape 429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Answer: c</a:t>
            </a:r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Shape 434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62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5" name="Shape 43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36" name="Shape 436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Answer: c</a:t>
            </a:r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Shape 441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63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2" name="Shape 44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43" name="Shape 443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Answer: d</a:t>
            </a:r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Shape 44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64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9" name="Shape 44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50" name="Shape 450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Answer: a</a:t>
            </a:r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Shape 455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65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6" name="Shape 45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57" name="Shape 457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Answer: any</a:t>
            </a:r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Shape 462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66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3" name="Shape 46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64" name="Shape 464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Answer: b</a:t>
            </a:r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Shape 47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67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1" name="Shape 47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72" name="Shape 472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Answer: a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7" name="Shape 11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3" name="Shape 12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9" name="Shape 12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">
    <p:bg>
      <p:bgPr>
        <a:solidFill>
          <a:srgbClr val="4373B7"/>
        </a:solid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Shape 14" descr="Withgott_Cover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33151" y="522322"/>
            <a:ext cx="4583515" cy="5591887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15" name="Shape 15"/>
          <p:cNvSpPr txBox="1"/>
          <p:nvPr/>
        </p:nvSpPr>
        <p:spPr>
          <a:xfrm>
            <a:off x="4716667" y="532554"/>
            <a:ext cx="4427333" cy="412735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1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Lecture Outlines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Chapter 23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400" b="1" i="1" u="none" strike="noStrike" cap="none">
                <a:solidFill>
                  <a:srgbClr val="E7AA34"/>
                </a:solidFill>
                <a:latin typeface="Arial"/>
                <a:ea typeface="Arial"/>
                <a:cs typeface="Arial"/>
                <a:sym typeface="Arial"/>
              </a:rPr>
              <a:t>Minerals and Mining</a:t>
            </a:r>
          </a:p>
        </p:txBody>
      </p:sp>
      <p:sp>
        <p:nvSpPr>
          <p:cNvPr id="16" name="Shape 16"/>
          <p:cNvSpPr txBox="1"/>
          <p:nvPr/>
        </p:nvSpPr>
        <p:spPr>
          <a:xfrm>
            <a:off x="4716667" y="4688712"/>
            <a:ext cx="4427332" cy="107978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Withgott/Laposata</a:t>
            </a: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Fifth Edition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">
    <p:bg>
      <p:bgPr>
        <a:solidFill>
          <a:srgbClr val="4373B7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Shape 55" descr="Withgott_Cover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33151" y="522322"/>
            <a:ext cx="4583515" cy="5591887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56" name="Shape 56"/>
          <p:cNvSpPr txBox="1"/>
          <p:nvPr/>
        </p:nvSpPr>
        <p:spPr>
          <a:xfrm>
            <a:off x="4716667" y="532554"/>
            <a:ext cx="4427333" cy="412735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1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Active Lecture Questions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4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Chapter 2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400" b="1" i="1" u="none" strike="noStrike" cap="none">
                <a:solidFill>
                  <a:srgbClr val="E7AA3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Earth’s Physical Systems: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400" b="1" i="1" u="none" strike="noStrike" cap="none">
                <a:solidFill>
                  <a:srgbClr val="E7AA3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Matter, Energy, and Geology</a:t>
            </a:r>
          </a:p>
        </p:txBody>
      </p:sp>
      <p:sp>
        <p:nvSpPr>
          <p:cNvPr id="57" name="Shape 57"/>
          <p:cNvSpPr txBox="1"/>
          <p:nvPr/>
        </p:nvSpPr>
        <p:spPr>
          <a:xfrm>
            <a:off x="4716667" y="4688712"/>
            <a:ext cx="4427332" cy="107978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Withgott/Laposata</a:t>
            </a: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Fifth Edition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rgbClr val="4373B7"/>
              </a:buClr>
              <a:buFont typeface="Arial"/>
              <a:buNone/>
              <a:defRPr sz="4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1000"/>
              </a:spcBef>
              <a:buClr>
                <a:srgbClr val="4373B7"/>
              </a:buClr>
              <a:buFont typeface="Noto Sans Symbols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1000"/>
              </a:spcBef>
              <a:buClr>
                <a:srgbClr val="4373B7"/>
              </a:buClr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1000"/>
              </a:spcBef>
              <a:buClr>
                <a:srgbClr val="4373B7"/>
              </a:buClr>
              <a:buFont typeface="Noto Sans Symbols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1000"/>
              </a:spcBef>
              <a:buClr>
                <a:srgbClr val="4373B7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1000"/>
              </a:spcBef>
              <a:buClr>
                <a:srgbClr val="4373B7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1" name="Shape 61"/>
          <p:cNvSpPr/>
          <p:nvPr/>
        </p:nvSpPr>
        <p:spPr>
          <a:xfrm>
            <a:off x="0" y="0"/>
            <a:ext cx="9144000" cy="146947"/>
          </a:xfrm>
          <a:prstGeom prst="rect">
            <a:avLst/>
          </a:prstGeom>
          <a:gradFill>
            <a:gsLst>
              <a:gs pos="0">
                <a:srgbClr val="3E7FCD"/>
              </a:gs>
              <a:gs pos="100000">
                <a:srgbClr val="96C0FF"/>
              </a:gs>
            </a:gsLst>
            <a:lin ang="16200000" scaled="0"/>
          </a:gradFill>
          <a:ln w="9525" cap="flat" cmpd="sng">
            <a:solidFill>
              <a:srgbClr val="4A7DBA"/>
            </a:solidFill>
            <a:prstDash val="solid"/>
            <a:round/>
            <a:headEnd type="none" w="med" len="med"/>
            <a:tailEnd type="none" w="med" len="med"/>
          </a:ln>
          <a:effectLst>
            <a:outerShdw blurRad="39999" dist="23000" dir="5400000" rotWithShape="0">
              <a:srgbClr val="000000">
                <a:alpha val="34901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rgbClr val="4373B7"/>
              </a:buClr>
              <a:buFont typeface="Arial"/>
              <a:buNone/>
              <a:defRPr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206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88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88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206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88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88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6" name="Shape 66"/>
          <p:cNvSpPr/>
          <p:nvPr/>
        </p:nvSpPr>
        <p:spPr>
          <a:xfrm>
            <a:off x="0" y="0"/>
            <a:ext cx="9144000" cy="146947"/>
          </a:xfrm>
          <a:prstGeom prst="rect">
            <a:avLst/>
          </a:prstGeom>
          <a:gradFill>
            <a:gsLst>
              <a:gs pos="0">
                <a:srgbClr val="3E7FCD"/>
              </a:gs>
              <a:gs pos="100000">
                <a:srgbClr val="96C0FF"/>
              </a:gs>
            </a:gsLst>
            <a:lin ang="16200000" scaled="0"/>
          </a:gradFill>
          <a:ln w="9525" cap="flat" cmpd="sng">
            <a:solidFill>
              <a:srgbClr val="4A7DBA"/>
            </a:solidFill>
            <a:prstDash val="solid"/>
            <a:round/>
            <a:headEnd type="none" w="med" len="med"/>
            <a:tailEnd type="none" w="med" len="med"/>
          </a:ln>
          <a:effectLst>
            <a:outerShdw blurRad="39999" dist="23000" dir="5400000" rotWithShape="0">
              <a:srgbClr val="000000">
                <a:alpha val="34901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rgbClr val="4373B7"/>
              </a:buClr>
              <a:buFont typeface="Arial"/>
              <a:buNone/>
              <a:defRPr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1000"/>
              </a:spcBef>
              <a:buClr>
                <a:srgbClr val="4373B7"/>
              </a:buClr>
              <a:buFont typeface="Noto Sans Symbols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1000"/>
              </a:spcBef>
              <a:buClr>
                <a:srgbClr val="4373B7"/>
              </a:buClr>
              <a:buFont typeface="Noto Sans Symbols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1000"/>
              </a:spcBef>
              <a:buClr>
                <a:srgbClr val="4373B7"/>
              </a:buClr>
              <a:buFont typeface="Noto Sans Symbols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1000"/>
              </a:spcBef>
              <a:buClr>
                <a:srgbClr val="4373B7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1000"/>
              </a:spcBef>
              <a:buClr>
                <a:srgbClr val="4373B7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460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88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88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88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1000"/>
              </a:spcBef>
              <a:buClr>
                <a:srgbClr val="4373B7"/>
              </a:buClr>
              <a:buFont typeface="Noto Sans Symbols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1000"/>
              </a:spcBef>
              <a:buClr>
                <a:srgbClr val="4373B7"/>
              </a:buClr>
              <a:buFont typeface="Noto Sans Symbols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1000"/>
              </a:spcBef>
              <a:buClr>
                <a:srgbClr val="4373B7"/>
              </a:buClr>
              <a:buFont typeface="Noto Sans Symbols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1000"/>
              </a:spcBef>
              <a:buClr>
                <a:srgbClr val="4373B7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1000"/>
              </a:spcBef>
              <a:buClr>
                <a:srgbClr val="4373B7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460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88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88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88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3" name="Shape 73"/>
          <p:cNvSpPr/>
          <p:nvPr/>
        </p:nvSpPr>
        <p:spPr>
          <a:xfrm>
            <a:off x="0" y="0"/>
            <a:ext cx="9144000" cy="146947"/>
          </a:xfrm>
          <a:prstGeom prst="rect">
            <a:avLst/>
          </a:prstGeom>
          <a:gradFill>
            <a:gsLst>
              <a:gs pos="0">
                <a:srgbClr val="3E7FCD"/>
              </a:gs>
              <a:gs pos="100000">
                <a:srgbClr val="96C0FF"/>
              </a:gs>
            </a:gsLst>
            <a:lin ang="16200000" scaled="0"/>
          </a:gradFill>
          <a:ln w="9525" cap="flat" cmpd="sng">
            <a:solidFill>
              <a:srgbClr val="4A7DBA"/>
            </a:solidFill>
            <a:prstDash val="solid"/>
            <a:round/>
            <a:headEnd type="none" w="med" len="med"/>
            <a:tailEnd type="none" w="med" len="med"/>
          </a:ln>
          <a:effectLst>
            <a:outerShdw blurRad="39999" dist="23000" dir="5400000" rotWithShape="0">
              <a:srgbClr val="000000">
                <a:alpha val="34901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rgbClr val="4373B7"/>
              </a:buClr>
              <a:buFont typeface="Arial"/>
              <a:buNone/>
              <a:defRPr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6" name="Shape 76"/>
          <p:cNvSpPr/>
          <p:nvPr/>
        </p:nvSpPr>
        <p:spPr>
          <a:xfrm>
            <a:off x="0" y="0"/>
            <a:ext cx="9144000" cy="146947"/>
          </a:xfrm>
          <a:prstGeom prst="rect">
            <a:avLst/>
          </a:prstGeom>
          <a:gradFill>
            <a:gsLst>
              <a:gs pos="0">
                <a:srgbClr val="3E7FCD"/>
              </a:gs>
              <a:gs pos="100000">
                <a:srgbClr val="96C0FF"/>
              </a:gs>
            </a:gsLst>
            <a:lin ang="16200000" scaled="0"/>
          </a:gradFill>
          <a:ln w="9525" cap="flat" cmpd="sng">
            <a:solidFill>
              <a:srgbClr val="4A7DBA"/>
            </a:solidFill>
            <a:prstDash val="solid"/>
            <a:round/>
            <a:headEnd type="none" w="med" len="med"/>
            <a:tailEnd type="none" w="med" len="med"/>
          </a:ln>
          <a:effectLst>
            <a:outerShdw blurRad="39999" dist="23000" dir="5400000" rotWithShape="0">
              <a:srgbClr val="000000">
                <a:alpha val="34901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/>
          <p:nvPr/>
        </p:nvSpPr>
        <p:spPr>
          <a:xfrm>
            <a:off x="0" y="0"/>
            <a:ext cx="9144000" cy="146947"/>
          </a:xfrm>
          <a:prstGeom prst="rect">
            <a:avLst/>
          </a:prstGeom>
          <a:gradFill>
            <a:gsLst>
              <a:gs pos="0">
                <a:srgbClr val="3E7FCD"/>
              </a:gs>
              <a:gs pos="100000">
                <a:srgbClr val="96C0FF"/>
              </a:gs>
            </a:gsLst>
            <a:lin ang="16200000" scaled="0"/>
          </a:gradFill>
          <a:ln w="9525" cap="flat" cmpd="sng">
            <a:solidFill>
              <a:srgbClr val="4A7DBA"/>
            </a:solidFill>
            <a:prstDash val="solid"/>
            <a:round/>
            <a:headEnd type="none" w="med" len="med"/>
            <a:tailEnd type="none" w="med" len="med"/>
          </a:ln>
          <a:effectLst>
            <a:outerShdw blurRad="39999" dist="23000" dir="5400000" rotWithShape="0">
              <a:srgbClr val="000000">
                <a:alpha val="34901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title"/>
          </p:nvPr>
        </p:nvSpPr>
        <p:spPr>
          <a:xfrm>
            <a:off x="268287" y="180975"/>
            <a:ext cx="8685211" cy="5365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rgbClr val="4373B7"/>
              </a:buClr>
              <a:buFont typeface="Arial"/>
              <a:buNone/>
              <a:defRPr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192088" y="2247900"/>
            <a:ext cx="4317999" cy="26987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206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88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88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body" idx="2"/>
          </p:nvPr>
        </p:nvSpPr>
        <p:spPr>
          <a:xfrm>
            <a:off x="4662487" y="2247900"/>
            <a:ext cx="4317999" cy="26987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206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88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88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rgbClr val="4373B7"/>
              </a:buClr>
              <a:buFont typeface="Arial"/>
              <a:buNone/>
              <a:defRPr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206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88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88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" name="Shape 20"/>
          <p:cNvSpPr/>
          <p:nvPr/>
        </p:nvSpPr>
        <p:spPr>
          <a:xfrm>
            <a:off x="0" y="0"/>
            <a:ext cx="9144000" cy="146947"/>
          </a:xfrm>
          <a:prstGeom prst="rect">
            <a:avLst/>
          </a:prstGeom>
          <a:gradFill>
            <a:gsLst>
              <a:gs pos="0">
                <a:srgbClr val="3E7FCD"/>
              </a:gs>
              <a:gs pos="100000">
                <a:srgbClr val="96C0FF"/>
              </a:gs>
            </a:gsLst>
            <a:lin ang="16200000" scaled="0"/>
          </a:gradFill>
          <a:ln w="9525" cap="flat" cmpd="sng">
            <a:solidFill>
              <a:srgbClr val="4A7DBA"/>
            </a:solidFill>
            <a:prstDash val="solid"/>
            <a:round/>
            <a:headEnd type="none" w="med" len="med"/>
            <a:tailEnd type="none" w="med" len="med"/>
          </a:ln>
          <a:effectLst>
            <a:outerShdw blurRad="39999" dist="23000" dir="5400000" rotWithShape="0">
              <a:srgbClr val="000000">
                <a:alpha val="34901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/>
          <p:nvPr/>
        </p:nvSpPr>
        <p:spPr>
          <a:xfrm>
            <a:off x="0" y="0"/>
            <a:ext cx="9144000" cy="146947"/>
          </a:xfrm>
          <a:prstGeom prst="rect">
            <a:avLst/>
          </a:prstGeom>
          <a:gradFill>
            <a:gsLst>
              <a:gs pos="0">
                <a:srgbClr val="3E7FCD"/>
              </a:gs>
              <a:gs pos="100000">
                <a:srgbClr val="96C0FF"/>
              </a:gs>
            </a:gsLst>
            <a:lin ang="16200000" scaled="0"/>
          </a:gradFill>
          <a:ln w="9525" cap="flat" cmpd="sng">
            <a:solidFill>
              <a:srgbClr val="4A7DBA"/>
            </a:solidFill>
            <a:prstDash val="solid"/>
            <a:round/>
            <a:headEnd type="none" w="med" len="med"/>
            <a:tailEnd type="none" w="med" len="med"/>
          </a:ln>
          <a:effectLst>
            <a:outerShdw blurRad="39999" dist="23000" dir="5400000" rotWithShape="0">
              <a:srgbClr val="000000">
                <a:alpha val="34901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rgbClr val="4373B7"/>
              </a:buClr>
              <a:buFont typeface="Arial"/>
              <a:buNone/>
              <a:defRPr sz="4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1000"/>
              </a:spcBef>
              <a:buClr>
                <a:srgbClr val="4373B7"/>
              </a:buClr>
              <a:buFont typeface="Noto Sans Symbols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1000"/>
              </a:spcBef>
              <a:buClr>
                <a:srgbClr val="4373B7"/>
              </a:buClr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1000"/>
              </a:spcBef>
              <a:buClr>
                <a:srgbClr val="4373B7"/>
              </a:buClr>
              <a:buFont typeface="Noto Sans Symbols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1000"/>
              </a:spcBef>
              <a:buClr>
                <a:srgbClr val="4373B7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1000"/>
              </a:spcBef>
              <a:buClr>
                <a:srgbClr val="4373B7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" name="Shape 26"/>
          <p:cNvSpPr/>
          <p:nvPr/>
        </p:nvSpPr>
        <p:spPr>
          <a:xfrm>
            <a:off x="0" y="0"/>
            <a:ext cx="9144000" cy="146947"/>
          </a:xfrm>
          <a:prstGeom prst="rect">
            <a:avLst/>
          </a:prstGeom>
          <a:gradFill>
            <a:gsLst>
              <a:gs pos="0">
                <a:srgbClr val="3E7FCD"/>
              </a:gs>
              <a:gs pos="100000">
                <a:srgbClr val="96C0FF"/>
              </a:gs>
            </a:gsLst>
            <a:lin ang="16200000" scaled="0"/>
          </a:gradFill>
          <a:ln w="9525" cap="flat" cmpd="sng">
            <a:solidFill>
              <a:srgbClr val="4A7DBA"/>
            </a:solidFill>
            <a:prstDash val="solid"/>
            <a:round/>
            <a:headEnd type="none" w="med" len="med"/>
            <a:tailEnd type="none" w="med" len="med"/>
          </a:ln>
          <a:effectLst>
            <a:outerShdw blurRad="39999" dist="23000" dir="5400000" rotWithShape="0">
              <a:srgbClr val="000000">
                <a:alpha val="34901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rgbClr val="4373B7"/>
              </a:buClr>
              <a:buFont typeface="Arial"/>
              <a:buNone/>
              <a:defRPr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206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88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88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206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88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88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" name="Shape 31"/>
          <p:cNvSpPr/>
          <p:nvPr/>
        </p:nvSpPr>
        <p:spPr>
          <a:xfrm>
            <a:off x="0" y="0"/>
            <a:ext cx="9144000" cy="146947"/>
          </a:xfrm>
          <a:prstGeom prst="rect">
            <a:avLst/>
          </a:prstGeom>
          <a:gradFill>
            <a:gsLst>
              <a:gs pos="0">
                <a:srgbClr val="3E7FCD"/>
              </a:gs>
              <a:gs pos="100000">
                <a:srgbClr val="96C0FF"/>
              </a:gs>
            </a:gsLst>
            <a:lin ang="16200000" scaled="0"/>
          </a:gradFill>
          <a:ln w="9525" cap="flat" cmpd="sng">
            <a:solidFill>
              <a:srgbClr val="4A7DBA"/>
            </a:solidFill>
            <a:prstDash val="solid"/>
            <a:round/>
            <a:headEnd type="none" w="med" len="med"/>
            <a:tailEnd type="none" w="med" len="med"/>
          </a:ln>
          <a:effectLst>
            <a:outerShdw blurRad="39999" dist="23000" dir="5400000" rotWithShape="0">
              <a:srgbClr val="000000">
                <a:alpha val="34901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rgbClr val="4373B7"/>
              </a:buClr>
              <a:buFont typeface="Arial"/>
              <a:buNone/>
              <a:defRPr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1000"/>
              </a:spcBef>
              <a:buClr>
                <a:srgbClr val="4373B7"/>
              </a:buClr>
              <a:buFont typeface="Noto Sans Symbols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1000"/>
              </a:spcBef>
              <a:buClr>
                <a:srgbClr val="4373B7"/>
              </a:buClr>
              <a:buFont typeface="Noto Sans Symbols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1000"/>
              </a:spcBef>
              <a:buClr>
                <a:srgbClr val="4373B7"/>
              </a:buClr>
              <a:buFont typeface="Noto Sans Symbols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1000"/>
              </a:spcBef>
              <a:buClr>
                <a:srgbClr val="4373B7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1000"/>
              </a:spcBef>
              <a:buClr>
                <a:srgbClr val="4373B7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460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88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88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88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1000"/>
              </a:spcBef>
              <a:buClr>
                <a:srgbClr val="4373B7"/>
              </a:buClr>
              <a:buFont typeface="Noto Sans Symbols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1000"/>
              </a:spcBef>
              <a:buClr>
                <a:srgbClr val="4373B7"/>
              </a:buClr>
              <a:buFont typeface="Noto Sans Symbols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1000"/>
              </a:spcBef>
              <a:buClr>
                <a:srgbClr val="4373B7"/>
              </a:buClr>
              <a:buFont typeface="Noto Sans Symbols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1000"/>
              </a:spcBef>
              <a:buClr>
                <a:srgbClr val="4373B7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1000"/>
              </a:spcBef>
              <a:buClr>
                <a:srgbClr val="4373B7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460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88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88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88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8" name="Shape 38"/>
          <p:cNvSpPr/>
          <p:nvPr/>
        </p:nvSpPr>
        <p:spPr>
          <a:xfrm>
            <a:off x="0" y="0"/>
            <a:ext cx="9144000" cy="146947"/>
          </a:xfrm>
          <a:prstGeom prst="rect">
            <a:avLst/>
          </a:prstGeom>
          <a:gradFill>
            <a:gsLst>
              <a:gs pos="0">
                <a:srgbClr val="3E7FCD"/>
              </a:gs>
              <a:gs pos="100000">
                <a:srgbClr val="96C0FF"/>
              </a:gs>
            </a:gsLst>
            <a:lin ang="16200000" scaled="0"/>
          </a:gradFill>
          <a:ln w="9525" cap="flat" cmpd="sng">
            <a:solidFill>
              <a:srgbClr val="4A7DBA"/>
            </a:solidFill>
            <a:prstDash val="solid"/>
            <a:round/>
            <a:headEnd type="none" w="med" len="med"/>
            <a:tailEnd type="none" w="med" len="med"/>
          </a:ln>
          <a:effectLst>
            <a:outerShdw blurRad="39999" dist="23000" dir="5400000" rotWithShape="0">
              <a:srgbClr val="000000">
                <a:alpha val="34901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rgbClr val="4373B7"/>
              </a:buClr>
              <a:buFont typeface="Arial"/>
              <a:buNone/>
              <a:defRPr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1" name="Shape 41"/>
          <p:cNvSpPr/>
          <p:nvPr/>
        </p:nvSpPr>
        <p:spPr>
          <a:xfrm>
            <a:off x="0" y="0"/>
            <a:ext cx="9144000" cy="146947"/>
          </a:xfrm>
          <a:prstGeom prst="rect">
            <a:avLst/>
          </a:prstGeom>
          <a:gradFill>
            <a:gsLst>
              <a:gs pos="0">
                <a:srgbClr val="3E7FCD"/>
              </a:gs>
              <a:gs pos="100000">
                <a:srgbClr val="96C0FF"/>
              </a:gs>
            </a:gsLst>
            <a:lin ang="16200000" scaled="0"/>
          </a:gradFill>
          <a:ln w="9525" cap="flat" cmpd="sng">
            <a:solidFill>
              <a:srgbClr val="4A7DBA"/>
            </a:solidFill>
            <a:prstDash val="solid"/>
            <a:round/>
            <a:headEnd type="none" w="med" len="med"/>
            <a:tailEnd type="none" w="med" len="med"/>
          </a:ln>
          <a:effectLst>
            <a:outerShdw blurRad="39999" dist="23000" dir="5400000" rotWithShape="0">
              <a:srgbClr val="000000">
                <a:alpha val="34901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xfrm>
            <a:off x="268287" y="180975"/>
            <a:ext cx="8685211" cy="5365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rgbClr val="4373B7"/>
              </a:buClr>
              <a:buFont typeface="Arial"/>
              <a:buNone/>
              <a:defRPr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192088" y="2247900"/>
            <a:ext cx="4317999" cy="26987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206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88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88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2"/>
          </p:nvPr>
        </p:nvSpPr>
        <p:spPr>
          <a:xfrm>
            <a:off x="4662487" y="2247900"/>
            <a:ext cx="4317999" cy="26987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206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88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88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rgbClr val="4373B7"/>
              </a:buClr>
              <a:buFont typeface="Arial"/>
              <a:buNone/>
              <a:defRPr sz="3000" b="1" i="1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1000"/>
              </a:spcBef>
              <a:buClr>
                <a:srgbClr val="4373B7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71550" marR="0" lvl="1" indent="-349250" algn="l" rtl="0"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AutoNum type="alphaLcParenR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AutoNum type="alphaLcParenR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AutoNum type="alphaLcParenR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AutoNum type="alphaLcParenR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" name="Shape 53"/>
          <p:cNvSpPr/>
          <p:nvPr/>
        </p:nvSpPr>
        <p:spPr>
          <a:xfrm>
            <a:off x="0" y="0"/>
            <a:ext cx="9144000" cy="146947"/>
          </a:xfrm>
          <a:prstGeom prst="rect">
            <a:avLst/>
          </a:prstGeom>
          <a:gradFill>
            <a:gsLst>
              <a:gs pos="0">
                <a:srgbClr val="3E7FCD"/>
              </a:gs>
              <a:gs pos="100000">
                <a:srgbClr val="96C0FF"/>
              </a:gs>
            </a:gsLst>
            <a:lin ang="16200000" scaled="0"/>
          </a:gradFill>
          <a:ln w="9525" cap="flat" cmpd="sng">
            <a:solidFill>
              <a:srgbClr val="4A7DBA"/>
            </a:solidFill>
            <a:prstDash val="solid"/>
            <a:round/>
            <a:headEnd type="none" w="med" len="med"/>
            <a:tailEnd type="none" w="med" len="med"/>
          </a:ln>
          <a:effectLst>
            <a:outerShdw blurRad="39999" dist="23000" dir="5400000" rotWithShape="0">
              <a:srgbClr val="000000">
                <a:alpha val="34901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rgbClr val="4373B7"/>
              </a:buClr>
              <a:buFont typeface="Arial"/>
              <a:buNone/>
              <a:defRPr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206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88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88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Shape 12"/>
          <p:cNvSpPr/>
          <p:nvPr/>
        </p:nvSpPr>
        <p:spPr>
          <a:xfrm>
            <a:off x="0" y="6553200"/>
            <a:ext cx="1979612" cy="2444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2014 Pearson Education, Inc.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rgbClr val="4373B7"/>
              </a:buClr>
              <a:buFont typeface="Arial"/>
              <a:buNone/>
              <a:defRPr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206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88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88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9" name="Shape 49"/>
          <p:cNvSpPr/>
          <p:nvPr/>
        </p:nvSpPr>
        <p:spPr>
          <a:xfrm>
            <a:off x="0" y="6553200"/>
            <a:ext cx="1979612" cy="2444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2014 Pearson Education, Inc.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9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9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9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9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9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9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9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We obtain minerals by mining</a:t>
            </a:r>
          </a:p>
        </p:txBody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 obtain minerals through the process of mining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Mining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in the broad sense, the extraction of any resource that is nonrenewable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 mine minerals, fossil fuels, and groundwater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Mining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in relation to minerals, the systematic removal of rock, soil, or other material to extract the minerals of economic interest</a:t>
            </a:r>
          </a:p>
          <a:p>
            <a:pPr marL="342900" marR="0" lvl="0" indent="-342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Because minerals occur in low concentrations, concentrated sources must be found before mining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We use mined materials extensively</a:t>
            </a:r>
          </a:p>
        </p:txBody>
      </p:sp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 often don’t notice how many mined resources we use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2013, the average American consumed more than 17,200 kg (38,000 lb) of new minerals and fuels every year</a:t>
            </a:r>
          </a:p>
          <a:p>
            <a:pPr marL="742950" marR="0" lvl="1" indent="-2857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child born in 2012 will, at current use rates, use 1.3 million kg (2.9 million lb) during their lifetime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We use mined materials extensively</a:t>
            </a:r>
          </a:p>
        </p:txBody>
      </p:sp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More than half of the annual mineral and fuel use is from coal, oil, and natural gas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Much of the rest is from sand, gravel, and stone used in constructing buildings and paving (roads, etc.)</a:t>
            </a:r>
          </a:p>
          <a:p>
            <a:pPr marL="742950" marR="0" lvl="1" indent="-2857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Metal use is small comparatively, but the average American will use more than 3 tons of aluminum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Shape 15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90471" y="704087"/>
            <a:ext cx="6163056" cy="54498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Metals are extracted from ores</a:t>
            </a:r>
          </a:p>
        </p:txBody>
      </p:sp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Metal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an element that is lustrous, opaque, and malleable and can conduct heat and electricity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Few metals are found in pure form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Ore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 mineral or grouping of minerals from which we extract metals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Economically valuable metals include copper, iron, lead, gold, aluminum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Tantalite ore is mined (often found mixed with columbite in a ore called coltan), processed into tantalum, and used in electronic devices</a:t>
            </a:r>
          </a:p>
          <a:p>
            <a:pPr marL="742950" marR="0" lvl="1" indent="-2857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None/>
            </a:pPr>
            <a:endParaRPr sz="2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Shape 16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8704" y="1603248"/>
            <a:ext cx="8546592" cy="36515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We process metals after mining ore</a:t>
            </a:r>
          </a:p>
        </p:txBody>
      </p:sp>
      <p:sp>
        <p:nvSpPr>
          <p:cNvPr id="171" name="Shape 171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510012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Most minerals must be processed after mining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After mining the ore, rock is crushed and the metals are isolated by chemical or physical means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material is processed to purify the metal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This often requires the use of chemical solvents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Alloy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 metal mixed, melted, or fused with another metal or nonmetal substance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Steel is an alloy of iron and carbon</a:t>
            </a:r>
          </a:p>
          <a:p>
            <a:pPr marL="342900" marR="0" lvl="0" indent="-342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Smelting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heating ore beyond its melting point then combining it with other metals or chemicals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We process metals after mining ore</a:t>
            </a:r>
          </a:p>
        </p:txBody>
      </p:sp>
      <p:sp>
        <p:nvSpPr>
          <p:cNvPr id="177" name="Shape 177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Processing minerals has environmental costs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Most methods are water- and energy-intensive</a:t>
            </a:r>
          </a:p>
          <a:p>
            <a:pPr marL="342900" marR="0" lvl="0" indent="-342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Chemical reactions and heating to extract metals from ores emit toxic air pollution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We process metals after mining ore</a:t>
            </a:r>
          </a:p>
        </p:txBody>
      </p:sp>
      <p:sp>
        <p:nvSpPr>
          <p:cNvPr id="183" name="Shape 183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Tailings </a:t>
            </a:r>
            <a:r>
              <a:rPr lang="en-US" sz="2800" b="0" i="0" u="none" strike="noStrike" cap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ore left over after metals have been extracted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Pollute soil and water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They may contain heavy metals or acids and chemicals used for extraction (cyanide, sulfuric acid)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Waste water is stored in large reservoirs called </a:t>
            </a: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surface impoundments</a:t>
            </a:r>
          </a:p>
          <a:p>
            <a:pPr marL="742950" marR="0" lvl="1" indent="-2857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Breaches of surface impoundments can have massive environmental impacts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Shape 18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9391" y="338328"/>
            <a:ext cx="8205215" cy="61813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This lecture will help you understand:</a:t>
            </a:r>
          </a:p>
        </p:txBody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Mineral resources and their contributions to society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Mining methods 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Social and environmental impacts of mining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Reclamation efforts and mining policy</a:t>
            </a:r>
          </a:p>
          <a:p>
            <a:pPr marL="342900" marR="0" lvl="0" indent="-342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Sustainable use of mineral resources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We also mine nonmetallic minerals and fuels</a:t>
            </a:r>
          </a:p>
        </p:txBody>
      </p:sp>
      <p:sp>
        <p:nvSpPr>
          <p:cNvPr id="194" name="Shape 194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532872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Nonmetallic minerals include sand, gravel, phosphates, limestone, and gemstones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$7 billion/year of sand and gravel are mined in the United States and used as fill and for construction materials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Phosphates provide fertilizer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“Blood diamonds” are mined and sold to fund, prolong, and intensify wars in Angola and other areas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Substances are mined for fuel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Uranium for nuclear power</a:t>
            </a:r>
          </a:p>
          <a:p>
            <a:pPr marL="742950" marR="0" lvl="1" indent="-2857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Coal, petroleum, natural gas, oil sands, oil shale, and methane hydrates are not minerals (they are organic), but they are also extracted from the Earth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Shape 19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8704" y="832104"/>
            <a:ext cx="8546592" cy="51937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Mining Methods and Their Impacts</a:t>
            </a:r>
          </a:p>
        </p:txBody>
      </p:sp>
      <p:sp>
        <p:nvSpPr>
          <p:cNvPr id="205" name="Shape 205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Mining provides jobs for people and revenue for many communities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2012, raw materials from mining gave $76 billion to the U.S. economy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After processing, minerals contributed $704 billion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175,000 Americans were directly employed for mining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Large amounts of material are removed during mining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Disturbing lots of land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Different mining methods are used to extract minerals</a:t>
            </a:r>
          </a:p>
          <a:p>
            <a:pPr marL="742950" marR="0" lvl="1" indent="-2857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Economics determines which method to use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Strip mining removes surface layers of soil and rock</a:t>
            </a:r>
          </a:p>
        </p:txBody>
      </p:sp>
      <p:sp>
        <p:nvSpPr>
          <p:cNvPr id="211" name="Shape 211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Strip mining </a:t>
            </a:r>
            <a:r>
              <a:rPr lang="en-US" sz="2800" b="0" i="0" u="none" strike="noStrike" cap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method of mining shallow horizontal deposits in which layers of soil and rock are removed to expose the resource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Overburden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= overlying soil and rock that is removed by heavy machinery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After extraction, each strip is refilled with the overburden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Used for coal, oil sands, sand, gravel </a:t>
            </a:r>
          </a:p>
          <a:p>
            <a:pPr marL="342900" marR="0" lvl="0" indent="-342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Economically efficient, but environmentally damaging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Shape 2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39824" y="1267967"/>
            <a:ext cx="5864352" cy="43220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Strip mining removes surface layers of soil and rock</a:t>
            </a:r>
          </a:p>
        </p:txBody>
      </p:sp>
      <p:sp>
        <p:nvSpPr>
          <p:cNvPr id="222" name="Shape 222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Destroys natural communities over large areas 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Removes nutrient-rich topsoil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Triggers erosion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Acid drainage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sulfide minerals in exposed rock form sulfuric acid and flow into waterways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Acids leach metals from the rock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This </a:t>
            </a:r>
            <a:r>
              <a:rPr lang="en-US" sz="26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leachate</a:t>
            </a: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is toxic to many animals</a:t>
            </a:r>
          </a:p>
          <a:p>
            <a:pPr marL="742950" marR="0" lvl="1" indent="-2857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Acid drainage is natural, but accelerated by mining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Shape 2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67740" y="289806"/>
            <a:ext cx="7208519" cy="62783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In subsurface mining, miners work underground</a:t>
            </a:r>
          </a:p>
        </p:txBody>
      </p:sp>
      <p:sp>
        <p:nvSpPr>
          <p:cNvPr id="233" name="Shape 233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525252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Subsurface mines</a:t>
            </a: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b="0" i="0" u="none" strike="noStrike" cap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mines that access deep pockets of a mineral through shafts and tunnels that follow deposits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deepest mines extend 4 km (2.5 mi) underground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Zinc, lead, nickel, tin, gold, diamonds, phosphate, salt, coal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most dangerous form of mining 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Dynamite blasts, gas explosions, collapsed tunnels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Toxic fumes and coal dust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Mines can cause damage, even after they are closed</a:t>
            </a:r>
          </a:p>
          <a:p>
            <a:pPr marL="742950" marR="0" lvl="1" indent="-2857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Acid drainage pollutes groundwater, sinkholes from collapsed tunnel, underground fires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" name="Shape 2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28800" y="333756"/>
            <a:ext cx="5692201" cy="61904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Open pit mining creates immense holes in the ground</a:t>
            </a:r>
          </a:p>
        </p:txBody>
      </p:sp>
      <p:sp>
        <p:nvSpPr>
          <p:cNvPr id="244" name="Shape 244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Open pit mining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is used with evenly distributed minerals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Produces huge pits and massive mounds of waste rock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Copper, iron, gold, diamonds, coal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Quarries</a:t>
            </a: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b="0" i="0" u="none" strike="noStrike" cap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open pits for clay, gravel, sand, stone (limestone, granite, marble, slate) </a:t>
            </a:r>
          </a:p>
          <a:p>
            <a:pPr marL="742950" marR="0" lvl="1" indent="-2857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Huge amounts of rock must be removed to get the small amounts of ore containing the trace amounts of minerals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Shape 9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8704" y="356615"/>
            <a:ext cx="8546592" cy="61447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9" name="Shape 24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8704" y="521208"/>
            <a:ext cx="8546592" cy="58155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Open pit mining creates immense holes in the ground</a:t>
            </a:r>
          </a:p>
        </p:txBody>
      </p:sp>
      <p:sp>
        <p:nvSpPr>
          <p:cNvPr id="255" name="Shape 255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517632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huge scale means large-scale habitat loss and aesthetic degradation</a:t>
            </a:r>
          </a:p>
          <a:p>
            <a:pPr marL="342900" marR="0" lvl="0" indent="-342900" algn="l" rtl="0">
              <a:lnSpc>
                <a:spcPct val="110714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Acid drainage comes from two sources</a:t>
            </a:r>
          </a:p>
          <a:p>
            <a:pPr marL="742950" marR="0" lvl="1" indent="-285750" algn="l" rtl="0">
              <a:lnSpc>
                <a:spcPct val="119230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Runoff from waste heaps</a:t>
            </a:r>
          </a:p>
          <a:p>
            <a:pPr marL="742950" marR="0" lvl="1" indent="-285750" algn="l" rtl="0">
              <a:lnSpc>
                <a:spcPct val="119230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Pits fill with water</a:t>
            </a:r>
          </a:p>
          <a:p>
            <a:pPr marL="342900" marR="0" lvl="0" indent="-342900" algn="l" rtl="0">
              <a:lnSpc>
                <a:spcPct val="110714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Water in abandoned pits becomes extremely acidic and can be harmful to wildlife and pollute groundwater</a:t>
            </a:r>
          </a:p>
          <a:p>
            <a:pPr marL="342900" marR="0" lvl="0" indent="-342900" algn="l" rtl="0">
              <a:lnSpc>
                <a:spcPct val="110714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Regulations require waste heaps to be capped and planted with vegetation</a:t>
            </a:r>
          </a:p>
          <a:p>
            <a:pPr marL="742950" marR="0" lvl="1" indent="-285750" algn="l" rtl="0">
              <a:lnSpc>
                <a:spcPct val="119230"/>
              </a:lnSpc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Mines will likely leach acid for hundreds of years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Placer mining uses running water to isolate minerals</a:t>
            </a:r>
          </a:p>
        </p:txBody>
      </p:sp>
      <p:sp>
        <p:nvSpPr>
          <p:cNvPr id="261" name="Shape 261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510012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Some minerals and gems accumulate in riverbed deposits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Placer mining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mining that uses running water to separate the lighter materials from the heavier minerals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Coltan miners, California’s Gold Rush of 1849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Debris washed into streams makes them uninhabitable for wildlife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Disturbs stream banks; causes erosion </a:t>
            </a:r>
          </a:p>
          <a:p>
            <a:pPr marL="342900" marR="0" lvl="0" indent="-342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Harms riparian plant communities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" name="Shape 26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89653" y="297180"/>
            <a:ext cx="5364691" cy="62636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Shape 271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Mountaintop mining reshapes ridges and can fill valleys</a:t>
            </a:r>
          </a:p>
        </p:txBody>
      </p:sp>
      <p:sp>
        <p:nvSpPr>
          <p:cNvPr id="272" name="Shape 272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When the resource occurs in seams near the top of a ridge or mountain, it can be accessed by </a:t>
            </a: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mountaintop removal mining </a:t>
            </a:r>
            <a:r>
              <a:rPr lang="en-US" sz="2800" b="0" i="0" u="none" strike="noStrike" cap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process in which several hundred vertical feet of mountaintop are removed to allow recovery of entire seams of a resource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Used to mine for coal in the Appalachian Mountains of the eastern United States</a:t>
            </a:r>
          </a:p>
          <a:p>
            <a:pPr marL="742950" marR="0" lvl="1" indent="-2857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 area the size of Delaware has already been removed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Mountaintop mining reshapes ridges and can fill valleys</a:t>
            </a:r>
          </a:p>
        </p:txBody>
      </p:sp>
      <p:sp>
        <p:nvSpPr>
          <p:cNvPr id="278" name="Shape 278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“Valley filling” is the practice of dumping excess rock and debris into valleys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3200 km (2000 miles) of streams have been buried</a:t>
            </a:r>
          </a:p>
          <a:p>
            <a:pPr marL="342900" marR="0" lvl="0" indent="-342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Has been expanding since it is economically efficient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3" name="Shape 283"/>
          <p:cNvPicPr preferRelativeResize="0"/>
          <p:nvPr/>
        </p:nvPicPr>
        <p:blipFill rotWithShape="1">
          <a:blip r:embed="rId3">
            <a:alphaModFix/>
          </a:blip>
          <a:srcRect b="52314"/>
          <a:stretch/>
        </p:blipFill>
        <p:spPr>
          <a:xfrm>
            <a:off x="316991" y="1859280"/>
            <a:ext cx="8510016" cy="31394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Shape 288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Mountaintop mining reshapes ridges and can fill valleys</a:t>
            </a:r>
          </a:p>
        </p:txBody>
      </p:sp>
      <p:sp>
        <p:nvSpPr>
          <p:cNvPr id="289" name="Shape 289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525252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Dumping debris into valleys degrades and destroys vast areas</a:t>
            </a:r>
          </a:p>
          <a:p>
            <a:pPr marL="742950" marR="0" lvl="1" indent="-285750" algn="l" rtl="0">
              <a:lnSpc>
                <a:spcPct val="119230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Pollutes streams, deforests areas, causes erosion, mudslides, flash floods</a:t>
            </a:r>
          </a:p>
          <a:p>
            <a:pPr marL="742950" marR="0" lvl="1" indent="-285750" algn="l" rtl="0">
              <a:lnSpc>
                <a:spcPct val="119230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Valley filling has been challenged under the Clean Water Act</a:t>
            </a:r>
          </a:p>
          <a:p>
            <a:pPr marL="342900" marR="0" lvl="0" indent="-342900" algn="l" rtl="0">
              <a:lnSpc>
                <a:spcPct val="110714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Also numerous health and social impacts</a:t>
            </a:r>
          </a:p>
          <a:p>
            <a:pPr marL="742950" marR="0" lvl="1" indent="-285750" algn="l" rtl="0">
              <a:lnSpc>
                <a:spcPct val="119230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Floods and rock slides affect properties while blasting cracks foundations and wells</a:t>
            </a:r>
          </a:p>
          <a:p>
            <a:pPr marL="742950" marR="0" lvl="1" indent="-285750" algn="l" rtl="0">
              <a:lnSpc>
                <a:spcPct val="119230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Coal dust and contaminated water cause illness</a:t>
            </a:r>
          </a:p>
          <a:p>
            <a:pPr marL="742950" marR="0" lvl="1" indent="-285750" algn="l" rtl="0">
              <a:lnSpc>
                <a:spcPct val="119230"/>
              </a:lnSpc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Fewer jobs created than traditional mining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4" name="Shape 294"/>
          <p:cNvPicPr preferRelativeResize="0"/>
          <p:nvPr/>
        </p:nvPicPr>
        <p:blipFill rotWithShape="1">
          <a:blip r:embed="rId3">
            <a:alphaModFix/>
          </a:blip>
          <a:srcRect t="50000"/>
          <a:stretch/>
        </p:blipFill>
        <p:spPr>
          <a:xfrm>
            <a:off x="316991" y="1819656"/>
            <a:ext cx="8510016" cy="32186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Shape 299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Solution mining dissolves and extracts resources in place</a:t>
            </a:r>
          </a:p>
        </p:txBody>
      </p:sp>
      <p:sp>
        <p:nvSpPr>
          <p:cNvPr id="300" name="Shape 300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525252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Solution mining (in-situ recovery) </a:t>
            </a:r>
            <a:r>
              <a:rPr lang="en-US" sz="2800" b="0" i="0" u="none" strike="noStrike" cap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resources in a deep deposit are dissolved in a liquid and siphoned out</a:t>
            </a:r>
          </a:p>
          <a:p>
            <a:pPr marL="742950" marR="0" lvl="1" indent="-285750" algn="l" rtl="0">
              <a:lnSpc>
                <a:spcPct val="119230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Narrow holes are drilled into the deposit and water, acid, or other solutions are used</a:t>
            </a:r>
          </a:p>
          <a:p>
            <a:pPr marL="342900" marR="0" lvl="0" indent="-342900" algn="l" rtl="0">
              <a:lnSpc>
                <a:spcPct val="110714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Salts, lithium, boron, bromine, potash, copper, uranium</a:t>
            </a:r>
          </a:p>
          <a:p>
            <a:pPr marL="342900" marR="0" lvl="0" indent="-342900" algn="l" rtl="0">
              <a:lnSpc>
                <a:spcPct val="110714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Less environmental impact than other methods</a:t>
            </a:r>
          </a:p>
          <a:p>
            <a:pPr marL="742950" marR="0" lvl="1" indent="-285750" algn="l" rtl="0">
              <a:lnSpc>
                <a:spcPct val="119230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Less surface area is disturbed</a:t>
            </a:r>
          </a:p>
          <a:p>
            <a:pPr marL="342900" marR="0" lvl="0" indent="-342900" algn="l" rtl="0">
              <a:lnSpc>
                <a:spcPct val="110714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Acids, heavy metals, uranium can accidentally leak</a:t>
            </a:r>
          </a:p>
          <a:p>
            <a:pPr marL="742950" marR="0" lvl="1" indent="-285750" algn="l" rtl="0">
              <a:lnSpc>
                <a:spcPct val="119230"/>
              </a:lnSpc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Could contaminate groundwater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Central Case Study: Mining for … Cell Phones?</a:t>
            </a:r>
          </a:p>
        </p:txBody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Cell phones and other high-tech products require the metal tantalum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Coltan ore </a:t>
            </a:r>
            <a:r>
              <a:rPr lang="en-US" sz="2600" b="0" i="0" u="none" strike="noStrike" cap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col</a:t>
            </a: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umbite </a:t>
            </a:r>
            <a:r>
              <a:rPr lang="en-US" sz="2600" b="0" i="0" u="none" strike="noStrike" cap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+</a:t>
            </a: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tan</a:t>
            </a: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talum 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Democratic Republic of the Congo was at war</a:t>
            </a:r>
          </a:p>
          <a:p>
            <a:pPr marL="742950" marR="0" lvl="1" indent="-2857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Since 1998, 5 million have died and millions more have fled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Shape 305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Some mining occurs in the ocean</a:t>
            </a:r>
          </a:p>
        </p:txBody>
      </p:sp>
      <p:sp>
        <p:nvSpPr>
          <p:cNvPr id="306" name="Shape 306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510012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 extract some minerals (e.g., magnesium, salts) from seawater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Other minerals are vacuumed from the ocean floor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Sulfur, phosphate, calcium carbonate (for cement), silica (insulation and glass), copper, zinc, silver, gold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Manganese nodules are small, ball-shaped ores </a:t>
            </a: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scattered across the ocean floor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Mining them is currently uneconomical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Hydrothermal vents may have gold, silver, zinc</a:t>
            </a:r>
          </a:p>
          <a:p>
            <a:pPr marL="342900" marR="0" lvl="0" indent="-342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Mining would destroy habitats and organisms and likely release toxic metals that could enter the food chain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Shape 311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Restoration helps to reclaim mine sites</a:t>
            </a:r>
          </a:p>
        </p:txBody>
      </p:sp>
      <p:sp>
        <p:nvSpPr>
          <p:cNvPr id="312" name="Shape 312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Governments in developed countries require companies to reclaim (restore) surface-mined sites 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Reclamation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restoration that aims to bring a site to a condition similar to its pre-mining condition</a:t>
            </a:r>
          </a:p>
          <a:p>
            <a:pPr marL="742950" marR="0" lvl="1" indent="-2857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Remove structures, replace overburden, replant vegetation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Shape 317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Restoration helps to reclaim mine sites</a:t>
            </a:r>
          </a:p>
        </p:txBody>
      </p:sp>
      <p:sp>
        <p:nvSpPr>
          <p:cNvPr id="318" name="Shape 318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U.S. 1977 </a:t>
            </a:r>
            <a:r>
              <a:rPr lang="en-US" sz="28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Surface Mining Control and Reclamation Act 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mandates restoration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Companies must post bonds before mining is approved to ensure restoration when mining is done</a:t>
            </a:r>
          </a:p>
          <a:p>
            <a:pPr marL="342900" marR="0" lvl="0" indent="-342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Other nations (e.g., Congo) have no regulations at all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3" name="Shape 3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68296" y="228600"/>
            <a:ext cx="4407407" cy="65836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Shape 328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Restoration helps to reclaim mine sites</a:t>
            </a:r>
          </a:p>
        </p:txBody>
      </p:sp>
      <p:sp>
        <p:nvSpPr>
          <p:cNvPr id="329" name="Shape 329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517632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mining industry employs ecologists and engineers to carry out reclamation, but even on restored sites, impacts (like soils and water damage) may be severe and long-lasting</a:t>
            </a:r>
          </a:p>
          <a:p>
            <a:pPr marL="342900" marR="0" lvl="0" indent="-342900" algn="l" rtl="0">
              <a:lnSpc>
                <a:spcPct val="110714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Complex communities are simplified</a:t>
            </a:r>
          </a:p>
          <a:p>
            <a:pPr marL="742950" marR="0" lvl="1" indent="-285750" algn="l" rtl="0">
              <a:lnSpc>
                <a:spcPct val="119230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Forests, wetlands, etc., are replaced by grasses</a:t>
            </a:r>
          </a:p>
          <a:p>
            <a:pPr marL="342900" marR="0" lvl="0" indent="-342900" algn="l" rtl="0">
              <a:lnSpc>
                <a:spcPct val="110714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Essential symbioses are eliminated and often not restored</a:t>
            </a:r>
          </a:p>
          <a:p>
            <a:pPr marL="342900" marR="0" lvl="0" indent="-342900" algn="l" rtl="0">
              <a:lnSpc>
                <a:spcPct val="110714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Water can be reclaimed if</a:t>
            </a:r>
          </a:p>
          <a:p>
            <a:pPr marL="742950" marR="0" lvl="1" indent="-285750" algn="l" rtl="0">
              <a:lnSpc>
                <a:spcPct val="119230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Heavy metals are removed </a:t>
            </a:r>
          </a:p>
          <a:p>
            <a:pPr marL="742950" marR="0" lvl="1" indent="-285750" algn="l" rtl="0">
              <a:lnSpc>
                <a:spcPct val="119230"/>
              </a:lnSpc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pH is moderated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Shape 334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An 1872 law still guides U.S. mining policy</a:t>
            </a:r>
          </a:p>
        </p:txBody>
      </p:sp>
      <p:sp>
        <p:nvSpPr>
          <p:cNvPr id="335" name="Shape 335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General Mining Act of 1872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act that encourages metal and mineral mining on federal land 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Any citizen or company can stake a claim on any public land open to mining for $5 per acre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public gets no payment for any minerals found</a:t>
            </a:r>
          </a:p>
          <a:p>
            <a:pPr marL="342900" marR="0" lvl="0" indent="-342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Once a person owns the land, that land can be developed for any reason, having nothing to do with mining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Shape 340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An 1872 law still guides U.S. mining policy</a:t>
            </a:r>
          </a:p>
        </p:txBody>
      </p:sp>
      <p:sp>
        <p:nvSpPr>
          <p:cNvPr id="341" name="Shape 341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Supporters say it encourages a domestic industry that is risky and provides essential products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Critics say it gives land basically free to private interests</a:t>
            </a:r>
          </a:p>
          <a:p>
            <a:pPr marL="742950" marR="0" lvl="1" indent="-2857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Efforts to amend the act have failed in Congress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Shape 346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Minerals are nonrenewable resources in limited supply</a:t>
            </a:r>
          </a:p>
        </p:txBody>
      </p:sp>
      <p:sp>
        <p:nvSpPr>
          <p:cNvPr id="347" name="Shape 347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Some minerals are abundant, but others are rare enough that we may soon run out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Once known reserves are mined, minerals will be gone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 example, indium, used in LCD screens, might only last 30 more years</a:t>
            </a:r>
          </a:p>
          <a:p>
            <a:pPr marL="742950" marR="0" lvl="1" indent="-2857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Gallium (for solar power) and platinum (fuel cells) are also scarce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Shape 352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Minerals are nonrenewable resources in limited supply</a:t>
            </a:r>
          </a:p>
        </p:txBody>
      </p:sp>
      <p:sp>
        <p:nvSpPr>
          <p:cNvPr id="353" name="Shape 353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Reserve estimates are uncertain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New discoveries, technologies, consumption patterns, and recycling affect mineral supplies</a:t>
            </a:r>
          </a:p>
          <a:p>
            <a:pPr marL="742950" marR="0" lvl="1" indent="-2857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 minerals become scarcer, demand and price rise, and harder to access sources are mined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" name="Shape 35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8704" y="411479"/>
            <a:ext cx="8546592" cy="60350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Central Case Study: Mining for … Cell Phones?</a:t>
            </a:r>
          </a:p>
        </p:txBody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Soldiers controlled mining operations and forced farmers and others to work, while taking most of the ore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People entered national parks, killing wildlife and clearing rainforests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Profits from coltan sales financed the war</a:t>
            </a:r>
          </a:p>
          <a:p>
            <a:pPr marL="342900" marR="0" lvl="0" indent="-342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U.S. and international efforts have tried to limit sales of “conflict”-mined minerals such as tantalum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Shape 363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Several factors affect how long mineral deposits may last</a:t>
            </a:r>
          </a:p>
        </p:txBody>
      </p:sp>
      <p:sp>
        <p:nvSpPr>
          <p:cNvPr id="364" name="Shape 364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Discovery of new reserves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increases known reserves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Minerals worth over $1 trillion were discovered in Afghanistan in 2010</a:t>
            </a:r>
          </a:p>
          <a:p>
            <a:pPr marL="342900" marR="0" lvl="0" indent="-342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New extraction technologies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reach more minerals at less expense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Shape 369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Several factors affect how long mineral deposits may last</a:t>
            </a:r>
          </a:p>
        </p:txBody>
      </p:sp>
      <p:sp>
        <p:nvSpPr>
          <p:cNvPr id="370" name="Shape 370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Changing social and technological dynamics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modify demand in unpredictable ways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Lithium batteries are replacing cadmium-nickel ones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Changing consumption patterns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affect how fast we exploit reserves (e.g., a recession depresses demand)</a:t>
            </a:r>
          </a:p>
          <a:p>
            <a:pPr marL="342900" marR="0" lvl="0" indent="-342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Recycling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extends the lifetimes of minerals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Shape 375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We can make our mineral use more sustainable</a:t>
            </a:r>
          </a:p>
        </p:txBody>
      </p:sp>
      <p:sp>
        <p:nvSpPr>
          <p:cNvPr id="376" name="Shape 376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Recycling addresses both finite supplies and the environmental damage mining causes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35% of metals were recycled in 2010 from U.S. municipal solid waste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80% of the lead and 33% of the copper we use comes from recycled sources</a:t>
            </a:r>
          </a:p>
          <a:p>
            <a:pPr marL="742950" marR="0" lvl="1" indent="-2857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 recycle much of our gold, steel, iron, chromium, zinc, aluminum, and nickel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Shape 381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We can make our mineral use more sustainable</a:t>
            </a:r>
          </a:p>
        </p:txBody>
      </p:sp>
      <p:sp>
        <p:nvSpPr>
          <p:cNvPr id="382" name="Shape 382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Recycling reduces energy use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Recycled aluminum uses 20 times less energy than making new aluminum from ore</a:t>
            </a:r>
          </a:p>
          <a:p>
            <a:pPr marL="742950" marR="0" lvl="1" indent="-2857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Reduces greenhouse gases by 25 million metric tons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7" name="Shape 38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8704" y="935736"/>
            <a:ext cx="8546592" cy="49865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2" name="Shape 39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6974" y="338328"/>
            <a:ext cx="8230052" cy="61813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Shape 397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We can recycle rare metals from e-waste</a:t>
            </a:r>
          </a:p>
        </p:txBody>
      </p:sp>
      <p:sp>
        <p:nvSpPr>
          <p:cNvPr id="398" name="Shape 398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Electronic waste (</a:t>
            </a:r>
            <a:r>
              <a:rPr lang="en-US" sz="28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e-waste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 from computers, printers, cell phones, etc. is rapidly rising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Recycling keeps hazardous wastes out of landfills while conserving mineral resources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1.2 billion cell phones sold each year contain 200 chemicals and precious metals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Phones can be refurbished and resold or dismantled and their parts reused or recycled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Only 10% of cell phones are recycled</a:t>
            </a:r>
          </a:p>
          <a:p>
            <a:pPr marL="342900" marR="0" lvl="0" indent="-342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Recycling reduces demand for virgin ores and reduces pressure on ecosystems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3" name="Shape 40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78279" y="451104"/>
            <a:ext cx="6187439" cy="59557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Shape 410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Conclusion</a:t>
            </a:r>
          </a:p>
        </p:txBody>
      </p:sp>
      <p:sp>
        <p:nvSpPr>
          <p:cNvPr id="411" name="Shape 411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525252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 depend on minerals and metals to make the products we use </a:t>
            </a:r>
          </a:p>
          <a:p>
            <a:pPr marL="342900" marR="0" lvl="0" indent="-342900" algn="l" rtl="0">
              <a:lnSpc>
                <a:spcPct val="114285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Mineral resources are mined by various methods</a:t>
            </a:r>
          </a:p>
          <a:p>
            <a:pPr marL="742950" marR="0" lvl="1" indent="-285750" algn="l" rtl="0">
              <a:lnSpc>
                <a:spcPct val="123076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Contributing to material wealth</a:t>
            </a:r>
          </a:p>
          <a:p>
            <a:pPr marL="742950" marR="0" lvl="1" indent="-285750" algn="l" rtl="0">
              <a:lnSpc>
                <a:spcPct val="123076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But causing extensive environmental damage (habitat loss, acid drainage, etc.)</a:t>
            </a:r>
          </a:p>
          <a:p>
            <a:pPr marL="342900" marR="0" lvl="0" indent="-342900" algn="l" rtl="0">
              <a:lnSpc>
                <a:spcPct val="114285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Restoration and regulations help minimize the environmental and social impacts of mining</a:t>
            </a:r>
          </a:p>
          <a:p>
            <a:pPr marL="342900" marR="0" lvl="0" indent="-342900" algn="l" rtl="0">
              <a:lnSpc>
                <a:spcPct val="114285"/>
              </a:lnSpc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Access to mineral resources can be lengthened and made more sustainable by maximizing recovery and recycling of minerals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Shape 417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1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QUESTION: Review</a:t>
            </a:r>
          </a:p>
        </p:txBody>
      </p:sp>
      <p:sp>
        <p:nvSpPr>
          <p:cNvPr id="418" name="Shape 418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25000"/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Which of the following is defined as “a mineral or grouping of minerals from which we extract metals”?</a:t>
            </a:r>
          </a:p>
          <a:p>
            <a:pPr marL="971550" marR="0" lvl="1" indent="-5143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Sedimentary rock</a:t>
            </a:r>
          </a:p>
          <a:p>
            <a:pPr marL="971550" marR="0" lvl="1" indent="-5143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Mined materials</a:t>
            </a:r>
          </a:p>
          <a:p>
            <a:pPr marL="971550" marR="0" lvl="1" indent="-5143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Ore</a:t>
            </a:r>
          </a:p>
          <a:p>
            <a:pPr marL="971550" marR="0" lvl="1" indent="-514350" algn="l" rtl="0"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Smelting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Shape 1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04848" y="286512"/>
            <a:ext cx="7134303" cy="61904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Shape 424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1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QUESTION: Review</a:t>
            </a:r>
          </a:p>
        </p:txBody>
      </p:sp>
      <p:sp>
        <p:nvSpPr>
          <p:cNvPr id="425" name="Shape 425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25000"/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Why are mine tailings dangerous?</a:t>
            </a:r>
          </a:p>
          <a:p>
            <a:pPr marL="971550" marR="0" lvl="1" indent="-5143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They pollute soil and water.</a:t>
            </a:r>
          </a:p>
          <a:p>
            <a:pPr marL="971550" marR="0" lvl="1" indent="-5143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They may contain heavy metals or acids.</a:t>
            </a:r>
          </a:p>
          <a:p>
            <a:pPr marL="971550" marR="0" lvl="1" indent="-5143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Tailings ponds may leach pollutants into the environment.</a:t>
            </a:r>
          </a:p>
          <a:p>
            <a:pPr marL="971550" marR="0" lvl="1" indent="-514350" algn="l" rtl="0"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All of these are reasons tailings are dangerous.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Shape 431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1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QUESTION: Review</a:t>
            </a:r>
          </a:p>
        </p:txBody>
      </p:sp>
      <p:sp>
        <p:nvSpPr>
          <p:cNvPr id="432" name="Shape 432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25000"/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 strip-mine for coal, what must first be removed? </a:t>
            </a:r>
          </a:p>
          <a:p>
            <a:pPr marL="971550" marR="0" lvl="1" indent="-5143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Acid drainage</a:t>
            </a:r>
          </a:p>
          <a:p>
            <a:pPr marL="971550" marR="0" lvl="1" indent="-5143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Coal</a:t>
            </a:r>
          </a:p>
          <a:p>
            <a:pPr marL="971550" marR="0" lvl="1" indent="-5143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Overburden</a:t>
            </a:r>
          </a:p>
          <a:p>
            <a:pPr marL="971550" marR="0" lvl="1" indent="-514350" algn="l" rtl="0"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Ore 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Shape 438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1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QUESTION: Review</a:t>
            </a:r>
          </a:p>
        </p:txBody>
      </p:sp>
      <p:sp>
        <p:nvSpPr>
          <p:cNvPr id="439" name="Shape 439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25000"/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Which mining method uses very deep holes to extract minerals that are evenly distributed in low concentrations?</a:t>
            </a:r>
          </a:p>
          <a:p>
            <a:pPr marL="971550" marR="0" lvl="1" indent="-5143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Strip</a:t>
            </a:r>
          </a:p>
          <a:p>
            <a:pPr marL="971550" marR="0" lvl="1" indent="-5143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Placer</a:t>
            </a:r>
          </a:p>
          <a:p>
            <a:pPr marL="971550" marR="0" lvl="1" indent="-5143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Open pit</a:t>
            </a:r>
          </a:p>
          <a:p>
            <a:pPr marL="971550" marR="0" lvl="1" indent="-514350" algn="l" rtl="0"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Mountaintop removal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Shape 445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1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QUESTION: Review</a:t>
            </a:r>
          </a:p>
        </p:txBody>
      </p:sp>
      <p:sp>
        <p:nvSpPr>
          <p:cNvPr id="446" name="Shape 446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25000"/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Which mining method cracks foundations and walls and causes floods and rock slides while mining for coal? </a:t>
            </a:r>
          </a:p>
          <a:p>
            <a:pPr marL="971550" marR="0" lvl="1" indent="-5143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Strip</a:t>
            </a:r>
          </a:p>
          <a:p>
            <a:pPr marL="971550" marR="0" lvl="1" indent="-5143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Placer</a:t>
            </a:r>
          </a:p>
          <a:p>
            <a:pPr marL="971550" marR="0" lvl="1" indent="-5143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Open pit</a:t>
            </a:r>
          </a:p>
          <a:p>
            <a:pPr marL="971550" marR="0" lvl="1" indent="-514350" algn="l" rtl="0"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Mountaintop removal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Shape 452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1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QUESTION: Review</a:t>
            </a:r>
          </a:p>
        </p:txBody>
      </p:sp>
      <p:sp>
        <p:nvSpPr>
          <p:cNvPr id="453" name="Shape 453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25000"/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best ways to use mineral resources sustainably are </a:t>
            </a:r>
          </a:p>
          <a:p>
            <a:pPr marL="971550" marR="0" lvl="1" indent="-5143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recycling and efficiency. </a:t>
            </a:r>
          </a:p>
          <a:p>
            <a:pPr marL="971550" marR="0" lvl="1" indent="-5143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larger pit mines and recycling.</a:t>
            </a:r>
          </a:p>
          <a:p>
            <a:pPr marL="971550" marR="0" lvl="1" indent="-5143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deeper mines and larger pit mines.</a:t>
            </a:r>
          </a:p>
          <a:p>
            <a:pPr marL="971550" marR="0" lvl="1" indent="-514350" algn="l" rtl="0"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finding new mines and recycling.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Shape 459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1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QUESTION: Weighing the Issues</a:t>
            </a:r>
          </a:p>
        </p:txBody>
      </p:sp>
      <p:sp>
        <p:nvSpPr>
          <p:cNvPr id="460" name="Shape 460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25000"/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Should the General Mining Act of 1872 be reformed?</a:t>
            </a:r>
          </a:p>
          <a:p>
            <a:pPr marL="971550" marR="0" lvl="1" indent="-5143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Absolutely; it’s time companies paid their fair share of money from publicly owned resources.</a:t>
            </a:r>
          </a:p>
          <a:p>
            <a:pPr marL="971550" marR="0" lvl="1" indent="-5143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Only partially, so that companies can’t sell or develop the land for non mining uses</a:t>
            </a:r>
          </a:p>
          <a:p>
            <a:pPr marL="971550" marR="0" lvl="1" indent="-5143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Maybe, but only if it reduces our taxes</a:t>
            </a:r>
          </a:p>
          <a:p>
            <a:pPr marL="971550" marR="0" lvl="1" indent="-514350" algn="l" rtl="0"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Probably not, since we are already hurting economically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Shape 466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1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QUESTION: Interpreting Graphs and Data</a:t>
            </a:r>
          </a:p>
        </p:txBody>
      </p:sp>
      <p:sp>
        <p:nvSpPr>
          <p:cNvPr id="467" name="Shape 467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can be concluded from these graphs?</a:t>
            </a:r>
          </a:p>
          <a:p>
            <a:pPr marL="1035050" marR="0" lvl="2" indent="-527050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Insect diversity </a:t>
            </a:r>
            <a:r>
              <a:rPr lang="en-US" sz="26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increases</a:t>
            </a: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with </a:t>
            </a:r>
            <a:b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increased sulfates.</a:t>
            </a:r>
          </a:p>
          <a:p>
            <a:pPr marL="1035050" marR="0" lvl="2" indent="-527050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Insect diversity </a:t>
            </a:r>
            <a:r>
              <a:rPr lang="en-US" sz="26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decreases</a:t>
            </a: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with </a:t>
            </a:r>
            <a:b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increased sulfates. </a:t>
            </a:r>
          </a:p>
          <a:p>
            <a:pPr marL="1035050" marR="0" lvl="2" indent="-527050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Insect diversity is not related </a:t>
            </a:r>
            <a:b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 sulfate concentrations.</a:t>
            </a:r>
          </a:p>
          <a:p>
            <a:pPr marL="1035050" marR="0" lvl="2" indent="-527050" algn="l" rtl="0">
              <a:spcBef>
                <a:spcPts val="520"/>
              </a:spcBef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Sulfates are not related to </a:t>
            </a:r>
            <a:b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</a:t>
            </a: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ining activities.</a:t>
            </a:r>
          </a:p>
        </p:txBody>
      </p:sp>
      <p:pic>
        <p:nvPicPr>
          <p:cNvPr id="468" name="Shape 46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34200" y="1752600"/>
            <a:ext cx="1853553" cy="49805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Shape 474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1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QUESTION: Interpreting Graphs and Data</a:t>
            </a:r>
          </a:p>
        </p:txBody>
      </p:sp>
      <p:sp>
        <p:nvSpPr>
          <p:cNvPr id="475" name="Shape 475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1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Which statement about mineral resources is supported by this figure?</a:t>
            </a:r>
          </a:p>
          <a:p>
            <a:pPr marL="971550" marR="0" lvl="1" indent="-5143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Our technically recoverable supplies are at least twice that of the economically recoverable.</a:t>
            </a:r>
          </a:p>
          <a:p>
            <a:pPr marL="971550" marR="0" lvl="1" indent="-5143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 will run out of copper before zinc.</a:t>
            </a:r>
          </a:p>
          <a:p>
            <a:pPr marL="971550" marR="0" lvl="1" indent="-5143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 have the smallest </a:t>
            </a:r>
            <a:b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economically </a:t>
            </a:r>
            <a:b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recoverable supplies </a:t>
            </a:r>
            <a:b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of nickel.</a:t>
            </a:r>
          </a:p>
          <a:p>
            <a:pPr marL="971550" marR="0" lvl="1" indent="-514350" algn="l" rtl="0"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All of these are true.</a:t>
            </a:r>
          </a:p>
        </p:txBody>
      </p:sp>
      <p:pic>
        <p:nvPicPr>
          <p:cNvPr id="476" name="Shape 47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40350" y="3584812"/>
            <a:ext cx="4527450" cy="31969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Earth’s Mineral Resources</a:t>
            </a:r>
          </a:p>
        </p:txBody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502392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 extract raw minerals from beneath our planet’s surface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They are turned into products we use everyday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Rock and resources from the lithosphere contribute to our economies and lives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New rock is created and existing rock is altered here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Plate tectonics here builds mountains and causes volcanoes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Minerals are nonrenewable, so we need to be aware of their finite and decreasing supplies</a:t>
            </a:r>
          </a:p>
          <a:p>
            <a:pPr marL="342900" marR="0" lvl="0" indent="-342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None/>
            </a:pP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Rocks provide the minerals we use</a:t>
            </a:r>
          </a:p>
        </p:txBody>
      </p:sp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Rock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 solid aggregation of minerals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Mineral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 naturally occurring solid chemical element or inorganic compound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It has a crystal structure, specific chemical composition, and distinct physical properties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 depend on a wide array of mineral resources as raw materials for our products</a:t>
            </a:r>
          </a:p>
          <a:p>
            <a:pPr marL="742950" marR="0" lvl="1" indent="-2857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Without the resources from beneath the ground, civilization as we know it would not exist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Shape 1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8704" y="697991"/>
            <a:ext cx="8546592" cy="54620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Withgott_Lecture_templat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Withgott_Clicker_Templat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2770</Words>
  <Application>Microsoft Office PowerPoint</Application>
  <PresentationFormat>On-screen Show (4:3)</PresentationFormat>
  <Paragraphs>300</Paragraphs>
  <Slides>67</Slides>
  <Notes>67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67</vt:i4>
      </vt:variant>
    </vt:vector>
  </HeadingPairs>
  <TitlesOfParts>
    <vt:vector size="73" baseType="lpstr">
      <vt:lpstr>Arial</vt:lpstr>
      <vt:lpstr>Calibri</vt:lpstr>
      <vt:lpstr>Noto Sans Symbols</vt:lpstr>
      <vt:lpstr>Times New Roman</vt:lpstr>
      <vt:lpstr>Withgott_Lecture_template</vt:lpstr>
      <vt:lpstr>Withgott_Clicker_Template</vt:lpstr>
      <vt:lpstr>PowerPoint Presentation</vt:lpstr>
      <vt:lpstr>This lecture will help you understand:</vt:lpstr>
      <vt:lpstr>PowerPoint Presentation</vt:lpstr>
      <vt:lpstr>Central Case Study: Mining for … Cell Phones?</vt:lpstr>
      <vt:lpstr>Central Case Study: Mining for … Cell Phones?</vt:lpstr>
      <vt:lpstr>PowerPoint Presentation</vt:lpstr>
      <vt:lpstr>Earth’s Mineral Resources</vt:lpstr>
      <vt:lpstr>Rocks provide the minerals we use</vt:lpstr>
      <vt:lpstr>PowerPoint Presentation</vt:lpstr>
      <vt:lpstr>We obtain minerals by mining</vt:lpstr>
      <vt:lpstr>We use mined materials extensively</vt:lpstr>
      <vt:lpstr>We use mined materials extensively</vt:lpstr>
      <vt:lpstr>PowerPoint Presentation</vt:lpstr>
      <vt:lpstr>Metals are extracted from ores</vt:lpstr>
      <vt:lpstr>PowerPoint Presentation</vt:lpstr>
      <vt:lpstr>We process metals after mining ore</vt:lpstr>
      <vt:lpstr>We process metals after mining ore</vt:lpstr>
      <vt:lpstr>We process metals after mining ore</vt:lpstr>
      <vt:lpstr>PowerPoint Presentation</vt:lpstr>
      <vt:lpstr>We also mine nonmetallic minerals and fuels</vt:lpstr>
      <vt:lpstr>PowerPoint Presentation</vt:lpstr>
      <vt:lpstr>Mining Methods and Their Impacts</vt:lpstr>
      <vt:lpstr>Strip mining removes surface layers of soil and rock</vt:lpstr>
      <vt:lpstr>PowerPoint Presentation</vt:lpstr>
      <vt:lpstr>Strip mining removes surface layers of soil and rock</vt:lpstr>
      <vt:lpstr>PowerPoint Presentation</vt:lpstr>
      <vt:lpstr>In subsurface mining, miners work underground</vt:lpstr>
      <vt:lpstr>PowerPoint Presentation</vt:lpstr>
      <vt:lpstr>Open pit mining creates immense holes in the ground</vt:lpstr>
      <vt:lpstr>PowerPoint Presentation</vt:lpstr>
      <vt:lpstr>Open pit mining creates immense holes in the ground</vt:lpstr>
      <vt:lpstr>Placer mining uses running water to isolate minerals</vt:lpstr>
      <vt:lpstr>PowerPoint Presentation</vt:lpstr>
      <vt:lpstr>Mountaintop mining reshapes ridges and can fill valleys</vt:lpstr>
      <vt:lpstr>Mountaintop mining reshapes ridges and can fill valleys</vt:lpstr>
      <vt:lpstr>PowerPoint Presentation</vt:lpstr>
      <vt:lpstr>Mountaintop mining reshapes ridges and can fill valleys</vt:lpstr>
      <vt:lpstr>PowerPoint Presentation</vt:lpstr>
      <vt:lpstr>Solution mining dissolves and extracts resources in place</vt:lpstr>
      <vt:lpstr>Some mining occurs in the ocean</vt:lpstr>
      <vt:lpstr>Restoration helps to reclaim mine sites</vt:lpstr>
      <vt:lpstr>Restoration helps to reclaim mine sites</vt:lpstr>
      <vt:lpstr>PowerPoint Presentation</vt:lpstr>
      <vt:lpstr>Restoration helps to reclaim mine sites</vt:lpstr>
      <vt:lpstr>An 1872 law still guides U.S. mining policy</vt:lpstr>
      <vt:lpstr>An 1872 law still guides U.S. mining policy</vt:lpstr>
      <vt:lpstr>Minerals are nonrenewable resources in limited supply</vt:lpstr>
      <vt:lpstr>Minerals are nonrenewable resources in limited supply</vt:lpstr>
      <vt:lpstr>PowerPoint Presentation</vt:lpstr>
      <vt:lpstr>Several factors affect how long mineral deposits may last</vt:lpstr>
      <vt:lpstr>Several factors affect how long mineral deposits may last</vt:lpstr>
      <vt:lpstr>We can make our mineral use more sustainable</vt:lpstr>
      <vt:lpstr>We can make our mineral use more sustainable</vt:lpstr>
      <vt:lpstr>PowerPoint Presentation</vt:lpstr>
      <vt:lpstr>PowerPoint Presentation</vt:lpstr>
      <vt:lpstr>We can recycle rare metals from e-waste</vt:lpstr>
      <vt:lpstr>PowerPoint Presentation</vt:lpstr>
      <vt:lpstr>Conclusion</vt:lpstr>
      <vt:lpstr>QUESTION: Review</vt:lpstr>
      <vt:lpstr>QUESTION: Review</vt:lpstr>
      <vt:lpstr>QUESTION: Review</vt:lpstr>
      <vt:lpstr>QUESTION: Review</vt:lpstr>
      <vt:lpstr>QUESTION: Review</vt:lpstr>
      <vt:lpstr>QUESTION: Review</vt:lpstr>
      <vt:lpstr>QUESTION: Weighing the Issues</vt:lpstr>
      <vt:lpstr>QUESTION: Interpreting Graphs and Data</vt:lpstr>
      <vt:lpstr>QUESTION: Interpreting Graphs and Data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Rankin, Christian</dc:creator>
  <cp:lastModifiedBy>Rankin, Christian</cp:lastModifiedBy>
  <cp:revision>1</cp:revision>
  <dcterms:modified xsi:type="dcterms:W3CDTF">2018-04-17T13:28:59Z</dcterms:modified>
</cp:coreProperties>
</file>