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0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08"/>
      <p:bold r:id="rId109"/>
      <p:italic r:id="rId110"/>
      <p:boldItalic r:id="rId1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font" Target="fonts/font3.fntdata"/><Relationship Id="rId115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2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Shape 7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  <p:sp>
        <p:nvSpPr>
          <p:cNvPr id="723" name="Shape 7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Managing Our Waste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8788400" cy="127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192088" y="3673475"/>
            <a:ext cx="8788400" cy="127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0" name="Shape 60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Garamond"/>
                <a:ea typeface="Garamond"/>
                <a:cs typeface="Garamond"/>
                <a:sym typeface="Garamond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Garamond"/>
                <a:ea typeface="Garamond"/>
                <a:cs typeface="Garamond"/>
                <a:sym typeface="Garamond"/>
              </a:rPr>
              <a:t>Matter, Energy, and Geology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Fifth Edition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several aims in managing waste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43393" y="1300676"/>
            <a:ext cx="9000605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recovering or removing waste from the waste stream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best strategy in waste management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Recovery includes two processes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collects and sends used goods to facilities to manufacture into new goods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Composting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recovery of organic waste by converting it into mulch or humus through decomposition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there will always be some waste left to dispose of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landfills or through incineration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83" name="Shape 7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waste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dangerous, but not persistent in the environment.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 harmful to the environment, but is persistent.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dangerous to human health and is persistent.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 dangerous to human health, but is dangerous to the environment.</a:t>
            </a:r>
          </a:p>
        </p:txBody>
      </p:sp>
      <p:sp>
        <p:nvSpPr>
          <p:cNvPr id="784" name="Shape 78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the government subsidize recycling programs, even if they operate at a loss?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Yes; it is worth it to increase recycling.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because I’d get more money from bringing in recyclable materials.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subsidies are never a good idea.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I don’t recycle anyway.</a:t>
            </a:r>
          </a:p>
        </p:txBody>
      </p:sp>
      <p:sp>
        <p:nvSpPr>
          <p:cNvPr id="792" name="Shape 79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method would you support to reduce the waste stream?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mandates that force manufacturers to use less packaging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Charging the consumer more for products that use lots of packaging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Letting industries determine how much packaging they want to use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Leaving it alone; this is not a high priority for me.</a:t>
            </a:r>
          </a:p>
        </p:txBody>
      </p:sp>
      <p:sp>
        <p:nvSpPr>
          <p:cNvPr id="800" name="Shape 80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red line representing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capita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generation of waste since 1990 can best be explained by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recycling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source reduction.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person creating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waste.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population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shrinking.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incineration.</a:t>
            </a:r>
          </a:p>
        </p:txBody>
      </p:sp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2507993"/>
            <a:ext cx="4283763" cy="4215893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statement regarding this figure is false?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waste is going to landfills.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plays a larger role than in 1985.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Combustion is still being used.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Composting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increasing.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7" name="Shape 8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885" y="3505200"/>
            <a:ext cx="5588714" cy="3216899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Shape 8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Municipal Solid Waste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 solid waste is the waste we generate in our homes, public facilities, and small businesses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“trash” or “garbage”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United States, paper, yard debris, food scraps, and plastics are the principal components of municipal solid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and yard waste are recovered at high rates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even after recycling, paper is the largest component, followed by food scraps and plastics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Municipal Solid Waste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municipal solid waste comes from packaging and nondurable goods (discarded after a short time of use)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Plastics have accounted for the greatest relative increase in the waste stream over the last few decades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652016"/>
            <a:ext cx="8546592" cy="3553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Consumption leads to waste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 acquire more good, we generate more waste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1960, waste generation increased 2.8 times 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capita waste generation increased 65%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2010, close to 1 ton of municipal solid waste was generated per person in the United States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2 kg (4.4 lb) per person per day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more than people in other countries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Critics have labeled the United States “the throwaway society”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reduction and reuse have helped reduce waste generation slightly between 2005 and 2010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779" y="486156"/>
            <a:ext cx="5980438" cy="588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Consumption leads to waste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developing nations typically consume fewer resources and generate less waste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Consumption is greatly increasing in developing nations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standard of living, more packaging, poor-quality goods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generation rates over the past three decades have more than doubled in Latin America and risen more than fivefold in the Middle East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Wealthy consumers often discard items that can still be used, while poor people support themselves by selling items they scavenge from dumps 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23672"/>
            <a:ext cx="8546592" cy="6010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Open dumping has led to improved disposal methods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dumped their garbage wherever it suited them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populations increased, waste was consolidated into open dumps that were burned to reduce volume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industrialized nations now bury waste in lined and covered landfills or burn it in incineration facilities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Open dumping has led to improved disposal methods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1980s in the United States, increased waste generation and restricted incineration led to limits on landfill space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was talk of a “solid waste crisis”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late 1980s, recycling has decreased pressure on landfills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2010, 54% of waste was landfilled, 12% incinerated, and 34% recovered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types of waste we generate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waste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scale of the waste dilemma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Conventional waste disposal: landfills and incineration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Ways to reduce waste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solid waste management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hazardous waste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69263"/>
            <a:ext cx="8546592" cy="491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Sanitary landfills are regulated with health and environmental guidelines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Sanitary landfills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waste buried in the ground or piled in large, engineered mounds to prevent contamination and health threats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landfills must meet the EPA’s national standards under the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Conservation and Recovery Act (RCRA)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1976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is partly decomposed by bacteria and compresses under its own weight to make more space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is layered in to reduce odor, speed decomposition, and reduce infestation by pests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water is allowed in to help decomposition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707" y="348107"/>
            <a:ext cx="6988584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Sanitary landfills are regulated with health and environmental guidelines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protect against environmental contamination, landfills must be located away from wetlands and earthquake-prone faults and be 20 ft above the water table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bottom and sides must be lined with plastic and clay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Sanitary landfills are regulated with health and environmental guidelines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Leachate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liquid from trash dissolved by rainwater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collected in a series of pipes and treated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can escape if the liner is punctured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closed, it must be capped and maintained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Leachate must be collected for 30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Groundwater must be monitored for contamination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8000 landfills in the United States in 1988 have been consolidated to 200 larger landfills today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74904"/>
            <a:ext cx="8546592" cy="610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Landfills have drawbacks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Liners get punctured, and leachate collection systems won’t be maintained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leachate, water is kept out and waste kept dry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dry waste doesn’t decay much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Landfills have drawbacks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suitable areas to put landfills is difficult because of the not-in-my-backyard (NIMBY) syndrome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“garbage barge” case in Islip, New York in 1987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landfills forced a barge to take the waste to North Carolina, Louisiana, and Mexico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rejected the medical-waste-contaminated load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a 6000 mile journey it returned to New York, where the waste was incinerated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Incinerating trash reduces pressure on landfills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Incineration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controlled process that burns garbage at very high temperatures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Incinerating waste reduces its weight by 75% and volume by 90%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remaining ash must be disposed of in a hazardous waste landfill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Incinerating trash reduces pressure on landfills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Hazardous chemicals are created and can be released into the atmosphere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Scrubbers chemically treat the gases produced in combustion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hazardous parts and neutralize acidic gases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baghouse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removes polluted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 ash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exhaust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9663"/>
            <a:ext cx="8546592" cy="613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713231"/>
            <a:ext cx="8546592" cy="54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gain energy from incineration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Incineration was done initially just to reduce the volume of waste, but it can generate electricity as well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Waste-to-energy (WTE) facilities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heat produced by waste combustion to create electricity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115 facilities are in use across the United States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process nearly 100,000 tons of waste per day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they take many years to become profitable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contract with communities to guarantee a minimum amount of garbage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commitments interfere with the communities’ efforts to reduce and recycle waste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Landfills can produce gas for energy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decompose waste in a landfill’s oxygen-deficient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Landfill gas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mix of gases that consists of 50% methane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collected, processed, and used like natural gas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Fresh Kills, the city sells the gas for $12 million/year and provides energy for 22,000 homes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not used commercially, landfill gas is burned off to reduce odors and greenhouse emissions 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Reducing waste is our best option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reduction</a:t>
            </a:r>
            <a:r>
              <a:rPr lang="en-US"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preventing waste in the first place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Avoids costs of disposal and recycling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conserve resources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Minimizes pollution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save consumers and businesses money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Reducing waste is our best option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the waste stream consists of materials used to package goods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consumers choose items with minimal or recyclable packaging, producers will be encourage to reduce packaging waste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are already reducing the size or weight of goods and materials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Reducing waste is our best option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government address a major source of litter and waste: plastic grocery bags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Grocery bags can take centuries to decompose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choke and entangle wildlife and cause litter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billion of them are discarded each year in the United States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Reducing waste is our best option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governments have banned nonbiodegradable bags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Francisco’s ban save 14,000 bags every day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Ireland’s tax on bags reduces their use by 90%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Companies maximize sales by producing short-lived goods that need frequent replacement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the longevity of goods also reduces waste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Reuse is a major strategy to reduce waste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waste generation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Reuse items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disposable goods with durable ones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Donate items to resale centers (Goodwill and the Salvation Army)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Rent or borrow items instead of buying them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 your own cup to coffee shops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 rechargeable batteries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double-sided copies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cloth napkins instead of paper ones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624" y="268223"/>
            <a:ext cx="4492751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Composting recovers organic waste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conversion of organic waste into mulch or humus through natural decomposition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used to enrich soil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composting process: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is placed into composting piles, underground pits, or specially constructed containers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from microbial action builds up and decomposition proceeds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Earthworms, bacteria, and other organisms convert organic waste into high-quality compost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Transforming New York’s Fresh Kills Landfill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largest landfill in the world closed in 2001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Staten Island residents viewed the landfill as a civic blemish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a landfill, New York City was forced to export its garbage, and sanitation costs doubled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briefly reopened to bury rubble from the World Trade Center after the September 11, 2001 attack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take 30 years to turn it into a world-class public park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 City is still paying to export its garbage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Composting recovers organic waste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programs divert yard waste from the waste stream to central composting facilities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resulting mulch can be used for gardens and landscaping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Nearly half of U.S. states now ban yard wastes from the municipal waste stream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Accelerating the move to composting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Composting recovers organic waste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municipal programs also accept food scraps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 composting reduces landfill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Enriches soil and encourages soil biodiversity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healthier plants and more pleasing gardens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the need for chemical fertilizers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consists of three steps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collecting materials that can be broken down and reprocessed to manufacture new items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diverted 65 million tons of materials away from U.S. incinerators and landfills in 2010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consists of three steps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recycling loop consists of three basic steps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and processing of recyclable materials through curbside recycling or designated locations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communities have central dropoff locations for recyclables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collect recyclables from homes (curbside)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recovery facilities (MRFs)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workers and machines sort, clean, shred, and prepare items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0519"/>
            <a:ext cx="8546592" cy="615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consists of three steps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4049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5207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Arial"/>
              <a:buAutoNum type="arabicPeriod" startAt="2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recyclables to produce new goods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products use recycled materials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Paper, glass, and metal containers can be made from recycled material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Benches and walkways in parks are being made from recycled plastic</a:t>
            </a:r>
          </a:p>
          <a:p>
            <a:pPr marL="914400" marR="0" lvl="1" indent="-5207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Arial"/>
              <a:buAutoNum type="arabicPeriod" startAt="2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Consumers buying goods made from recycled materials 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occur if recycling is to function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Buying goods made from recycled materials provides economic incentive for recycling and for the production of more recycled content products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has grown rapidly 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now 9000 curbside programs spanning all 50 states and serving half of all Americans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has happened in the last 25 years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recycling rates rose from 6.4% in 1960 to 26% in 2010 (34.1% if composting is included)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rates vary depending on the product and state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has grown rapidly 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Recycling’s growth has been propelled by: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seeing prospects for saving money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Entrepreneurs seeing opportunities for new businesses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 leaders wanting to reduce waste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satisfaction people get from recycling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132" y="302387"/>
            <a:ext cx="6477735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54152"/>
            <a:ext cx="8546592" cy="594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656" y="268223"/>
            <a:ext cx="5504687" cy="6437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39" y="917448"/>
            <a:ext cx="7589519" cy="502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has grown rapidly 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programs may operate at a loss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expensive to collect, sort, and process materials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Plus, the more material that is recycled, the lower the price paid for the collected material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Recycling has grown rapidly 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market forces do not take into account the health and environmental effects of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recycling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enormous energy and material savings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recycling saves the energy equivalent of 230 million barrels of oil and prevents the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production equal to 36 million cars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more businesses use recycled materials, markets should continue to expand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recycle materials from landfills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are weighing the benefits of salvaging materials in landfills that can be recycled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 (aluminum, steel, copper)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waste for compost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Harvesting methane leaking from open dumps in developing countries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approaches work when market prices are high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costs and regulatory requirements have made investing in landfill mining risky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Financial incentives help address waste</a:t>
            </a: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“Pay-as-you-throw” approach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homeowner pays based on the amount of trash they put out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financial incentives to influence consumer behavior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less waste a house generates, the less it is charged for trash collection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Financial incentives help address waste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Bottle bills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consumers pay a deposit on and receive a refund for returning bottles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profoundly successful in encouraging recycling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reduce litter from beverage containers 69–84%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beverage industries and groceries fight them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81000"/>
            <a:ext cx="8546592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One Canadian city showcases reduction and recycling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Edmonton, Alberta has one of the most advanced waste management programs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Waste: Only 40% is landfilled, 15% is recycled, 45% is composted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produces 80,000 tons/year in its composting plant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state-of-the-art MRF handles 30,000–40,000 tons of waste annually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facility also collects and sells landfill gas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businesses re-process the recyclables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Edmonton is upgrading its facilities with the goal of 90% recovery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338328"/>
            <a:ext cx="8205215" cy="61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 Solid Waste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143393" y="1300676"/>
            <a:ext cx="9000605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solid waste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 municipal or hazardous waste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industries generate 7.6 billion tons of waste/year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97% is wastewater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very roughly, 230 million tons is solid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Generated at various points along the process from raw material to finished goods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methods and strategies of waste disposal, reduction, and recycling are similar to municipal solid waste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Approaches to Waste Management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any unwanted material or substance that results from human activity or process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 solid waste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nonliquid waste from homes, institutions, and small businesses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solid waste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waste from production of goods, mining, agriculture, petroleum extraction, and refining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864" y="268223"/>
            <a:ext cx="446227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Regulation and economics each influence industrial waste generation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or local governments regulate industrial solid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regulations tend to be less strict than federal regulations on municipal solid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may not be required to have permits, or install liners or leachate collection systems, or monitor groundwater for contamination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may be cheaper to generate waste than to avoid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are awarded for economic, not physical, efficiency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they don’t have incentives to decrease waste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 ecology seeks to make industry more sustainable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ecology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redesigning industrial systems to reduce resource inputs while maximizing physical and economic efficiency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systems should function like ecological systems, with little waste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 ecology seeks to make industry more sustainable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cycle analysis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examines the life cycle—from raw materials, to manufacture, to use, to disposal—of a product to make the process more ecologically efficient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products can be used as raw materials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Eliminates harmful products and materials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durable, recyclable, or reusable products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Businesses are adopting industrial ecology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are saving money while reducing waste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 Airlines switched from hazardous to nonhazardous materials in its Chicago facility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decreased its need to secure permits from the EPA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used 50,000 reusable plastic containers to ship goods, reducing packaging waste by 90%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recycled enough aluminum cans and white paper in 5 years to save $205,000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ideas from employees saved over $8 million in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year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Businesses are adopting industrial ecology</a:t>
            </a: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Breweries in Canada, Sweden, Japan, and Namibia use waste from the beer brewing process to fuel other processes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make money from bread, mushrooms, pigs, gas, and fish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little waste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Businesses are adopting industrial ecology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Interface, a carpet tile company, made a number of changes to increase sustainability. As a result it: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its waste generation by 80%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its fossil fuel use by 45% and water use by 70%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Saved $30 million per year, held prices steady, and raised profits by 49%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540" name="Shape 5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624" y="362748"/>
            <a:ext cx="7540751" cy="61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Hazardous Waste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Hazardous waste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liquid, solid, or gas and is one of the following: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Ignitable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easily catches fire (natural gas, alcohol)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Corrosive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corrodes metals in storage tanks or equipment (strong acids and bases)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chemically unstable and readily reacts with other compounds, often explosively or by producing noxious fumes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harms human health when inhaled, ingested, or touched to human skin (pesticides, heavy metals)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Substances with any of the characteristics can harm human health and the environment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Hazardous wastes are diverse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 produces the largest amount of hazardous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waste generation and disposal are highly regulated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Mining, small businesses, agriculture, utilities, and building demolition all produce hazardous wastes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Approaches to Waste Management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Hazardous waste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solid or liquid waste that is toxic, chemically reactive, flammable, or corrosive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Wastewater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water from households, businesses, or industry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Also, polluted runoff from streets and storm drains 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Hazardous wastes are diverse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Households are the largest source of unregulated hazardous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Paint, batteries, solvents, cleaners, pesticides, etc.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1.6 million tons of household hazardous waste is produced in the United States annually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compounds and heavy metals are particularly hazardous because their toxicity persists over time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Organic compounds and heavy metals pose hazards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Synthetic organic compounds resist bacterial, fungal, and insect activity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Plastics, tires, pesticides, solvents, wood preservatives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resistance to decay makes them persistent pollutants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toxic because they are readily absorbed through the skin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act as mutagens, carcinogens, teratogens, and endocrine disruptors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Organic compounds and heavy metals pose hazards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metals are used widely in industry for wiring, electronics, metal plating and fabrication, pigments, and dyes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Lead, chromium, mercury, arsenic, cadmium, tin, and copper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enter the environment when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Batteries and electronics are disposed of improperly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from fishing weights and ammunition accumulates in lakes and rivers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Heavy metals that are fat soluble and break down slowly can bioaccumulate and biomagnify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E-waste is growing</a:t>
            </a: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571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 waste (“e-waste”)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waste involving electronic devices 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Computers, printers, cell phones, TVs, MP3 players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 of the U.S. solid waste stream 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Americans discard over 300 million devices/year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67% are still in working order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One-quarter of them are now recycled</a:t>
            </a:r>
          </a:p>
          <a:p>
            <a:pPr marL="342900" marR="0" lvl="0" indent="-342900" algn="l" rtl="0">
              <a:lnSpc>
                <a:spcPct val="103571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put in landfills, but should be treated as hazardous waste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contain heavy metals and toxic flame retardants</a:t>
            </a:r>
          </a:p>
          <a:p>
            <a:pPr marL="742950" marR="0" lvl="1" indent="-285750" algn="l" rtl="0">
              <a:lnSpc>
                <a:spcPct val="111538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keeps these out of landfills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588" name="Shape 5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66927"/>
            <a:ext cx="8546592" cy="572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594" name="Shape 5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335" y="268223"/>
            <a:ext cx="3767328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E-waste is growing</a:t>
            </a:r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e-waste requires dismantling the devices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 and materials are refurbished and reused in new products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concerns about health risks to workers who do the recycling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E-waste is growing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Lead-containing cathode ray tubes from old TVs and monitors are not needed so they are not being recycled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E-waste recycling also recovers rare trace metals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typical cell phone contains $2.50 worth of precious metals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valuable trace minerals can be recovered—the 2010 Olympic medals were made from e-waste!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614" name="Shape 6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128" y="1859280"/>
            <a:ext cx="6333744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/>
        </p:nvSpPr>
        <p:spPr>
          <a:xfrm>
            <a:off x="1066800" y="1066800"/>
            <a:ext cx="6858000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steps precede the disposal of hazardous waste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Hazardous waste used to be discarded without special treatment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did not know it was harmful to human health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assumed the substances would disappear or be diluted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Resurfacing of toxic chemicals in the Love Canal residential area of upstate New York convinced the public that something more needed to be done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1980s, cities have designated sites or collection days to gather household hazardous waste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then be treated and properly disposed of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several aims in managing waste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43393" y="1300676"/>
            <a:ext cx="9000605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management aims to: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the amount of waste generated (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reduction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 waste materials and recycle them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Dispose of waste safely and effectively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reduction is the preferred approach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stream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flow of waste as it moves from its sources toward disposal destinations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the amount of material that enters the waste stream, we can use materials efficiently, consume less, buy goods with less packaging, use goods longer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629" name="Shape 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11479"/>
            <a:ext cx="6208268" cy="603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steps precede the disposal of hazardous waste</a:t>
            </a:r>
          </a:p>
        </p:txBody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Resource Conservation and Recovery Act (RCRA) established how states must manage hazardous waste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generators of hazardous waste must obtain permits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must be tracked “from cradle to grave”: all the way from production until properly disposed of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Intended to prevent illegal dumping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 disposal is costly, so illegal dumping is done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health risks and financial problems for governments forced to deal with the mess</a:t>
            </a:r>
          </a:p>
        </p:txBody>
      </p:sp>
      <p:sp>
        <p:nvSpPr>
          <p:cNvPr id="636" name="Shape 63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1295400" y="1447800"/>
            <a:ext cx="685800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steps precede the disposal of hazardous waste</a:t>
            </a:r>
          </a:p>
        </p:txBody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nations find it cheaper to pay developing nations to take the waste rather than pay to have it properly treated.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illegally dump in developing nations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Basel Convention, an international treaty, should prevent dumping, but it still happens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costs also encourage companies to invest in reducing their hazardous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Incineration and bacterial decomposition destroy toxic substances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plants can pull toxic substances from the soil</a:t>
            </a:r>
          </a:p>
        </p:txBody>
      </p:sp>
      <p:sp>
        <p:nvSpPr>
          <p:cNvPr id="645" name="Shape 64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845" y="251141"/>
            <a:ext cx="7450309" cy="6355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use three disposal methods for hazardous waste</a:t>
            </a:r>
          </a:p>
        </p:txBody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do not lessen the hazards of the substances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they help keep the substance isolated from people, wildlife, and ecosystems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Landfills must have several impervious liners and leachate removal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construction standards are stricter than for ordinary sanitary landfills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located far from aquifers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use three disposal methods for hazardous waste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impoundments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liquid hazardous waste in shallow depressions lined with plastic and clay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 evaporates, and the residue of solid hazardous waste is transported elsewhere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clay layer can crack and leak waste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Rainstorms can cause overflow, contaminating nearby areas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use three disposal methods for hazardous waste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Deep-well injection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drills deep beneath the water table into porous rock and injects waste into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Wells can corrode and leak wastes into soil, contaminating aquifers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Radioactive waste is especially hazardous</a:t>
            </a:r>
          </a:p>
        </p:txBody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waste is very dangerous and persistent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has no designated single disposal site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is accumulating around the nation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Waste Isolation Pilot Plant (WIPP)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first underground repository for transuranic waste from nuclear weapons development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Caverns are 655 m (2150 ft) below ground in a huge salt formation thought to be geologically stable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WIPP became operational in 1999 and is receiving thousands of shipments of waste</a:t>
            </a:r>
          </a:p>
        </p:txBody>
      </p:sp>
      <p:sp>
        <p:nvSpPr>
          <p:cNvPr id="681" name="Shape 68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Contaminated sites are being cleaned up, slowly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Globally, thousands of former military and industrial sites are contaminated with hazardous waste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Dealing with them is difficult, time consuming, and expensive (too expensive for some countries)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Comprehensive Environmental Response Compensation and Liability Act (CERCLA) (1980), also called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Superfund,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administered by the EPA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8333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a federal program to clean up U.S. sites polluted with hazardous waste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 must also clean up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brownfields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lands whose reuse or development is complicated by the presence of hazardous materials</a:t>
            </a:r>
          </a:p>
        </p:txBody>
      </p:sp>
      <p:sp>
        <p:nvSpPr>
          <p:cNvPr id="689" name="Shape 68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Contaminated sites are being cleaned up, slowly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events spurred creation of Superfund legislation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Love Canal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Niagara Falls, New York, in 1978–1980, families were evacuated after buried chemicals rose to the surface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Times Beach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Missouri, was evacuated after contamination with dioxin from oil sprayed on roads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a Superfund site is identified, EPA scientists note: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close the site is to human habitation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wastes are currently confined or likely to spread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site threatens drinking water supplies</a:t>
            </a:r>
          </a:p>
        </p:txBody>
      </p:sp>
      <p:sp>
        <p:nvSpPr>
          <p:cNvPr id="696" name="Shape 69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236" y="302387"/>
            <a:ext cx="6401526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Contaminated sites are being cleaned up, slowly</a:t>
            </a:r>
          </a:p>
        </p:txBody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Harmful sites are placed on the National Priority List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ranked by their level of risk to human health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Cleanup goes on a site-by-site basis as funds are available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 must hold public hearings to inform area residents of its findings and to receive feedback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CERCLA operates under 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polluter pays principle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charge polluting parties for cleanup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roughly 30% of sites so far, the responsible party cannot be found or held liable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Contaminated sites are being cleaned up, slowly</a:t>
            </a:r>
          </a:p>
        </p:txBody>
      </p:sp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sites without a responsible party, a trust fund was established by a federal tax on petroleum and chemical industries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let the tax lapse in 2004, bankrupting the fund, and has not restored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taxpayers now pay all costs of cleanup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Fewer cleanups are being completed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1320 sites remain as of 2013, and only 365 have been cleaned up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cleanup costs $25 million and takes 12–15 years</a:t>
            </a:r>
          </a:p>
        </p:txBody>
      </p:sp>
      <p:sp>
        <p:nvSpPr>
          <p:cNvPr id="711" name="Shape 71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921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Societies have made great strides in addressing our waste problems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methods of waste management are far safer for people and gentler on the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Recycling and composting are growing rapidly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prodigious consumption has created more waste than ever before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still face challenges from hazardous and radioactive wastes and local opposition to disposal sites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solution to our waste problem is to reduce generation of waste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components of waste management is the most preferred?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Minimizing the amount of waste we generate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Recovering waste materials and finding ways to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recycle them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Disposing of waste safely and effectively 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of these components works well—they are all equal in their effectiveness</a:t>
            </a:r>
          </a:p>
        </p:txBody>
      </p:sp>
      <p:sp>
        <p:nvSpPr>
          <p:cNvPr id="727" name="Shape 72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name for municipal solid waste is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yard waste.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waste.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hazardous waste.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trash or garbage.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</a:p>
        </p:txBody>
      </p:sp>
      <p:sp>
        <p:nvSpPr>
          <p:cNvPr id="735" name="Shape 7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a sanitary landfill, waste is      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poured into deep wells.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stored in large piles and then burned.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buried in the ground or piled up in large, carefully engineered mounds.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onto barges and shipped overseas.</a:t>
            </a:r>
          </a:p>
        </p:txBody>
      </p:sp>
      <p:sp>
        <p:nvSpPr>
          <p:cNvPr id="743" name="Shape 7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ways we can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reuse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items to keep them from entering the waste stream?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Donate used items to charity.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Borrow items you need, instead of buying them.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double-sided copies.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 are ways to reduce the waste stream.</a:t>
            </a:r>
          </a:p>
        </p:txBody>
      </p:sp>
      <p:sp>
        <p:nvSpPr>
          <p:cNvPr id="751" name="Shape 75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several reasons why recycling is increasing; which of the following is NOT a reason?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Municipalities want to reduce waste inputs.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obtains satisfaction from recycling.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usually profitable.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enormous energy and material savings.</a:t>
            </a:r>
          </a:p>
        </p:txBody>
      </p:sp>
      <p:sp>
        <p:nvSpPr>
          <p:cNvPr id="759" name="Shape 75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EPA definition, hazardous waste can be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ignitable.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moveable.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disposal method for hazardous waste involves shallow depressions lined with clay to hold liquid waste?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Sanitary landfills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Specialized landfills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impoundments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Injection wells</a:t>
            </a:r>
          </a:p>
        </p:txBody>
      </p:sp>
      <p:sp>
        <p:nvSpPr>
          <p:cNvPr id="775" name="Shape 775"/>
          <p:cNvSpPr txBox="1"/>
          <p:nvPr/>
        </p:nvSpPr>
        <p:spPr>
          <a:xfrm flipH="1">
            <a:off x="1927224" y="4878387"/>
            <a:ext cx="6759575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6" name="Shape 77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5346</Words>
  <Application>Microsoft Office PowerPoint</Application>
  <PresentationFormat>On-screen Show (4:3)</PresentationFormat>
  <Paragraphs>604</Paragraphs>
  <Slides>104</Slides>
  <Notes>104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Noto Sans Symbols</vt:lpstr>
      <vt:lpstr>Garamond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Transforming New York’s Fresh Kills Landfill</vt:lpstr>
      <vt:lpstr>PowerPoint Presentation</vt:lpstr>
      <vt:lpstr>Approaches to Waste Management</vt:lpstr>
      <vt:lpstr>Approaches to Waste Management</vt:lpstr>
      <vt:lpstr>We have several aims in managing waste</vt:lpstr>
      <vt:lpstr>PowerPoint Presentation</vt:lpstr>
      <vt:lpstr>We have several aims in managing waste</vt:lpstr>
      <vt:lpstr>Municipal Solid Waste</vt:lpstr>
      <vt:lpstr>Municipal Solid Waste</vt:lpstr>
      <vt:lpstr>PowerPoint Presentation</vt:lpstr>
      <vt:lpstr>Consumption leads to waste</vt:lpstr>
      <vt:lpstr>PowerPoint Presentation</vt:lpstr>
      <vt:lpstr>Consumption leads to waste</vt:lpstr>
      <vt:lpstr>PowerPoint Presentation</vt:lpstr>
      <vt:lpstr>Open dumping has led to improved disposal methods</vt:lpstr>
      <vt:lpstr>Open dumping has led to improved disposal methods</vt:lpstr>
      <vt:lpstr>PowerPoint Presentation</vt:lpstr>
      <vt:lpstr>Sanitary landfills are regulated with health and environmental guidelines</vt:lpstr>
      <vt:lpstr>PowerPoint Presentation</vt:lpstr>
      <vt:lpstr>Sanitary landfills are regulated with health and environmental guidelines</vt:lpstr>
      <vt:lpstr>Sanitary landfills are regulated with health and environmental guidelines</vt:lpstr>
      <vt:lpstr>PowerPoint Presentation</vt:lpstr>
      <vt:lpstr>Landfills have drawbacks</vt:lpstr>
      <vt:lpstr>Landfills have drawbacks</vt:lpstr>
      <vt:lpstr>Incinerating trash reduces pressure on landfills</vt:lpstr>
      <vt:lpstr>Incinerating trash reduces pressure on landfills</vt:lpstr>
      <vt:lpstr>PowerPoint Presentation</vt:lpstr>
      <vt:lpstr>We gain energy from incineration</vt:lpstr>
      <vt:lpstr>Landfills can produce gas for energy</vt:lpstr>
      <vt:lpstr>Reducing waste is our best option</vt:lpstr>
      <vt:lpstr>Reducing waste is our best option</vt:lpstr>
      <vt:lpstr>Reducing waste is our best option</vt:lpstr>
      <vt:lpstr>Reducing waste is our best option</vt:lpstr>
      <vt:lpstr>Reuse is a major strategy to reduce waste</vt:lpstr>
      <vt:lpstr>PowerPoint Presentation</vt:lpstr>
      <vt:lpstr>Composting recovers organic waste</vt:lpstr>
      <vt:lpstr>Composting recovers organic waste</vt:lpstr>
      <vt:lpstr>Composting recovers organic waste</vt:lpstr>
      <vt:lpstr>Recycling consists of three steps</vt:lpstr>
      <vt:lpstr>Recycling consists of three steps</vt:lpstr>
      <vt:lpstr>PowerPoint Presentation</vt:lpstr>
      <vt:lpstr>Recycling consists of three steps</vt:lpstr>
      <vt:lpstr>Recycling has grown rapidly </vt:lpstr>
      <vt:lpstr>Recycling has grown rapidly </vt:lpstr>
      <vt:lpstr>PowerPoint Presentation</vt:lpstr>
      <vt:lpstr>PowerPoint Presentation</vt:lpstr>
      <vt:lpstr>PowerPoint Presentation</vt:lpstr>
      <vt:lpstr>Recycling has grown rapidly </vt:lpstr>
      <vt:lpstr>Recycling has grown rapidly </vt:lpstr>
      <vt:lpstr>We can recycle materials from landfills</vt:lpstr>
      <vt:lpstr>Financial incentives help address waste</vt:lpstr>
      <vt:lpstr>Financial incentives help address waste</vt:lpstr>
      <vt:lpstr>PowerPoint Presentation</vt:lpstr>
      <vt:lpstr>One Canadian city showcases reduction and recycling</vt:lpstr>
      <vt:lpstr>PowerPoint Presentation</vt:lpstr>
      <vt:lpstr>Industrial Solid Waste</vt:lpstr>
      <vt:lpstr>PowerPoint Presentation</vt:lpstr>
      <vt:lpstr>Regulation and economics each influence industrial waste generation</vt:lpstr>
      <vt:lpstr>Industrial ecology seeks to make industry more sustainable</vt:lpstr>
      <vt:lpstr>Industrial ecology seeks to make industry more sustainable</vt:lpstr>
      <vt:lpstr>Businesses are adopting industrial ecology</vt:lpstr>
      <vt:lpstr>Businesses are adopting industrial ecology</vt:lpstr>
      <vt:lpstr>Businesses are adopting industrial ecology</vt:lpstr>
      <vt:lpstr>PowerPoint Presentation</vt:lpstr>
      <vt:lpstr>Hazardous Waste</vt:lpstr>
      <vt:lpstr>Hazardous wastes are diverse</vt:lpstr>
      <vt:lpstr>Hazardous wastes are diverse</vt:lpstr>
      <vt:lpstr>Organic compounds and heavy metals pose hazards</vt:lpstr>
      <vt:lpstr>Organic compounds and heavy metals pose hazards</vt:lpstr>
      <vt:lpstr>E-waste is growing</vt:lpstr>
      <vt:lpstr>PowerPoint Presentation</vt:lpstr>
      <vt:lpstr>PowerPoint Presentation</vt:lpstr>
      <vt:lpstr>E-waste is growing</vt:lpstr>
      <vt:lpstr>E-waste is growing</vt:lpstr>
      <vt:lpstr>PowerPoint Presentation</vt:lpstr>
      <vt:lpstr>Several steps precede the disposal of hazardous waste</vt:lpstr>
      <vt:lpstr>PowerPoint Presentation</vt:lpstr>
      <vt:lpstr>Several steps precede the disposal of hazardous waste</vt:lpstr>
      <vt:lpstr>Several steps precede the disposal of hazardous waste</vt:lpstr>
      <vt:lpstr>PowerPoint Presentation</vt:lpstr>
      <vt:lpstr>We use three disposal methods for hazardous waste</vt:lpstr>
      <vt:lpstr>We use three disposal methods for hazardous waste</vt:lpstr>
      <vt:lpstr>We use three disposal methods for hazardous waste</vt:lpstr>
      <vt:lpstr>Radioactive waste is especially hazardous</vt:lpstr>
      <vt:lpstr>Contaminated sites are being cleaned up, slowly</vt:lpstr>
      <vt:lpstr>Contaminated sites are being cleaned up, slowly</vt:lpstr>
      <vt:lpstr>Contaminated sites are being cleaned up, slowly</vt:lpstr>
      <vt:lpstr>Contaminated sites are being cleaned up, slowly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2018-04-17T13:28:21Z</dcterms:modified>
</cp:coreProperties>
</file>