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69" r:id="rId2"/>
  </p:sldMasterIdLst>
  <p:notesMasterIdLst>
    <p:notesMasterId r:id="rId9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5" name="Shape 4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Shape 5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Shape 5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any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Shape 15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Outlines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21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New Renewable Energy Alternatives</a:t>
            </a:r>
          </a:p>
        </p:txBody>
      </p:sp>
      <p:sp>
        <p:nvSpPr>
          <p:cNvPr id="16" name="Shape 16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marR="0" lvl="1" indent="-3492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0" name="Shape 60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Active Lecture Questions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Earth’s Physical Systems: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Matter, Energy, and Geology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9525" y="6575425"/>
            <a:ext cx="2501900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36513" y="6554788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36513" y="6554788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 descr="D:\-L\21_01_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0775" y="219075"/>
            <a:ext cx="4322762" cy="6437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D:\-L\21_02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337" y="1190625"/>
            <a:ext cx="8547100" cy="44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new renewables offer advantages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Expansion of new renewables has been driven by: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Growing concerns over diminishing fossil fuel supplies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and health impacts of burning fossil fuels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Advances in technology making it easier and cheaper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new renewables offer advantages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 of the new renewables include: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Alleviating air pollution and greenhouse gas emissions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inexhaustible, unlike fossil fuels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help diversify a country’s energy economy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create jobs, income, and taxes, especially in rural areas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Green-collar jobs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design, installation, maintenance, and management of renewable energy technologies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 descr="D:\-L\21_03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337" y="1457325"/>
            <a:ext cx="8547100" cy="3919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 descr="D:\-L\21_04_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450" y="1682750"/>
            <a:ext cx="8547100" cy="346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Policy and investment can accelerate our transition</a:t>
            </a:r>
            <a:b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000" b="1" i="0" u="none" strike="noStrike" cap="none">
              <a:solidFill>
                <a:srgbClr val="4373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43393" y="1300678"/>
            <a:ext cx="9000605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not wholly convert to renewable energy overnight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infrastructure is not in place to transfer energy from  renewable sources cheaply and efficiently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Stimulus packages during the 2008–2009 economic downturn often provided funds for green energy programs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renewable energy is more expensive than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nonrenewables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Renewable use has grown anywhere government policies supported it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incentives and mandated goals have helped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 descr="D:\-L\21_05_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04800"/>
            <a:ext cx="6619980" cy="626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Policy and investment can accelerate our transition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 support often results in private sector investment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Advances in technology have accompanied national or state policy that encourages renewable energy sources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 policies regarding renewable sources have been erratic; therefore, so have the economics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Policy and investment can accelerate our transition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Subsidies have overwhelmingly favored nonrenewables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Oil and gas have received 75 times more subsidies than new renewable energy sources in total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earliest years of each energy source, oil, gas, and nuclear received far more in subsidy support than new renewables have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This lecture will help you understand: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major sources of renewable energy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 energy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 energy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Geothermal energy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Ocean energy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 fuel cells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 descr="D:\-L\21_06_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3425" y="268287"/>
            <a:ext cx="5095874" cy="6437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Solar Energy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sun provides energy for Earth’s processes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square meter of Earth receives about 1 kilowatt of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 energy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energy from the sun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 times the energy of a lightbulb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Solar Energy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Passive solar energy collection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buildings are designed to maximize absorption of sunlight in winter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Overhangs block sunlight to keep cool in summer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thermal mass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materials that store heat such as straw, brick, or concrete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 solar energy collection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uses technology to focus, move, or store solar energy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collect solar using passive or active methods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Flat plate solar collectors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dark-colored, heat-absorbing metal plates mounted on rooftops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Water, air, or antifreeze runs through the collectors, transferring heat throughout the building 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Heated water is stored and used later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 million households heat water with solar collectors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1.5 million in the United States and mostly for pools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can be used in isolated locations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heating, cooling, water purification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not restricted to wealthy, sunny regions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 descr="D:\-L\21_07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4509" y="381000"/>
            <a:ext cx="6734978" cy="6157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Concentrating solar rays magnifies energy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404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Focusing solar energy on a single point magnifies its strength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 cookers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simple, portable ovens that use reflectors to focus sunlight onto food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Concentrated solar power (CSP)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technologies that concentrate solar energy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widespread is the trough approach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curved mirrors that focus sunlight on synthetic oil in pipes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heated oil creates steam that drives turbines to produce electricity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 descr="D:\-L\21_08_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450" y="666750"/>
            <a:ext cx="8547100" cy="549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Concentrating solar rays magnifies energy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“Power tower”: numerous mirrors concentrate sunlight onto a receiver on top of a tall tower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 is transported by air or fluids (molten salts) to a steam-driven generator to create electricity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Lenses or mirrors track the sun’s movement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CSP facilities must be located in a sunny region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CSP facilities on just 260 km</a:t>
            </a:r>
            <a:r>
              <a:rPr lang="en-US" sz="2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(100 mi</a:t>
            </a:r>
            <a:r>
              <a:rPr lang="en-US" sz="2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in Nevada could generate enough electricity for the entire U.S. economy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people are wary of the impacts of the large- scale development needed for most CSPs to work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 descr="D:\chap021\Labeled_Images\21_02ScienceBox01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175" y="1133475"/>
            <a:ext cx="8547100" cy="45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Photovoltaic cells generate electricity directly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Photovoltaic (PV) cells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cells that convert sunlight directly into electrical energy 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photovoltaic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photoelectric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 when light hits the PV cell and hits a plate made of silicon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Electrons are released by the silicon and are attracted to the opposite plate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Wires connecting the two plates let electrons flow, creating an electric current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PV cells are in watches and calculators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roofs, PV cells are arranged in modules, which comprise panels, which can be gathered into arrays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 descr="D:\chap021\Labeled_Images\21_00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337" y="347662"/>
            <a:ext cx="8547100" cy="6138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 descr="D:\-L\21_09Figur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562" y="212725"/>
            <a:ext cx="8547100" cy="6364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Photovoltaic cells generate electricity directly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Thin-film solar cells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PV materials that are compressed into thin sheets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efficient but cheaper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incorporated into roofing shingles, roads, etc.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PV-generated energy can be stored in batteries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Photovoltaic cells generate electricity directly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 metering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 in which the value of the power the consumer provides is subtracted from the monthly utility bill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Producers of PV electricity can sell their power to a utility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Feed-in tariffs pay producers more than the market price of power, so power producers turn a profit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Solar energy is expanding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 solar dates to the 19th century but was pushed to the sidelines as fossil fuels dominated our economy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Funding has been erratic for research and development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Largely because of a lack of investment, solar energy contributes only a miniscule part (0.22%) of U.S. energy production and just 0.1% of electricity production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worldwide solar energy use has increased 30% per year over the last 4 decades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Solar energy is expanding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 energy is attractive in developing nations, where hundreds of millions don’t have electricity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rich in sun, but poor in infrastructure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400" y="333756"/>
            <a:ext cx="7011197" cy="61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Solar energy is expanding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404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PV technology is the fastest growing power generation technology today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 leads the world in PV cell production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ranks fifth and accounts for only 4%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tax breaks and state incentives should help boost U.S. PV production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Chinese support of its solar industry has caused overproduction, with firms often selling at a loss and lowering prices worldwide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 energy use should increase, due to falling prices, improved technologies increasing efficiency, and economic incentives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Solar energy offers many benefits 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 technologies use no fuels, are quiet and safe, contain no moving parts, and require little maintenance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average unit can produce energy for 20–30 years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allow local, decentralized control over power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need to be near the power grid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Solar energy offers many benefits 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nations can use solar cookers to replace the gathering of firewood, decreasing environmental and social stress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cost ($2–10 each) makes them available to impoverished areas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PV owners can sell excess electricity to their local utility through feed-in tariffs or net metering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Solar energy offers many benefits 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Green-collar jobs are being created</a:t>
            </a:r>
          </a:p>
          <a:p>
            <a:pPr marL="742950" marR="0" lvl="1" indent="-285750" algn="l" rtl="0">
              <a:lnSpc>
                <a:spcPct val="11666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PV technology creates the most jobs per unit energy </a:t>
            </a:r>
          </a:p>
          <a:p>
            <a:pPr marL="742950" marR="0" lvl="1" indent="-285750" algn="l" rtl="0">
              <a:lnSpc>
                <a:spcPct val="11666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800,000 jobs worldwide</a:t>
            </a:r>
          </a:p>
          <a:p>
            <a:pPr marL="342900" marR="0" lvl="0" indent="-342900" algn="l" rtl="0">
              <a:lnSpc>
                <a:spcPct val="10769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reduce the emission of greenhouse gases and air pollution compared to fossil fuels</a:t>
            </a:r>
          </a:p>
          <a:p>
            <a:pPr marL="742950" marR="0" lvl="1" indent="-285750" algn="l" rtl="0">
              <a:lnSpc>
                <a:spcPct val="11666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 energy is used in manufacturing PV cells</a:t>
            </a:r>
          </a:p>
          <a:p>
            <a:pPr marL="742950" marR="0" lvl="1" indent="-285750" algn="l" rtl="0">
              <a:lnSpc>
                <a:spcPct val="11666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emissions are generated during use</a:t>
            </a:r>
          </a:p>
          <a:p>
            <a:pPr marL="742950" marR="0" lvl="1" indent="-285750" algn="l" rtl="0">
              <a:lnSpc>
                <a:spcPct val="11666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5-kilowatt PV system in a home in Fort Worth would provide half its power needs, save $681/year, and prevent 5 tons of CO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emissions/year</a:t>
            </a:r>
          </a:p>
          <a:p>
            <a:pPr marL="742950" marR="0" lvl="1" indent="-285750" algn="l" rtl="0">
              <a:lnSpc>
                <a:spcPct val="116666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same system in cloudy Seattle would still prevent 3.5 tons of CO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emissions/year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Central Case Study: Germany Goes Solar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 produces the world’s most solar power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Yet it is cool and cloudy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Its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feed-in tariff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system requires utilities to buy power from anyone who generates it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Homeowners and businesses have installed photovoltaic solar systems to generate energy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Location, timing, and cost can be drawbacks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all regions are sunny enough to provide enough power, given current technology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Germany receives little sun and it is the world leader in solar power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 power is an intermittent source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Daily and seasonal variation can limit stand-alone systems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need storage (e.g., batteries) and backup power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Pumped storage hydropower is sometimes used to supplement solar power production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624" y="566927"/>
            <a:ext cx="8302752" cy="5724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Location, timing, and cost can be drawbacks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Up-front costs are high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makes solar power the most expensive way to produce electricity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may take a homeowner 20 years to break even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fuels and nuclear energy are favored over solar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 subsidies and not including their external costs have made them cheaper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Location, timing, and cost can be drawbacks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Prices are declining and technologies are improving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PV cells are showing up to 20% efficiency compared with 6% when first produced in the 1950s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Efficiencies of up to 40% have been achieved in lab research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Wind Power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 power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energy derived from movement of air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indirect form of solar energy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 turbines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devices that convert wind’s kinetic energy into electric energy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Windmills have been used for 800 years to pump water and grind grain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wind turbine for electrical generation was built in the 1880s in Cleveland, Ohio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the 1973 oil embargo, governments funded research and development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Moderate funding boosted technological progress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Wind turbines convert kinetic energy to electrical energy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 blowing into a turbine turns the blades of a rotor, which rotate machinery inside a compartment (called a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nacelle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atop a tower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Towers average 80 m (260 ft) tall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higher the tower, the more it minimizes turbulence and maximizes wind speed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 farms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turbines erected in groups of up to hundreds of turbines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Turbines yaw—they rotate in response to changes in wind direction, ensuring they always face into the wind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310640"/>
            <a:ext cx="8546592" cy="423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Wind turbines convert kinetic energy to electrical energy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Turbines are designed to harness wind efficiently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turbines turn in different wind conditions: some in a gentle breeze, others only in strong winds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Slight differences in wind speed yield significant differences in power output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content increases as the square of its velocity—if a wind’s velocity doubles, its energy quadruples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speeds cause more air molecules to pass through the turbine, increasing power by the wind velocity cubed—if wind velocity doubles, turbine power output rises eightfold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Wind power is growing fast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 power provides just a small proportion of the world’s power needs, but wind power has doubled every 3 years in recent years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Five nations produce 75% of the world’s wind power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dozens of nations now produce wind power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Wind power is growing fast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 power growth in the United States has been erratic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long-term plan has been set by Congress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a series of short term renewed tax credits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 power will continue to grow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a small portion of the resource is being tapped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Wind-generated electricity in favorable locations is almost as cheap as from fossil fuels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Central Case Study: Germany Goes Solar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 industries are world leaders in “green technologies”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 produces the most renewable energy per person of any country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 leaders see renewables as a great economic opportunity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8380" y="448056"/>
            <a:ext cx="6227236" cy="596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8024" y="268223"/>
            <a:ext cx="4187952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Offshore sites hold promise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 speeds are 20% greater over water than over land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less air turbulence over water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Costs to erect and maintain turbines in water are higher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more power is produced, and it is more profitable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Offshore sites hold promise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Currently, turbines are limited to shallow water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 towers may be on floating pads in deeper waters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1800 wind turbines are operating in 65 wind farms in the waters of 10 European countries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U.S. offshore wind farm will have 130 turbines and be located 8 km (5 miles) off Cape Cod, Massachusetts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391" y="886967"/>
            <a:ext cx="8205215" cy="5084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Wind power has many benefits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 produces no emissions once installed 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Prevents the release of CO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mercury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more efficient than conventional power sources 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EROI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20:1 (better than most other energy sources)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Turbines use less water than conventional power plants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Wind power has many benefits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 power can be used on many scales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areas can become more self-sufficient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Farmers and ranchers can lease their land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Produces extra revenue while still using the land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Advancing technology is also reducing the cost of wind farm construction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created 85,000 U.S. jobs and 700,000 globally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Wind power has some downsides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no control over when wind will occur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Limitation on relying on it for electricity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to combine it with other generation technologies, or batteries or hydrogen fuel can store the energy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Wind power has some downsides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 sources are not always near population centers that need energy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Mountainous regions tend to be the best locations for wind generation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U.S. Great Plains are also a good location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Transmission networks need to be expanded to deliver the wind-generated power to distant population centers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Shape 4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2951" y="268223"/>
            <a:ext cx="4578095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 descr="D:\-L\21_01CaseStudyBoxUN01_Pg581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812" y="198438"/>
            <a:ext cx="8547100" cy="6437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U.S. wind-generating capacity</a:t>
            </a:r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15% of U.S. energy demand could be met using 16,600 mi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land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than 5% of the land would be occupied by turbines and roads; the rest would still be usable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residents often oppose wind farms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Turbines are typically in very exposed locations and some residents object for aesthetic reasons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Not-in-my-backyard (NIMBY)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syndrome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Turbines threaten birds and bats, which can be killed when they fly into rotating blades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Geothermal Energy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Geothermal energy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thermal energy from beneath Earth’s surface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Radioactive decay of elements under extremely high pressures deep inside the planet generates heat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 rises through magma, fissures, and cracks or heats groundwater, which erupts as geysers or submarine hydrothermal vents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Geothermal power plants use hot water and steam for heating homes, drying crops, and generating electricity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Globally, one-third of geothermal energy is used for electricity, the other two-thirds for direct heating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Shape 4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279" y="1005840"/>
            <a:ext cx="6187439" cy="484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Shape 4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6923" y="333756"/>
            <a:ext cx="6630153" cy="61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Geothermal power has benefits and limitations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143393" y="1300678"/>
            <a:ext cx="8924405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Geothermal power reduces greenhouse gas emissions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megawatt of geothermal power prevents release of 7 million kg (15.5 million lb) of CO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each year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it may not be sustainable if the plant withdraws water faster than it can be recharged (water or wastewater can be injected into the ground to replenish the supply)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Patterns of geothermal activity in the crust may shift, cutting off the heated water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of many hot springs has salts and minerals that corrode equipment and pollute the air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limited to areas where the energy can be trapped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Enhanced geothermal systems might widen our reach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Areas that lack heated water may still be used through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enhanced geothermal systems (EGS)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deep holes are drilled into dry rock and the rock is fractured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Cold water is pumped in and is heated by natural thermal energy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withdrawn to generate electricity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could be used in many locations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 resources below the United States could power the Earth’s demands for millennia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EGS can trigger minor earthquakes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use of geothermal power will stay localized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Heat pumps make use of temperature differences above and below ground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temperatures vary from season to season less than air temperatures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absorbs and releases heat more slowly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Warmth and cold do not penetrate far belowground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Ground-source heat pumps (GSHPs)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geothermal pumps that heat buildings in the winter by transferring heat from the ground to the building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summer, heat is transferred from the building to the ground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heat is only being moved, not generated, GSHPs are very efficient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Shape 4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274063"/>
            <a:ext cx="8546592" cy="4309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harness energy from tides, waves, and currents</a:t>
            </a:r>
          </a:p>
        </p:txBody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Kinetic energy from the natural motion of ocean water can generate electrical power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Wave energy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motion of waves is harnessed and converted from mechanical energy into electricity 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designs exist, but few have been adequately tested   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designs are for offshore facilities and involve floating devices that move up and down the waves  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Wave energy is greater at deep ocean sites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transmitting electricity to shore is very expensive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harness energy from tides, waves, and currents</a:t>
            </a:r>
          </a:p>
        </p:txBody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designs work along coastlines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funnels waves into elevated reservoirs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Another uses waves to push air into and out of chambers, turning turbines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Kinetic energy from the natural motion of ocean water can generate electrical power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rising and falling of ocean tides twice each day move large amounts of water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Differences in height between low and high tides are especially great in long, narrow bays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“New” Renewable Energy Sources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economic, social, and environmental impacts of fossil fuels are intensifying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“New” renewables are a group of alternative energy sources that include the sun, wind, geothermal heat, and ocean water 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referred to as “new” because: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just beginning to be used on a wide scale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technologies are still in a rapid phase of development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will play a much larger role in our future energy use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Shape 4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6875" y="422147"/>
            <a:ext cx="5870246" cy="6013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harness energy from tides, waves, and currents</a:t>
            </a:r>
          </a:p>
        </p:txBody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Tidal energy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energy harnessed from dams that cross the outlets of tidal basins 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is trapped behind gates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Outgoing tides turn turbines to generate electricity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Tidal stations release few or no pollutant emissions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they can affect the ecology of estuaries and tidal basins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Another design uses the motion of ocean currents, such as the Gulf Stream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Devices similar to underwater turbines have been erected off of Europe to test this technology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Shape 4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7064" y="268223"/>
            <a:ext cx="4309872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Shape 4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499872"/>
            <a:ext cx="8546592" cy="5858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ocean stores thermal energy</a:t>
            </a:r>
          </a:p>
        </p:txBody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day, tropical oceans absorb solar radiation equal to the heat content of 250 billion barrels of oil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Ocean thermal energy conversion (OTEC)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uses temperature differences between the ocean’s warm surface water and cold deep water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ocean stores thermal energy</a:t>
            </a:r>
          </a:p>
        </p:txBody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Closed cycle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warm surface water evaporates chemicals, which spin turbines to generate electricity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Cold water condenses the gases to be reused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cycle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warm surface water is evaporated in a vacuum and its steam turns turbines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Costs are high, and no facility operates commercially yet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Hydrogen</a:t>
            </a:r>
          </a:p>
        </p:txBody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produced by the new renewables is not easily stored in large quantities for use when needed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why most vehicles rely on gasoline from oil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Fuel cells and their fuel, hydrogen, promise a way to store considerable quantities of energy cleanly and efficiently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 is an energy carrier, not a primary source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electricity and batteries, its energy can be converted for use at a later time in a different location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Some yearn for a “hydrogen economy” </a:t>
            </a:r>
          </a:p>
        </p:txBody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hydrogen economy would provide a clean, safe, and efficient energy system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Electricity produced from intermittent sources (sun, wind) would be used to produce hydrogen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Fuel cells (essentially, hydrogen batteries) would use hydrogen to produce electricity to power vehicles, homes, computers, cell phones, etc.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Governments are funding research into hydrogen and fuel cell technology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Iceland and Germany have converted their public buses to run on hydrogen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Shape 5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744" y="333756"/>
            <a:ext cx="7210511" cy="61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Shape 5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954024"/>
            <a:ext cx="8546592" cy="4949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New renewable sources are growing fast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renewables provide energy for electricity, heating, fuel for vehicles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renewables provide only 1% of energy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20% of our electricity is from renewable sources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Four-fifths of that is from hydropower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Hydrogen fuel may be produced from water or from other matter</a:t>
            </a:r>
          </a:p>
        </p:txBody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 gas does not exist freely on Earth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is used to force molecules to release hydrogen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Electrolysis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electricity splits hydrogen from water</a:t>
            </a:r>
          </a:p>
          <a:p>
            <a:pPr marL="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2H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⇒ 2H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O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may cause pollution, but only if the source of energy for the electricity produces pollution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Hydrogen fuel may be produced from water or from other matter</a:t>
            </a:r>
          </a:p>
        </p:txBody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environmental impact of hydrogen production depends on the source of hydrogen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methane, biomass, or fossil fuels produces the greenhouse gas CO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0" marR="0" lvl="1" indent="0" algn="l" rtl="0">
              <a:spcBef>
                <a:spcPts val="1000"/>
              </a:spcBef>
              <a:buClr>
                <a:srgbClr val="006600"/>
              </a:buClr>
              <a:buSzPct val="25000"/>
              <a:buFont typeface="Times New Roman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+ 2H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⇒ 4H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CO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Fuel cells produce electricity by joining hydrogen and oxygen</a:t>
            </a:r>
          </a:p>
        </p:txBody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isolated, hydrogen gas can be used as a fuel to produce electricity within fuel cells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chemical reaction is the reverse of electrolysis </a:t>
            </a:r>
          </a:p>
          <a:p>
            <a:pPr marL="3175" marR="0" lvl="1" indent="-3175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2H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⇒ 2H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movement of the hydrogen’s electrons from one electrode to the other creates electricity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Hydrogen and fuel cells have costs and benefits</a:t>
            </a:r>
          </a:p>
        </p:txBody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massive and costly development of infrastructure</a:t>
            </a:r>
          </a:p>
          <a:p>
            <a:pPr marL="342900" marR="0" lvl="0" indent="-34290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research suggests that leakage of hydrogen can deplete stratospheric ozone</a:t>
            </a:r>
          </a:p>
          <a:p>
            <a:pPr marL="342900" marR="0" lvl="0" indent="-34290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will never run out of hydrogen</a:t>
            </a:r>
          </a:p>
          <a:p>
            <a:pPr marL="342900" marR="0" lvl="0" indent="-34290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be clean and nontoxic to use</a:t>
            </a:r>
          </a:p>
          <a:p>
            <a:pPr marL="342900" marR="0" lvl="0" indent="-34290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may produce few greenhouse gases and pollutants</a:t>
            </a:r>
          </a:p>
          <a:p>
            <a:pPr marL="342900" marR="0" lvl="0" indent="-34290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kept under pressure, it is no more dangerous than gasoline in tanks</a:t>
            </a:r>
          </a:p>
          <a:p>
            <a:pPr marL="342900" marR="0" lvl="0" indent="-34290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Cells are typically 35–70% energy efficient (up to 90%)</a:t>
            </a:r>
          </a:p>
          <a:p>
            <a:pPr marL="342900" marR="0" lvl="0" indent="-34290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Fuel cells are silent and nonpolluting and won’t need to be recharged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</p:txBody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concern over global climate change and the health impacts, security risks of dependence, and decline of fossil fuels have convinced many people we need to shift to renewable energy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Renewable sources include solar, wind, geothermal, and ocean energy sources and hydrogen fuel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Renewable energy sources have been held back by inadequate funding and by artificially cheap prices for nonrenewable resources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there is hope that we can shift to renewable energy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limit on environmental impact will be based on how soon, how quickly, and how carefully we make the switch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Which of these is NOT a benefit of solar energy?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quiet, but requires maintenance of its moving parts.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allows local, decentralized control over power.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decreases environmental and social stress.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does not emit greenhouse gases.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would geothermal energy NOT be renewable?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Earth cools down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too much salt is put into the substance holding the hot water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too much hot water is extracted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Never; geothermal energy can not be depleted.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energy source has doubled every three years and its  cost of electric production is almost as cheap as fossil fuels?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Geothermal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     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energy source does NOT emit greenhouse gases but has great potential to disrupt or change ecosystems?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 cells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 farms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Geothermal sources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Tidal energy    </a:t>
            </a:r>
          </a:p>
          <a:p>
            <a:pPr marL="0" marR="0" lvl="0" indent="0" algn="l" rtl="0">
              <a:spcBef>
                <a:spcPts val="100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   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 major drawback of hydrogen fuel?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could pollute if facilities are built too large.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could pollute if fossil fuels are used to produce the hydrogen.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a slight danger of causing earthquakes during production.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will never want to use it.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New renewable sources are growing fast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Nations vary in the renewable sources they use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U.S. renewable energy comes from biomass and hydropower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is faster than for conventional energy sources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 power is growing at 50%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year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these sources began at low levels, it will take time to build them up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Weighing the Issues</a:t>
            </a:r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energy source would you most support in your housing community?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Nuclear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Coal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conclusions can you draw from this graph?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 of PV cells grew and prices fell.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 of PV cells fell and prices also fell.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 of PV cells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grew and prices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 of PV cells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fell and prices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increased.</a:t>
            </a:r>
          </a:p>
        </p:txBody>
      </p:sp>
      <p:pic>
        <p:nvPicPr>
          <p:cNvPr id="611" name="Shape 6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4112" y="2971800"/>
            <a:ext cx="4228811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4733405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conclusions can be drawn from these maps?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Coastlines are a poor place for wind power.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Midwest and Great Plains have good geothermal potential.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East Coast has great geothermal potential.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California has great potential for both wind power and geothermal power.</a:t>
            </a:r>
          </a:p>
        </p:txBody>
      </p:sp>
      <p:pic>
        <p:nvPicPr>
          <p:cNvPr id="619" name="Shape 6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030073"/>
            <a:ext cx="4013201" cy="2624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Shape 6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1042" y="3864653"/>
            <a:ext cx="3627120" cy="2840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thgott_Lecture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gott_Clicker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3914</Words>
  <Application>Microsoft Office PowerPoint</Application>
  <PresentationFormat>On-screen Show (4:3)</PresentationFormat>
  <Paragraphs>414</Paragraphs>
  <Slides>92</Slides>
  <Notes>92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92</vt:i4>
      </vt:variant>
    </vt:vector>
  </HeadingPairs>
  <TitlesOfParts>
    <vt:vector size="97" baseType="lpstr">
      <vt:lpstr>Arial</vt:lpstr>
      <vt:lpstr>Noto Sans Symbols</vt:lpstr>
      <vt:lpstr>Times New Roman</vt:lpstr>
      <vt:lpstr>Withgott_Lecture_template</vt:lpstr>
      <vt:lpstr>Withgott_Clicker_Template</vt:lpstr>
      <vt:lpstr>PowerPoint Presentation</vt:lpstr>
      <vt:lpstr>This lecture will help you understand:</vt:lpstr>
      <vt:lpstr>PowerPoint Presentation</vt:lpstr>
      <vt:lpstr>Central Case Study: Germany Goes Solar</vt:lpstr>
      <vt:lpstr>Central Case Study: Germany Goes Solar</vt:lpstr>
      <vt:lpstr>PowerPoint Presentation</vt:lpstr>
      <vt:lpstr>“New” Renewable Energy Sources</vt:lpstr>
      <vt:lpstr>New renewable sources are growing fast</vt:lpstr>
      <vt:lpstr>New renewable sources are growing fast</vt:lpstr>
      <vt:lpstr>PowerPoint Presentation</vt:lpstr>
      <vt:lpstr>PowerPoint Presentation</vt:lpstr>
      <vt:lpstr>The new renewables offer advantages</vt:lpstr>
      <vt:lpstr>The new renewables offer advantages</vt:lpstr>
      <vt:lpstr>PowerPoint Presentation</vt:lpstr>
      <vt:lpstr>PowerPoint Presentation</vt:lpstr>
      <vt:lpstr>Policy and investment can accelerate our transition </vt:lpstr>
      <vt:lpstr>PowerPoint Presentation</vt:lpstr>
      <vt:lpstr>Policy and investment can accelerate our transition</vt:lpstr>
      <vt:lpstr>Policy and investment can accelerate our transition</vt:lpstr>
      <vt:lpstr>PowerPoint Presentation</vt:lpstr>
      <vt:lpstr>Solar Energy</vt:lpstr>
      <vt:lpstr>Solar Energy</vt:lpstr>
      <vt:lpstr>We can collect solar using passive or active methods</vt:lpstr>
      <vt:lpstr>PowerPoint Presentation</vt:lpstr>
      <vt:lpstr>Concentrating solar rays magnifies energy</vt:lpstr>
      <vt:lpstr>PowerPoint Presentation</vt:lpstr>
      <vt:lpstr>Concentrating solar rays magnifies energy</vt:lpstr>
      <vt:lpstr>PowerPoint Presentation</vt:lpstr>
      <vt:lpstr>Photovoltaic cells generate electricity directly</vt:lpstr>
      <vt:lpstr>PowerPoint Presentation</vt:lpstr>
      <vt:lpstr>Photovoltaic cells generate electricity directly</vt:lpstr>
      <vt:lpstr>Photovoltaic cells generate electricity directly</vt:lpstr>
      <vt:lpstr>Solar energy is expanding</vt:lpstr>
      <vt:lpstr>Solar energy is expanding</vt:lpstr>
      <vt:lpstr>PowerPoint Presentation</vt:lpstr>
      <vt:lpstr>Solar energy is expanding</vt:lpstr>
      <vt:lpstr>Solar energy offers many benefits </vt:lpstr>
      <vt:lpstr>Solar energy offers many benefits </vt:lpstr>
      <vt:lpstr>Solar energy offers many benefits </vt:lpstr>
      <vt:lpstr>Location, timing, and cost can be drawbacks</vt:lpstr>
      <vt:lpstr>PowerPoint Presentation</vt:lpstr>
      <vt:lpstr>Location, timing, and cost can be drawbacks</vt:lpstr>
      <vt:lpstr>Location, timing, and cost can be drawbacks</vt:lpstr>
      <vt:lpstr>Wind Power</vt:lpstr>
      <vt:lpstr>Wind turbines convert kinetic energy to electrical energy</vt:lpstr>
      <vt:lpstr>PowerPoint Presentation</vt:lpstr>
      <vt:lpstr>Wind turbines convert kinetic energy to electrical energy</vt:lpstr>
      <vt:lpstr>Wind power is growing fast</vt:lpstr>
      <vt:lpstr>Wind power is growing fast</vt:lpstr>
      <vt:lpstr>PowerPoint Presentation</vt:lpstr>
      <vt:lpstr>PowerPoint Presentation</vt:lpstr>
      <vt:lpstr>Offshore sites hold promise</vt:lpstr>
      <vt:lpstr>Offshore sites hold promise</vt:lpstr>
      <vt:lpstr>PowerPoint Presentation</vt:lpstr>
      <vt:lpstr>Wind power has many benefits</vt:lpstr>
      <vt:lpstr>Wind power has many benefits</vt:lpstr>
      <vt:lpstr>Wind power has some downsides</vt:lpstr>
      <vt:lpstr>Wind power has some downsides</vt:lpstr>
      <vt:lpstr>PowerPoint Presentation</vt:lpstr>
      <vt:lpstr>U.S. wind-generating capacity</vt:lpstr>
      <vt:lpstr>Geothermal Energy</vt:lpstr>
      <vt:lpstr>PowerPoint Presentation</vt:lpstr>
      <vt:lpstr>PowerPoint Presentation</vt:lpstr>
      <vt:lpstr>Geothermal power has benefits and limitations</vt:lpstr>
      <vt:lpstr>Enhanced geothermal systems might widen our reach</vt:lpstr>
      <vt:lpstr>Heat pumps make use of temperature differences above and below ground</vt:lpstr>
      <vt:lpstr>PowerPoint Presentation</vt:lpstr>
      <vt:lpstr>We can harness energy from tides, waves, and currents</vt:lpstr>
      <vt:lpstr>We can harness energy from tides, waves, and currents</vt:lpstr>
      <vt:lpstr>PowerPoint Presentation</vt:lpstr>
      <vt:lpstr>We can harness energy from tides, waves, and currents</vt:lpstr>
      <vt:lpstr>PowerPoint Presentation</vt:lpstr>
      <vt:lpstr>PowerPoint Presentation</vt:lpstr>
      <vt:lpstr>The ocean stores thermal energy</vt:lpstr>
      <vt:lpstr>The ocean stores thermal energy</vt:lpstr>
      <vt:lpstr>Hydrogen</vt:lpstr>
      <vt:lpstr>Some yearn for a “hydrogen economy” </vt:lpstr>
      <vt:lpstr>PowerPoint Presentation</vt:lpstr>
      <vt:lpstr>PowerPoint Presentation</vt:lpstr>
      <vt:lpstr>Hydrogen fuel may be produced from water or from other matter</vt:lpstr>
      <vt:lpstr>Hydrogen fuel may be produced from water or from other matter</vt:lpstr>
      <vt:lpstr>Fuel cells produce electricity by joining hydrogen and oxygen</vt:lpstr>
      <vt:lpstr>Hydrogen and fuel cells have costs and benefits</vt:lpstr>
      <vt:lpstr>Conclusion</vt:lpstr>
      <vt:lpstr>QUESTION: Review</vt:lpstr>
      <vt:lpstr>QUESTION: Review</vt:lpstr>
      <vt:lpstr>QUESTION: Review</vt:lpstr>
      <vt:lpstr>QUESTION: Review</vt:lpstr>
      <vt:lpstr>QUESTION: Review</vt:lpstr>
      <vt:lpstr>QUESTION: Weighing the Issues</vt:lpstr>
      <vt:lpstr>QUESTION: Interpreting Graphs and Data</vt:lpstr>
      <vt:lpstr>QUESTION: Interpreting Graphs and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Rankin, Christian</dc:creator>
  <cp:lastModifiedBy>Rankin, Christian</cp:lastModifiedBy>
  <cp:revision>1</cp:revision>
  <dcterms:modified xsi:type="dcterms:W3CDTF">2018-04-17T13:27:49Z</dcterms:modified>
</cp:coreProperties>
</file>