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6" r:id="rId1"/>
  </p:sldMasterIdLst>
  <p:notesMasterIdLst>
    <p:notesMasterId r:id="rId8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2" r:id="rId16"/>
    <p:sldId id="273" r:id="rId17"/>
    <p:sldId id="274" r:id="rId18"/>
    <p:sldId id="275" r:id="rId19"/>
    <p:sldId id="277" r:id="rId20"/>
    <p:sldId id="278" r:id="rId21"/>
    <p:sldId id="279" r:id="rId22"/>
    <p:sldId id="281" r:id="rId23"/>
    <p:sldId id="282" r:id="rId24"/>
    <p:sldId id="283" r:id="rId25"/>
    <p:sldId id="285" r:id="rId26"/>
    <p:sldId id="286" r:id="rId27"/>
    <p:sldId id="287" r:id="rId28"/>
    <p:sldId id="288" r:id="rId29"/>
    <p:sldId id="290" r:id="rId30"/>
    <p:sldId id="291" r:id="rId31"/>
    <p:sldId id="292" r:id="rId32"/>
    <p:sldId id="293" r:id="rId33"/>
    <p:sldId id="294" r:id="rId34"/>
    <p:sldId id="295" r:id="rId35"/>
    <p:sldId id="296" r:id="rId36"/>
    <p:sldId id="297" r:id="rId37"/>
    <p:sldId id="298" r:id="rId38"/>
    <p:sldId id="299" r:id="rId39"/>
    <p:sldId id="301" r:id="rId40"/>
    <p:sldId id="303" r:id="rId41"/>
    <p:sldId id="304" r:id="rId42"/>
    <p:sldId id="305" r:id="rId43"/>
    <p:sldId id="306" r:id="rId44"/>
    <p:sldId id="307" r:id="rId45"/>
    <p:sldId id="308" r:id="rId46"/>
    <p:sldId id="310" r:id="rId47"/>
    <p:sldId id="311" r:id="rId48"/>
    <p:sldId id="312" r:id="rId49"/>
    <p:sldId id="313" r:id="rId50"/>
    <p:sldId id="314" r:id="rId51"/>
    <p:sldId id="315" r:id="rId52"/>
    <p:sldId id="316" r:id="rId53"/>
    <p:sldId id="317" r:id="rId54"/>
    <p:sldId id="318" r:id="rId55"/>
    <p:sldId id="319" r:id="rId56"/>
    <p:sldId id="320" r:id="rId57"/>
    <p:sldId id="321" r:id="rId58"/>
    <p:sldId id="322" r:id="rId59"/>
    <p:sldId id="324" r:id="rId60"/>
    <p:sldId id="325" r:id="rId61"/>
    <p:sldId id="326" r:id="rId62"/>
    <p:sldId id="327" r:id="rId63"/>
    <p:sldId id="328" r:id="rId64"/>
    <p:sldId id="329" r:id="rId65"/>
    <p:sldId id="330" r:id="rId66"/>
    <p:sldId id="331" r:id="rId67"/>
    <p:sldId id="332" r:id="rId68"/>
    <p:sldId id="333" r:id="rId69"/>
    <p:sldId id="334" r:id="rId70"/>
    <p:sldId id="335" r:id="rId71"/>
    <p:sldId id="336" r:id="rId72"/>
    <p:sldId id="337" r:id="rId73"/>
    <p:sldId id="338" r:id="rId74"/>
    <p:sldId id="339" r:id="rId75"/>
    <p:sldId id="340" r:id="rId76"/>
    <p:sldId id="341" r:id="rId77"/>
    <p:sldId id="342" r:id="rId78"/>
    <p:sldId id="343" r:id="rId79"/>
    <p:sldId id="344" r:id="rId80"/>
    <p:sldId id="345" r:id="rId81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6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5463020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1" name="Shape 6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171677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1" name="Shape 12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813156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763438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30872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689361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8" name="Shape 1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049116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67" name="Shape 1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530344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4" name="Shape 17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812221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0" name="Shape 1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247372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7" name="Shape 18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0853925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99" name="Shape 1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837667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6674426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6" name="Shape 20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9108668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12" name="Shape 2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7324817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25" name="Shape 2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5716543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2" name="Shape 23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6075525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38" name="Shape 2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0253717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51" name="Shape 2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643185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58" name="Shape 2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924613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65" name="Shape 2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347557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Shape 2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2" name="Shape 27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0259968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Shape 28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84" name="Shape 2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251784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2977426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Shape 29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91" name="Shape 2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8690303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Shape 29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98" name="Shape 2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5376266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Shape 30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04" name="Shape 3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1992241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Shape 3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11" name="Shape 31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6217944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Shape 31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17" name="Shape 3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" name="Shape 31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34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1887677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Shape 32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25" name="Shape 3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9266132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Shape 3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32" name="Shape 33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33247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Shape 3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38" name="Shape 33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2625426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Shape 34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44" name="Shape 3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7058242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Shape 35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60" name="Shape 3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958413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" name="Shape 81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0409106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Shape 37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78" name="Shape 3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9515728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Shape 3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85" name="Shape 38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5481784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Shape 39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91" name="Shape 3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2666068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Shape 4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01" name="Shape 40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207652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Shape 40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07" name="Shape 4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4664562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Shape 41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14" name="Shape 4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8857213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Shape 4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27" name="Shape 42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74544819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Shape 43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33" name="Shape 4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04298234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Shape 43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40" name="Shape 4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65116309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Shape 44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46" name="Shape 4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511736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34197427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Shape 4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53" name="Shape 45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63570041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Shape 45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51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0" name="Shape 46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61" name="Shape 4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2" name="Shape 462"/>
          <p:cNvSpPr txBox="1"/>
          <p:nvPr/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51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19376314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Shape 4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69" name="Shape 46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36996821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Shape 47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75" name="Shape 4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05942670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Shape 481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54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2" name="Shape 48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83" name="Shape 4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4" name="Shape 484"/>
          <p:cNvSpPr txBox="1"/>
          <p:nvPr/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54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51214256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Shape 49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55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1" name="Shape 49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92" name="Shape 4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3" name="Shape 493"/>
          <p:cNvSpPr txBox="1"/>
          <p:nvPr/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55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9865739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Shape 49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56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9" name="Shape 49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00" name="Shape 5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1" name="Shape 501"/>
          <p:cNvSpPr txBox="1"/>
          <p:nvPr/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56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165608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Shape 50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57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8" name="Shape 50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09" name="Shape 5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0" name="Shape 510"/>
          <p:cNvSpPr txBox="1"/>
          <p:nvPr/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57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20971929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Shape 516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58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7" name="Shape 51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18" name="Shape 5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9" name="Shape 519"/>
          <p:cNvSpPr txBox="1"/>
          <p:nvPr/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58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70329867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Shape 53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32" name="Shape 5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3" name="Shape 533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59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951131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45420834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Shape 5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40" name="Shape 54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18479927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Shape 54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46" name="Shape 5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7" name="Shape 54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61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51331819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Shape 55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54" name="Shape 5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5" name="Shape 555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62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50587930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Shape 56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62" name="Shape 5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3" name="Shape 563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63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60706260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Shape 56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70" name="Shape 5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1" name="Shape 571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64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00488809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Shape 57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78" name="Shape 5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9" name="Shape 57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65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25333922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Shape 58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86" name="Shape 5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7" name="Shape 58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66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28207170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Shape 59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94" name="Shape 5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5" name="Shape 595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67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2004938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Shape 60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02" name="Shape 6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3" name="Shape 603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68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67253673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Shape 60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69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0" name="Shape 61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11" name="Shape 611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Answer: a</a:t>
            </a:r>
          </a:p>
        </p:txBody>
      </p:sp>
    </p:spTree>
    <p:extLst>
      <p:ext uri="{BB962C8B-B14F-4D97-AF65-F5344CB8AC3E}">
        <p14:creationId xmlns:p14="http://schemas.microsoft.com/office/powerpoint/2010/main" val="9217342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49397552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Shape 61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70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8" name="Shape 61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19" name="Shape 6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Answer: c</a:t>
            </a:r>
          </a:p>
        </p:txBody>
      </p:sp>
    </p:spTree>
    <p:extLst>
      <p:ext uri="{BB962C8B-B14F-4D97-AF65-F5344CB8AC3E}">
        <p14:creationId xmlns:p14="http://schemas.microsoft.com/office/powerpoint/2010/main" val="512154804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Shape 625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71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6" name="Shape 62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27" name="Shape 6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Answer: d</a:t>
            </a:r>
          </a:p>
        </p:txBody>
      </p:sp>
    </p:spTree>
    <p:extLst>
      <p:ext uri="{BB962C8B-B14F-4D97-AF65-F5344CB8AC3E}">
        <p14:creationId xmlns:p14="http://schemas.microsoft.com/office/powerpoint/2010/main" val="2064811724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Shape 633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72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4" name="Shape 63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35" name="Shape 6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Answer: d</a:t>
            </a:r>
          </a:p>
        </p:txBody>
      </p:sp>
    </p:spTree>
    <p:extLst>
      <p:ext uri="{BB962C8B-B14F-4D97-AF65-F5344CB8AC3E}">
        <p14:creationId xmlns:p14="http://schemas.microsoft.com/office/powerpoint/2010/main" val="2895250644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Shape 641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73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2" name="Shape 64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43" name="Shape 643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Answer: a</a:t>
            </a:r>
          </a:p>
        </p:txBody>
      </p:sp>
    </p:spTree>
    <p:extLst>
      <p:ext uri="{BB962C8B-B14F-4D97-AF65-F5344CB8AC3E}">
        <p14:creationId xmlns:p14="http://schemas.microsoft.com/office/powerpoint/2010/main" val="3604765678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Shape 64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74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0" name="Shape 65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51" name="Shape 651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Answer: c</a:t>
            </a:r>
          </a:p>
        </p:txBody>
      </p:sp>
    </p:spTree>
    <p:extLst>
      <p:ext uri="{BB962C8B-B14F-4D97-AF65-F5344CB8AC3E}">
        <p14:creationId xmlns:p14="http://schemas.microsoft.com/office/powerpoint/2010/main" val="1692082167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Shape 65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75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8" name="Shape 65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59" name="Shape 6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Answer: b</a:t>
            </a:r>
          </a:p>
        </p:txBody>
      </p:sp>
    </p:spTree>
    <p:extLst>
      <p:ext uri="{BB962C8B-B14F-4D97-AF65-F5344CB8AC3E}">
        <p14:creationId xmlns:p14="http://schemas.microsoft.com/office/powerpoint/2010/main" val="1493314864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Shape 66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66" name="Shape 6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Answer: c</a:t>
            </a:r>
          </a:p>
        </p:txBody>
      </p:sp>
      <p:sp>
        <p:nvSpPr>
          <p:cNvPr id="667" name="Shape 66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76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45746444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" name="Shape 67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74" name="Shape 6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Answer: c</a:t>
            </a:r>
          </a:p>
        </p:txBody>
      </p:sp>
      <p:sp>
        <p:nvSpPr>
          <p:cNvPr id="675" name="Shape 675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77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11771047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" name="Shape 681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78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2" name="Shape 68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83" name="Shape 683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Answer: any</a:t>
            </a:r>
          </a:p>
        </p:txBody>
      </p:sp>
    </p:spTree>
    <p:extLst>
      <p:ext uri="{BB962C8B-B14F-4D97-AF65-F5344CB8AC3E}">
        <p14:creationId xmlns:p14="http://schemas.microsoft.com/office/powerpoint/2010/main" val="3606911959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" name="Shape 68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79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0" name="Shape 69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91" name="Shape 691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Answer: a</a:t>
            </a:r>
          </a:p>
        </p:txBody>
      </p:sp>
    </p:spTree>
    <p:extLst>
      <p:ext uri="{BB962C8B-B14F-4D97-AF65-F5344CB8AC3E}">
        <p14:creationId xmlns:p14="http://schemas.microsoft.com/office/powerpoint/2010/main" val="35903799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68304041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" name="Shape 70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80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1" name="Shape 70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02" name="Shape 702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Answer: a</a:t>
            </a:r>
          </a:p>
        </p:txBody>
      </p:sp>
    </p:spTree>
    <p:extLst>
      <p:ext uri="{BB962C8B-B14F-4D97-AF65-F5344CB8AC3E}">
        <p14:creationId xmlns:p14="http://schemas.microsoft.com/office/powerpoint/2010/main" val="5843287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20832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">
    <p:bg>
      <p:bgPr>
        <a:solidFill>
          <a:srgbClr val="4373B7"/>
        </a:solid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Shape 14" descr="Withgott_Cover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33151" y="522322"/>
            <a:ext cx="4583515" cy="5591887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15" name="Shape 15"/>
          <p:cNvSpPr txBox="1">
            <a:spLocks noGrp="1"/>
          </p:cNvSpPr>
          <p:nvPr>
            <p:ph type="ftr" idx="11"/>
          </p:nvPr>
        </p:nvSpPr>
        <p:spPr>
          <a:xfrm>
            <a:off x="0" y="64928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/>
          <p:nvPr/>
        </p:nvSpPr>
        <p:spPr>
          <a:xfrm>
            <a:off x="4716667" y="532554"/>
            <a:ext cx="4427333" cy="412735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1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Lecture Outlines</a:t>
            </a:r>
          </a:p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Chapter 2</a:t>
            </a:r>
          </a:p>
          <a:p>
            <a:pPr marL="0" marR="0" lvl="0" indent="0" algn="ctr" rtl="0">
              <a:spcBef>
                <a:spcPts val="0"/>
              </a:spcBef>
              <a:buNone/>
            </a:pPr>
            <a:endParaRPr sz="2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2400" b="1" i="1" u="none" strike="noStrike" cap="none">
                <a:solidFill>
                  <a:srgbClr val="E7AA34"/>
                </a:solidFill>
                <a:latin typeface="Arial"/>
                <a:ea typeface="Arial"/>
                <a:cs typeface="Arial"/>
                <a:sym typeface="Arial"/>
              </a:rPr>
              <a:t>Earth’s Physical Systems: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2400" b="1" i="1" u="none" strike="noStrike" cap="none">
                <a:solidFill>
                  <a:srgbClr val="E7AA34"/>
                </a:solidFill>
                <a:latin typeface="Arial"/>
                <a:ea typeface="Arial"/>
                <a:cs typeface="Arial"/>
                <a:sym typeface="Arial"/>
              </a:rPr>
              <a:t>Matter, Energy, and Geology</a:t>
            </a:r>
          </a:p>
        </p:txBody>
      </p:sp>
      <p:sp>
        <p:nvSpPr>
          <p:cNvPr id="17" name="Shape 17"/>
          <p:cNvSpPr txBox="1"/>
          <p:nvPr/>
        </p:nvSpPr>
        <p:spPr>
          <a:xfrm>
            <a:off x="4716667" y="4688712"/>
            <a:ext cx="4427332" cy="107978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buSzPct val="25000"/>
              <a:buNone/>
            </a:pPr>
            <a:r>
              <a:rPr lang="en-US" sz="2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Withgott/Laposata</a:t>
            </a: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buSzPct val="25000"/>
              <a:buNone/>
            </a:pPr>
            <a:r>
              <a:rPr lang="en-US" sz="2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Fifth Edition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rgbClr val="4373B7"/>
              </a:buClr>
              <a:buFont typeface="Arial"/>
              <a:buNone/>
              <a:defRPr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206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88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88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ftr" idx="11"/>
          </p:nvPr>
        </p:nvSpPr>
        <p:spPr>
          <a:xfrm>
            <a:off x="0" y="64928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" name="Shape 22"/>
          <p:cNvSpPr/>
          <p:nvPr/>
        </p:nvSpPr>
        <p:spPr>
          <a:xfrm>
            <a:off x="0" y="0"/>
            <a:ext cx="9144000" cy="146947"/>
          </a:xfrm>
          <a:prstGeom prst="rect">
            <a:avLst/>
          </a:prstGeom>
          <a:gradFill>
            <a:gsLst>
              <a:gs pos="0">
                <a:srgbClr val="3E7FCD"/>
              </a:gs>
              <a:gs pos="100000">
                <a:srgbClr val="96C0FF"/>
              </a:gs>
            </a:gsLst>
            <a:lin ang="16200000" scaled="0"/>
          </a:gradFill>
          <a:ln w="9525" cap="flat" cmpd="sng">
            <a:solidFill>
              <a:srgbClr val="4A7DBA"/>
            </a:solidFill>
            <a:prstDash val="solid"/>
            <a:round/>
            <a:headEnd type="none" w="med" len="med"/>
            <a:tailEnd type="none" w="med" len="med"/>
          </a:ln>
          <a:effectLst>
            <a:outerShdw blurRad="39999" dist="23000" dir="5400000" rotWithShape="0">
              <a:srgbClr val="000000">
                <a:alpha val="34901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>
            <a:spLocks noGrp="1"/>
          </p:cNvSpPr>
          <p:nvPr>
            <p:ph type="ftr" idx="11"/>
          </p:nvPr>
        </p:nvSpPr>
        <p:spPr>
          <a:xfrm>
            <a:off x="0" y="64928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" name="Shape 25"/>
          <p:cNvSpPr/>
          <p:nvPr/>
        </p:nvSpPr>
        <p:spPr>
          <a:xfrm>
            <a:off x="0" y="0"/>
            <a:ext cx="9144000" cy="146947"/>
          </a:xfrm>
          <a:prstGeom prst="rect">
            <a:avLst/>
          </a:prstGeom>
          <a:gradFill>
            <a:gsLst>
              <a:gs pos="0">
                <a:srgbClr val="3E7FCD"/>
              </a:gs>
              <a:gs pos="100000">
                <a:srgbClr val="96C0FF"/>
              </a:gs>
            </a:gsLst>
            <a:lin ang="16200000" scaled="0"/>
          </a:gradFill>
          <a:ln w="9525" cap="flat" cmpd="sng">
            <a:solidFill>
              <a:srgbClr val="4A7DBA"/>
            </a:solidFill>
            <a:prstDash val="solid"/>
            <a:round/>
            <a:headEnd type="none" w="med" len="med"/>
            <a:tailEnd type="none" w="med" len="med"/>
          </a:ln>
          <a:effectLst>
            <a:outerShdw blurRad="39999" dist="23000" dir="5400000" rotWithShape="0">
              <a:srgbClr val="000000">
                <a:alpha val="34901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rgbClr val="4373B7"/>
              </a:buClr>
              <a:buFont typeface="Arial"/>
              <a:buNone/>
              <a:defRPr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ftr" idx="11"/>
          </p:nvPr>
        </p:nvSpPr>
        <p:spPr>
          <a:xfrm>
            <a:off x="0" y="64928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" name="Shape 29"/>
          <p:cNvSpPr/>
          <p:nvPr/>
        </p:nvSpPr>
        <p:spPr>
          <a:xfrm>
            <a:off x="0" y="0"/>
            <a:ext cx="9144000" cy="146947"/>
          </a:xfrm>
          <a:prstGeom prst="rect">
            <a:avLst/>
          </a:prstGeom>
          <a:gradFill>
            <a:gsLst>
              <a:gs pos="0">
                <a:srgbClr val="3E7FCD"/>
              </a:gs>
              <a:gs pos="100000">
                <a:srgbClr val="96C0FF"/>
              </a:gs>
            </a:gsLst>
            <a:lin ang="16200000" scaled="0"/>
          </a:gradFill>
          <a:ln w="9525" cap="flat" cmpd="sng">
            <a:solidFill>
              <a:srgbClr val="4A7DBA"/>
            </a:solidFill>
            <a:prstDash val="solid"/>
            <a:round/>
            <a:headEnd type="none" w="med" len="med"/>
            <a:tailEnd type="none" w="med" len="med"/>
          </a:ln>
          <a:effectLst>
            <a:outerShdw blurRad="39999" dist="23000" dir="5400000" rotWithShape="0">
              <a:srgbClr val="000000">
                <a:alpha val="34901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rgbClr val="4373B7"/>
              </a:buClr>
              <a:buFont typeface="Arial"/>
              <a:buNone/>
              <a:defRPr sz="4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1000"/>
              </a:spcBef>
              <a:buClr>
                <a:srgbClr val="4373B7"/>
              </a:buClr>
              <a:buFont typeface="Noto Sans Symbols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1000"/>
              </a:spcBef>
              <a:buClr>
                <a:srgbClr val="4373B7"/>
              </a:buClr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1000"/>
              </a:spcBef>
              <a:buClr>
                <a:srgbClr val="4373B7"/>
              </a:buClr>
              <a:buFont typeface="Noto Sans Symbols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1000"/>
              </a:spcBef>
              <a:buClr>
                <a:srgbClr val="4373B7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1000"/>
              </a:spcBef>
              <a:buClr>
                <a:srgbClr val="4373B7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ftr" idx="11"/>
          </p:nvPr>
        </p:nvSpPr>
        <p:spPr>
          <a:xfrm>
            <a:off x="0" y="64928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" name="Shape 34"/>
          <p:cNvSpPr/>
          <p:nvPr/>
        </p:nvSpPr>
        <p:spPr>
          <a:xfrm>
            <a:off x="0" y="0"/>
            <a:ext cx="9144000" cy="146947"/>
          </a:xfrm>
          <a:prstGeom prst="rect">
            <a:avLst/>
          </a:prstGeom>
          <a:gradFill>
            <a:gsLst>
              <a:gs pos="0">
                <a:srgbClr val="3E7FCD"/>
              </a:gs>
              <a:gs pos="100000">
                <a:srgbClr val="96C0FF"/>
              </a:gs>
            </a:gsLst>
            <a:lin ang="16200000" scaled="0"/>
          </a:gradFill>
          <a:ln w="9525" cap="flat" cmpd="sng">
            <a:solidFill>
              <a:srgbClr val="4A7DBA"/>
            </a:solidFill>
            <a:prstDash val="solid"/>
            <a:round/>
            <a:headEnd type="none" w="med" len="med"/>
            <a:tailEnd type="none" w="med" len="med"/>
          </a:ln>
          <a:effectLst>
            <a:outerShdw blurRad="39999" dist="23000" dir="5400000" rotWithShape="0">
              <a:srgbClr val="000000">
                <a:alpha val="34901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rgbClr val="4373B7"/>
              </a:buClr>
              <a:buFont typeface="Arial"/>
              <a:buNone/>
              <a:defRPr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206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88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88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206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88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88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ftr" idx="11"/>
          </p:nvPr>
        </p:nvSpPr>
        <p:spPr>
          <a:xfrm>
            <a:off x="0" y="64928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0" name="Shape 40"/>
          <p:cNvSpPr/>
          <p:nvPr/>
        </p:nvSpPr>
        <p:spPr>
          <a:xfrm>
            <a:off x="0" y="0"/>
            <a:ext cx="9144000" cy="146947"/>
          </a:xfrm>
          <a:prstGeom prst="rect">
            <a:avLst/>
          </a:prstGeom>
          <a:gradFill>
            <a:gsLst>
              <a:gs pos="0">
                <a:srgbClr val="3E7FCD"/>
              </a:gs>
              <a:gs pos="100000">
                <a:srgbClr val="96C0FF"/>
              </a:gs>
            </a:gsLst>
            <a:lin ang="16200000" scaled="0"/>
          </a:gradFill>
          <a:ln w="9525" cap="flat" cmpd="sng">
            <a:solidFill>
              <a:srgbClr val="4A7DBA"/>
            </a:solidFill>
            <a:prstDash val="solid"/>
            <a:round/>
            <a:headEnd type="none" w="med" len="med"/>
            <a:tailEnd type="none" w="med" len="med"/>
          </a:ln>
          <a:effectLst>
            <a:outerShdw blurRad="39999" dist="23000" dir="5400000" rotWithShape="0">
              <a:srgbClr val="000000">
                <a:alpha val="34901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rgbClr val="4373B7"/>
              </a:buClr>
              <a:buFont typeface="Arial"/>
              <a:buNone/>
              <a:defRPr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1000"/>
              </a:spcBef>
              <a:buClr>
                <a:srgbClr val="4373B7"/>
              </a:buClr>
              <a:buFont typeface="Noto Sans Symbols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1000"/>
              </a:spcBef>
              <a:buClr>
                <a:srgbClr val="4373B7"/>
              </a:buClr>
              <a:buFont typeface="Noto Sans Symbols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1000"/>
              </a:spcBef>
              <a:buClr>
                <a:srgbClr val="4373B7"/>
              </a:buClr>
              <a:buFont typeface="Noto Sans Symbols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1000"/>
              </a:spcBef>
              <a:buClr>
                <a:srgbClr val="4373B7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1000"/>
              </a:spcBef>
              <a:buClr>
                <a:srgbClr val="4373B7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460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88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88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88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1000"/>
              </a:spcBef>
              <a:buClr>
                <a:srgbClr val="4373B7"/>
              </a:buClr>
              <a:buFont typeface="Noto Sans Symbols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1000"/>
              </a:spcBef>
              <a:buClr>
                <a:srgbClr val="4373B7"/>
              </a:buClr>
              <a:buFont typeface="Noto Sans Symbols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1000"/>
              </a:spcBef>
              <a:buClr>
                <a:srgbClr val="4373B7"/>
              </a:buClr>
              <a:buFont typeface="Noto Sans Symbols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1000"/>
              </a:spcBef>
              <a:buClr>
                <a:srgbClr val="4373B7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1000"/>
              </a:spcBef>
              <a:buClr>
                <a:srgbClr val="4373B7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460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88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88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88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ftr" idx="11"/>
          </p:nvPr>
        </p:nvSpPr>
        <p:spPr>
          <a:xfrm>
            <a:off x="0" y="64928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8" name="Shape 48"/>
          <p:cNvSpPr/>
          <p:nvPr/>
        </p:nvSpPr>
        <p:spPr>
          <a:xfrm>
            <a:off x="0" y="0"/>
            <a:ext cx="9144000" cy="146947"/>
          </a:xfrm>
          <a:prstGeom prst="rect">
            <a:avLst/>
          </a:prstGeom>
          <a:gradFill>
            <a:gsLst>
              <a:gs pos="0">
                <a:srgbClr val="3E7FCD"/>
              </a:gs>
              <a:gs pos="100000">
                <a:srgbClr val="96C0FF"/>
              </a:gs>
            </a:gsLst>
            <a:lin ang="16200000" scaled="0"/>
          </a:gradFill>
          <a:ln w="9525" cap="flat" cmpd="sng">
            <a:solidFill>
              <a:srgbClr val="4A7DBA"/>
            </a:solidFill>
            <a:prstDash val="solid"/>
            <a:round/>
            <a:headEnd type="none" w="med" len="med"/>
            <a:tailEnd type="none" w="med" len="med"/>
          </a:ln>
          <a:effectLst>
            <a:outerShdw blurRad="39999" dist="23000" dir="5400000" rotWithShape="0">
              <a:srgbClr val="000000">
                <a:alpha val="34901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/>
          <p:nvPr/>
        </p:nvSpPr>
        <p:spPr>
          <a:xfrm>
            <a:off x="292100" y="6594475"/>
            <a:ext cx="3617913" cy="13652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9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Copyright © 2008 Pearson Education, Inc., publishing as Benjamin Cummings</a:t>
            </a:r>
          </a:p>
        </p:txBody>
      </p:sp>
      <p:sp>
        <p:nvSpPr>
          <p:cNvPr id="51" name="Shape 51"/>
          <p:cNvSpPr/>
          <p:nvPr/>
        </p:nvSpPr>
        <p:spPr>
          <a:xfrm rot="10800000" flipH="1">
            <a:off x="0" y="0"/>
            <a:ext cx="9140825" cy="84138"/>
          </a:xfrm>
          <a:prstGeom prst="rect">
            <a:avLst/>
          </a:prstGeom>
          <a:gradFill>
            <a:gsLst>
              <a:gs pos="0">
                <a:srgbClr val="05AAE5"/>
              </a:gs>
              <a:gs pos="100000">
                <a:srgbClr val="FFFFFF"/>
              </a:gs>
            </a:gsLst>
            <a:lin ang="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2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2" name="Shape 5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rgbClr val="4373B7"/>
              </a:buClr>
              <a:buFont typeface="Arial"/>
              <a:buNone/>
              <a:defRPr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206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88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88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21859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206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88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88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body" idx="3"/>
          </p:nvPr>
        </p:nvSpPr>
        <p:spPr>
          <a:xfrm>
            <a:off x="4648200" y="3938587"/>
            <a:ext cx="4038599" cy="2187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206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88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88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rgbClr val="4373B7"/>
              </a:buClr>
              <a:buFont typeface="Arial"/>
              <a:buNone/>
              <a:defRPr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206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88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88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ftr" idx="11"/>
          </p:nvPr>
        </p:nvSpPr>
        <p:spPr>
          <a:xfrm>
            <a:off x="0" y="64928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jp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ftr" idx="11"/>
          </p:nvPr>
        </p:nvSpPr>
        <p:spPr>
          <a:xfrm>
            <a:off x="0" y="64928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© 2014 Pearson Education, Inc.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Shape 123"/>
          <p:cNvPicPr preferRelativeResize="0"/>
          <p:nvPr/>
        </p:nvPicPr>
        <p:blipFill rotWithShape="1">
          <a:blip r:embed="rId3">
            <a:alphaModFix/>
          </a:blip>
          <a:srcRect b="2813"/>
          <a:stretch/>
        </p:blipFill>
        <p:spPr>
          <a:xfrm>
            <a:off x="350519" y="277042"/>
            <a:ext cx="8442960" cy="6398393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Shape 124"/>
          <p:cNvSpPr txBox="1">
            <a:spLocks noGrp="1"/>
          </p:cNvSpPr>
          <p:nvPr>
            <p:ph type="ftr" idx="11"/>
          </p:nvPr>
        </p:nvSpPr>
        <p:spPr>
          <a:xfrm>
            <a:off x="0" y="64928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© 2014 Pearson Education, Inc.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Isotopes and Ions</a:t>
            </a:r>
          </a:p>
        </p:txBody>
      </p:sp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143394" y="1300676"/>
            <a:ext cx="8849528" cy="519219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Radioactive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isotopes (</a:t>
            </a:r>
            <a:r>
              <a:rPr lang="en-US" sz="280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radioisotopes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 decay until they become non-radioactive </a:t>
            </a:r>
            <a:r>
              <a:rPr lang="en-US" sz="28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stable isotopes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Emit high-energy radiation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This radiation is called </a:t>
            </a:r>
            <a:r>
              <a:rPr lang="en-US" sz="26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ionizing radiation </a:t>
            </a:r>
            <a:r>
              <a:rPr lang="en-US" sz="2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because it generates ions when it strikes other atoms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Half-life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the amount of time it takes for one-half of the atoms to give off radiation and decay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Different radioisotopes have different half-lives ranging from fractions of a second to billions of years</a:t>
            </a:r>
          </a:p>
          <a:p>
            <a:pPr marL="742950" marR="0" lvl="1" indent="-2857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Uranium-235, used in commercial nuclear power, has a half-life of 700 million years</a:t>
            </a:r>
          </a:p>
        </p:txBody>
      </p:sp>
      <p:sp>
        <p:nvSpPr>
          <p:cNvPr id="131" name="Shape 131"/>
          <p:cNvSpPr txBox="1">
            <a:spLocks noGrp="1"/>
          </p:cNvSpPr>
          <p:nvPr>
            <p:ph type="ftr" idx="11"/>
          </p:nvPr>
        </p:nvSpPr>
        <p:spPr>
          <a:xfrm>
            <a:off x="0" y="64928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© 2014 Pearson Education, Inc.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Atoms bond to form molecules and compounds</a:t>
            </a:r>
          </a:p>
        </p:txBody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Molecules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combinations of two or more atoms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Oxygen gas </a:t>
            </a:r>
            <a:r>
              <a:rPr lang="en-US" sz="2600" b="0" i="0" u="none" strike="noStrike" cap="none" dirty="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</a:t>
            </a:r>
            <a:r>
              <a:rPr lang="en-US" sz="2600" b="0" i="0" u="none" strike="noStrike" cap="none" baseline="-25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Compound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 molecule composed of atoms of two or more different elements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Water </a:t>
            </a:r>
            <a:r>
              <a:rPr lang="en-US" sz="2600" b="0" i="0" u="none" strike="noStrike" cap="none" dirty="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two hydrogen atoms bonded to one oxygen atom: H</a:t>
            </a:r>
            <a:r>
              <a:rPr lang="en-US" sz="2600" b="0" i="0" u="none" strike="noStrike" cap="none" baseline="-25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US" sz="2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</a:p>
          <a:p>
            <a:pPr marL="742950" marR="0" lvl="1" indent="-2857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Carbon dioxide </a:t>
            </a:r>
            <a:r>
              <a:rPr lang="en-US" sz="2600" b="0" i="0" u="none" strike="noStrike" cap="none" dirty="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one carbon atom with two oxygen atoms: CO</a:t>
            </a:r>
            <a:r>
              <a:rPr lang="en-US" sz="2600" b="0" i="0" u="none" strike="noStrike" cap="none" baseline="-25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</a:p>
        </p:txBody>
      </p:sp>
      <p:sp>
        <p:nvSpPr>
          <p:cNvPr id="138" name="Shape 138"/>
          <p:cNvSpPr txBox="1">
            <a:spLocks noGrp="1"/>
          </p:cNvSpPr>
          <p:nvPr>
            <p:ph type="ftr" idx="11"/>
          </p:nvPr>
        </p:nvSpPr>
        <p:spPr>
          <a:xfrm>
            <a:off x="0" y="64928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© 2014 Pearson Education, Inc.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Atoms bond to form molecules and compounds</a:t>
            </a:r>
          </a:p>
        </p:txBody>
      </p:sp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Atoms bond because of an attraction for each other’s electrons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some bonds, atoms share electrons equally (e.g., H</a:t>
            </a:r>
            <a:r>
              <a:rPr lang="en-US" sz="2600" b="0" i="0" u="none" strike="noStrike" cap="none" baseline="-25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US" sz="2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Atoms may share electrons unequally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oxygen in water attracts hydrogen’s electrons 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 dirty="0" smtClean="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6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 electron is transferred</a:t>
            </a:r>
          </a:p>
          <a:p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Table salt (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NaCl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): the Na</a:t>
            </a:r>
            <a:r>
              <a:rPr lang="en-US" sz="2400" b="0" i="0" u="none" strike="noStrike" cap="none" baseline="30000" dirty="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+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ion donated an electron to the </a:t>
            </a:r>
            <a:r>
              <a:rPr lang="en-US" sz="2600" b="1" dirty="0">
                <a:solidFill>
                  <a:srgbClr val="FF0000"/>
                </a:solidFill>
              </a:rPr>
              <a:t>Ionic compounds (salts) </a:t>
            </a:r>
          </a:p>
          <a:p>
            <a:r>
              <a:rPr lang="en-US" sz="2600" b="1" dirty="0" err="1">
                <a:solidFill>
                  <a:srgbClr val="FF0000"/>
                </a:solidFill>
              </a:rPr>
              <a:t>Solutions</a:t>
            </a:r>
            <a:r>
              <a:rPr lang="en-US" sz="2400" b="0" i="0" u="none" strike="noStrike" cap="none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</a:t>
            </a:r>
            <a:r>
              <a:rPr lang="en-US" sz="2400" b="0" i="0" u="none" strike="noStrike" cap="none" baseline="30000" dirty="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−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ion</a:t>
            </a:r>
          </a:p>
          <a:p>
            <a:pPr marL="342900" marR="0" lvl="0" indent="-342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b="0" i="0" u="none" strike="noStrike" cap="none" dirty="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 mixture of substances with no chemical bonding (e.g., air, ocean water, petroleum, ozone)</a:t>
            </a:r>
          </a:p>
        </p:txBody>
      </p:sp>
      <p:sp>
        <p:nvSpPr>
          <p:cNvPr id="145" name="Shape 145"/>
          <p:cNvSpPr txBox="1">
            <a:spLocks noGrp="1"/>
          </p:cNvSpPr>
          <p:nvPr>
            <p:ph type="ftr" idx="11"/>
          </p:nvPr>
        </p:nvSpPr>
        <p:spPr>
          <a:xfrm>
            <a:off x="0" y="64928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© 2014 Pearson Education, Inc.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Atoms bond to form molecules and compounds</a:t>
            </a:r>
          </a:p>
        </p:txBody>
      </p:sp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</a:t>
            </a:r>
            <a:r>
              <a:rPr lang="en-US" sz="2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ionic bonds</a:t>
            </a:r>
            <a:r>
              <a:rPr lang="en-US" sz="2800" b="0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electrons are transferred between atoms</a:t>
            </a:r>
          </a:p>
          <a:p>
            <a:pPr marL="342900" marR="0" lvl="0" indent="-342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</a:t>
            </a:r>
            <a:r>
              <a:rPr lang="en-US" sz="2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covalent bonds</a:t>
            </a:r>
            <a:r>
              <a:rPr lang="en-US" sz="2800" b="0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electrons are shared between atoms</a:t>
            </a:r>
          </a:p>
        </p:txBody>
      </p:sp>
      <p:sp>
        <p:nvSpPr>
          <p:cNvPr id="152" name="Shape 152"/>
          <p:cNvSpPr txBox="1">
            <a:spLocks noGrp="1"/>
          </p:cNvSpPr>
          <p:nvPr>
            <p:ph type="ftr" idx="11"/>
          </p:nvPr>
        </p:nvSpPr>
        <p:spPr>
          <a:xfrm>
            <a:off x="0" y="64928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© 2014 Pearson Education, Inc.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Water’s chemistry facilitates life 	</a:t>
            </a:r>
          </a:p>
        </p:txBody>
      </p:sp>
      <p:sp>
        <p:nvSpPr>
          <p:cNvPr id="170" name="Shape 170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Hydrogen bond 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oxygen from one water molecule attracts hydrogen atoms of another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Water’s strong cohesion allows transport of nutrients and waste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Water absorbs heat with only small changes in its temperature</a:t>
            </a:r>
          </a:p>
          <a:p>
            <a:pPr marL="742950" marR="0" lvl="1" indent="-2857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Stabilizes water, organisms, and climate </a:t>
            </a:r>
          </a:p>
        </p:txBody>
      </p:sp>
      <p:sp>
        <p:nvSpPr>
          <p:cNvPr id="171" name="Shape 171"/>
          <p:cNvSpPr txBox="1">
            <a:spLocks noGrp="1"/>
          </p:cNvSpPr>
          <p:nvPr>
            <p:ph type="ftr" idx="11"/>
          </p:nvPr>
        </p:nvSpPr>
        <p:spPr>
          <a:xfrm>
            <a:off x="0" y="64928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© 2014 Pearson Education, Inc.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Shape 176"/>
          <p:cNvPicPr preferRelativeResize="0"/>
          <p:nvPr/>
        </p:nvPicPr>
        <p:blipFill rotWithShape="1">
          <a:blip r:embed="rId3">
            <a:alphaModFix/>
          </a:blip>
          <a:srcRect b="2668"/>
          <a:stretch/>
        </p:blipFill>
        <p:spPr>
          <a:xfrm>
            <a:off x="1472183" y="245828"/>
            <a:ext cx="6199632" cy="6408019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Shape 177"/>
          <p:cNvSpPr txBox="1">
            <a:spLocks noGrp="1"/>
          </p:cNvSpPr>
          <p:nvPr>
            <p:ph type="ftr" idx="11"/>
          </p:nvPr>
        </p:nvSpPr>
        <p:spPr>
          <a:xfrm>
            <a:off x="0" y="64928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© 2014 Pearson Education, Inc.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Water’s chemistry facilitates life</a:t>
            </a:r>
          </a:p>
        </p:txBody>
      </p:sp>
      <p:sp>
        <p:nvSpPr>
          <p:cNvPr id="183" name="Shape 183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Less dense ice floats on liquid water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This insulates lakes and ponds in winter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Water dissolves other molecules that are vital for life</a:t>
            </a:r>
          </a:p>
          <a:p>
            <a:pPr marL="342900" marR="0" lvl="0" indent="-342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None/>
            </a:pP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Shape 184"/>
          <p:cNvSpPr txBox="1">
            <a:spLocks noGrp="1"/>
          </p:cNvSpPr>
          <p:nvPr>
            <p:ph type="ftr" idx="11"/>
          </p:nvPr>
        </p:nvSpPr>
        <p:spPr>
          <a:xfrm>
            <a:off x="0" y="64928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© 2014 Pearson Education, Inc.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>
            <a:spLocks noGrp="1"/>
          </p:cNvSpPr>
          <p:nvPr>
            <p:ph type="ftr" idx="11"/>
          </p:nvPr>
        </p:nvSpPr>
        <p:spPr>
          <a:xfrm>
            <a:off x="0" y="64928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© 2014 Pearson Education, Inc.</a:t>
            </a:r>
          </a:p>
        </p:txBody>
      </p:sp>
      <p:pic>
        <p:nvPicPr>
          <p:cNvPr id="190" name="Shape 190"/>
          <p:cNvPicPr preferRelativeResize="0"/>
          <p:nvPr/>
        </p:nvPicPr>
        <p:blipFill rotWithShape="1">
          <a:blip r:embed="rId3">
            <a:alphaModFix/>
          </a:blip>
          <a:srcRect b="3329"/>
          <a:stretch/>
        </p:blipFill>
        <p:spPr>
          <a:xfrm>
            <a:off x="298704" y="861204"/>
            <a:ext cx="8546592" cy="51387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Hydrogen ions determine acidity</a:t>
            </a:r>
          </a:p>
        </p:txBody>
      </p:sp>
      <p:sp>
        <p:nvSpPr>
          <p:cNvPr id="202" name="Shape 202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</a:t>
            </a:r>
            <a:r>
              <a:rPr lang="en-US" sz="2800" b="0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pH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scale quantifies the acidity of solutions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Ranges from 0 to 14 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Acidic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solutions: pH 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•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7 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Basic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solutions: pH 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•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7 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Neutral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solutions: pH 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7 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pH scale is logarithmic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substance with pH of 6 contains 10 times as many hydrogen ions as a substance with pH of 7</a:t>
            </a:r>
          </a:p>
          <a:p>
            <a:pPr marL="342900" marR="0" lvl="0" indent="-342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None/>
            </a:pPr>
            <a:endParaRPr sz="2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Shape 203"/>
          <p:cNvSpPr txBox="1">
            <a:spLocks noGrp="1"/>
          </p:cNvSpPr>
          <p:nvPr>
            <p:ph type="ftr" idx="11"/>
          </p:nvPr>
        </p:nvSpPr>
        <p:spPr>
          <a:xfrm>
            <a:off x="0" y="64928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© 2014 Pearson Education, Inc.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This lecture will help you understand:</a:t>
            </a:r>
          </a:p>
        </p:txBody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fundamentals of matter and chemistry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Energy and energy flow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Photosynthesis, respiration, and chemosynthesis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Plate tectonics and the rock cycle</a:t>
            </a:r>
          </a:p>
          <a:p>
            <a:pPr marL="342900" marR="0" lvl="0" indent="-342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Geologic hazards and ways to mitigate them</a:t>
            </a:r>
          </a:p>
        </p:txBody>
      </p:sp>
      <p:sp>
        <p:nvSpPr>
          <p:cNvPr id="70" name="Shape 70"/>
          <p:cNvSpPr txBox="1">
            <a:spLocks noGrp="1"/>
          </p:cNvSpPr>
          <p:nvPr>
            <p:ph type="ftr" idx="11"/>
          </p:nvPr>
        </p:nvSpPr>
        <p:spPr>
          <a:xfrm>
            <a:off x="0" y="64928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© 2014 Pearson Education, Inc.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 txBox="1">
            <a:spLocks noGrp="1"/>
          </p:cNvSpPr>
          <p:nvPr>
            <p:ph type="ftr" idx="11"/>
          </p:nvPr>
        </p:nvSpPr>
        <p:spPr>
          <a:xfrm>
            <a:off x="0" y="64928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© 2014 Pearson Education, Inc.</a:t>
            </a:r>
          </a:p>
        </p:txBody>
      </p:sp>
      <p:pic>
        <p:nvPicPr>
          <p:cNvPr id="209" name="Shape 209"/>
          <p:cNvPicPr preferRelativeResize="0"/>
          <p:nvPr/>
        </p:nvPicPr>
        <p:blipFill rotWithShape="1">
          <a:blip r:embed="rId3">
            <a:alphaModFix/>
          </a:blip>
          <a:srcRect b="2813"/>
          <a:stretch/>
        </p:blipFill>
        <p:spPr>
          <a:xfrm>
            <a:off x="2298191" y="315542"/>
            <a:ext cx="4547616" cy="63983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Matter is composed of organic and inorganic compounds</a:t>
            </a:r>
          </a:p>
        </p:txBody>
      </p:sp>
      <p:sp>
        <p:nvSpPr>
          <p:cNvPr id="215" name="Shape 215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Organic compounds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carbon (and hydrogen) atoms joined by bonds and may include other elements 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 example, nitrogen, oxygen, sulfur, phosphorus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Inorganic compounds lack the carbon–carbon bond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Polymers</a:t>
            </a:r>
            <a:r>
              <a:rPr lang="en-US" sz="2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long chains of carbon molecules</a:t>
            </a:r>
          </a:p>
          <a:p>
            <a:pPr marL="742950" marR="0" lvl="1" indent="-2857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building blocks of life</a:t>
            </a:r>
          </a:p>
        </p:txBody>
      </p:sp>
      <p:sp>
        <p:nvSpPr>
          <p:cNvPr id="216" name="Shape 216"/>
          <p:cNvSpPr txBox="1">
            <a:spLocks noGrp="1"/>
          </p:cNvSpPr>
          <p:nvPr>
            <p:ph type="ftr" idx="11"/>
          </p:nvPr>
        </p:nvSpPr>
        <p:spPr>
          <a:xfrm>
            <a:off x="0" y="64928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© 2014 Pearson Education, Inc.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Matter is composed of organic and inorganic compounds</a:t>
            </a:r>
          </a:p>
        </p:txBody>
      </p:sp>
      <p:sp>
        <p:nvSpPr>
          <p:cNvPr id="228" name="Shape 228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Hydrocarbons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contain only carbon and hydrogen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simplest hydrocarbon is methane (natural gas)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Hydrocarbons can be a gas, liquid, or solid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Fossil fuels consist of hydrocarbons</a:t>
            </a:r>
          </a:p>
          <a:p>
            <a:pPr marL="742950" marR="0" lvl="1" indent="-2857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Some can be harmful to wildlife</a:t>
            </a:r>
          </a:p>
        </p:txBody>
      </p:sp>
      <p:sp>
        <p:nvSpPr>
          <p:cNvPr id="229" name="Shape 229"/>
          <p:cNvSpPr txBox="1">
            <a:spLocks noGrp="1"/>
          </p:cNvSpPr>
          <p:nvPr>
            <p:ph type="ftr" idx="11"/>
          </p:nvPr>
        </p:nvSpPr>
        <p:spPr>
          <a:xfrm>
            <a:off x="0" y="64928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© 2014 Pearson Education, Inc.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 txBox="1">
            <a:spLocks noGrp="1"/>
          </p:cNvSpPr>
          <p:nvPr>
            <p:ph type="ftr" idx="11"/>
          </p:nvPr>
        </p:nvSpPr>
        <p:spPr>
          <a:xfrm>
            <a:off x="0" y="64928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© 2014 Pearson Education, Inc.</a:t>
            </a:r>
          </a:p>
        </p:txBody>
      </p:sp>
      <p:pic>
        <p:nvPicPr>
          <p:cNvPr id="235" name="Shape 235"/>
          <p:cNvPicPr preferRelativeResize="0"/>
          <p:nvPr/>
        </p:nvPicPr>
        <p:blipFill rotWithShape="1">
          <a:blip r:embed="rId3">
            <a:alphaModFix/>
          </a:blip>
          <a:srcRect b="4454"/>
          <a:stretch/>
        </p:blipFill>
        <p:spPr>
          <a:xfrm>
            <a:off x="298704" y="1575479"/>
            <a:ext cx="8546592" cy="37102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Macromolecules are building blocks of life</a:t>
            </a:r>
          </a:p>
        </p:txBody>
      </p:sp>
      <p:sp>
        <p:nvSpPr>
          <p:cNvPr id="241" name="Shape 241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Polymers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long chains of repeated molecules</a:t>
            </a:r>
          </a:p>
          <a:p>
            <a:pPr marL="742950" marR="0" lvl="1" indent="-2857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Carbohydrates (polysaccharides) are one type of polymer</a:t>
            </a:r>
          </a:p>
        </p:txBody>
      </p:sp>
      <p:sp>
        <p:nvSpPr>
          <p:cNvPr id="242" name="Shape 242"/>
          <p:cNvSpPr txBox="1">
            <a:spLocks noGrp="1"/>
          </p:cNvSpPr>
          <p:nvPr>
            <p:ph type="ftr" idx="11"/>
          </p:nvPr>
        </p:nvSpPr>
        <p:spPr>
          <a:xfrm>
            <a:off x="0" y="64928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© 2014 Pearson Education, Inc.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Macromolecules are building blocks of life</a:t>
            </a:r>
          </a:p>
        </p:txBody>
      </p:sp>
      <p:sp>
        <p:nvSpPr>
          <p:cNvPr id="254" name="Shape 254"/>
          <p:cNvSpPr txBox="1">
            <a:spLocks noGrp="1"/>
          </p:cNvSpPr>
          <p:nvPr>
            <p:ph type="body" idx="1"/>
          </p:nvPr>
        </p:nvSpPr>
        <p:spPr>
          <a:xfrm>
            <a:off x="143394" y="1300676"/>
            <a:ext cx="8849528" cy="511937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Macromolecules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large-sized molecules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Three types of polymers are essential to life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Proteins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Nucleic acids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Carbohydrates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Lipids are not polymers, but are also essential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Fats and oils store energy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Phospholipids are structural components of cell membranes</a:t>
            </a:r>
          </a:p>
          <a:p>
            <a:pPr marL="742950" marR="0" lvl="1" indent="-2857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Steroids work as hormones</a:t>
            </a:r>
          </a:p>
        </p:txBody>
      </p:sp>
      <p:sp>
        <p:nvSpPr>
          <p:cNvPr id="255" name="Shape 255"/>
          <p:cNvSpPr txBox="1">
            <a:spLocks noGrp="1"/>
          </p:cNvSpPr>
          <p:nvPr>
            <p:ph type="ftr" idx="11"/>
          </p:nvPr>
        </p:nvSpPr>
        <p:spPr>
          <a:xfrm>
            <a:off x="0" y="64928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© 2014 Pearson Education, Inc.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Macromolecules are building blocks of life</a:t>
            </a:r>
          </a:p>
        </p:txBody>
      </p:sp>
      <p:sp>
        <p:nvSpPr>
          <p:cNvPr id="261" name="Shape 261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Proteins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long chains of </a:t>
            </a:r>
            <a:r>
              <a:rPr lang="en-US" sz="280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amino acids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They provide structural support, store energy, and transport material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Animals use proteins to generate skin, hair, muscles, and tendons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Some are components of the immune system or work as hormones</a:t>
            </a:r>
          </a:p>
          <a:p>
            <a:pPr marL="342900" marR="0" lvl="0" indent="-342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They can serve as </a:t>
            </a:r>
            <a:r>
              <a:rPr lang="en-US" sz="2800" b="0" i="1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enzymes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molecules that promote chemical reactions</a:t>
            </a:r>
          </a:p>
        </p:txBody>
      </p:sp>
      <p:sp>
        <p:nvSpPr>
          <p:cNvPr id="262" name="Shape 262"/>
          <p:cNvSpPr txBox="1">
            <a:spLocks noGrp="1"/>
          </p:cNvSpPr>
          <p:nvPr>
            <p:ph type="ftr" idx="11"/>
          </p:nvPr>
        </p:nvSpPr>
        <p:spPr>
          <a:xfrm>
            <a:off x="0" y="64928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© 2014 Pearson Education, Inc.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Macromolecules are building blocks of life</a:t>
            </a:r>
          </a:p>
        </p:txBody>
      </p:sp>
      <p:sp>
        <p:nvSpPr>
          <p:cNvPr id="268" name="Shape 268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Nucleic acids</a:t>
            </a:r>
            <a:r>
              <a:rPr lang="en-US" sz="2800" b="0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long chains of nucleotides that </a:t>
            </a:r>
            <a:b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contain sugar, phosphate, and a nitrogen base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Deoxyribonucleic acid (DNA)</a:t>
            </a:r>
            <a:r>
              <a:rPr lang="en-US" sz="2800" b="0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and </a:t>
            </a:r>
            <a:r>
              <a:rPr lang="en-US" sz="28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ribonucleic acid (RNA)</a:t>
            </a:r>
            <a:r>
              <a:rPr lang="en-US" sz="2800" b="0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carry hereditary information of organisms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DNA forms a double helix</a:t>
            </a:r>
          </a:p>
          <a:p>
            <a:pPr marL="342900" marR="0" lvl="0" indent="-342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Genes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regions of DNA that code for proteins that </a:t>
            </a:r>
            <a:b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perform certain functions</a:t>
            </a:r>
          </a:p>
        </p:txBody>
      </p:sp>
      <p:sp>
        <p:nvSpPr>
          <p:cNvPr id="269" name="Shape 269"/>
          <p:cNvSpPr txBox="1">
            <a:spLocks noGrp="1"/>
          </p:cNvSpPr>
          <p:nvPr>
            <p:ph type="ftr" idx="11"/>
          </p:nvPr>
        </p:nvSpPr>
        <p:spPr>
          <a:xfrm>
            <a:off x="0" y="64928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© 2014 Pearson Education, Inc.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4" name="Shape 274"/>
          <p:cNvPicPr preferRelativeResize="0"/>
          <p:nvPr/>
        </p:nvPicPr>
        <p:blipFill rotWithShape="1">
          <a:blip r:embed="rId3">
            <a:alphaModFix/>
          </a:blip>
          <a:srcRect b="2813"/>
          <a:stretch/>
        </p:blipFill>
        <p:spPr>
          <a:xfrm>
            <a:off x="969263" y="229803"/>
            <a:ext cx="7205471" cy="6398393"/>
          </a:xfrm>
          <a:prstGeom prst="rect">
            <a:avLst/>
          </a:prstGeom>
          <a:noFill/>
          <a:ln>
            <a:noFill/>
          </a:ln>
        </p:spPr>
      </p:pic>
      <p:sp>
        <p:nvSpPr>
          <p:cNvPr id="275" name="Shape 275"/>
          <p:cNvSpPr txBox="1">
            <a:spLocks noGrp="1"/>
          </p:cNvSpPr>
          <p:nvPr>
            <p:ph type="ftr" idx="11"/>
          </p:nvPr>
        </p:nvSpPr>
        <p:spPr>
          <a:xfrm>
            <a:off x="0" y="64928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© 2014 Pearson Education, Inc.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Shape 286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Macromolecules are building blocks of life</a:t>
            </a:r>
          </a:p>
        </p:txBody>
      </p:sp>
      <p:sp>
        <p:nvSpPr>
          <p:cNvPr id="287" name="Shape 287"/>
          <p:cNvSpPr txBox="1">
            <a:spLocks noGrp="1"/>
          </p:cNvSpPr>
          <p:nvPr>
            <p:ph type="body" idx="1"/>
          </p:nvPr>
        </p:nvSpPr>
        <p:spPr>
          <a:xfrm>
            <a:off x="143394" y="1300676"/>
            <a:ext cx="8849528" cy="519219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Carbohydrates</a:t>
            </a:r>
            <a:r>
              <a:rPr lang="en-US" sz="2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atoms of carbon, hydrogen, and oxygen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Sugars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simple carbohydrates of 3–7 carbons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Glucose provides energy for cells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Complex carbohydrates build structures and store energy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Starch stores energy in plants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Animals eat plants to get starch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Chitin forms shells of insects and crustaceans</a:t>
            </a:r>
          </a:p>
          <a:p>
            <a:pPr marL="742950" marR="0" lvl="1" indent="-2857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Cellulose is in cell walls of plants</a:t>
            </a:r>
          </a:p>
        </p:txBody>
      </p:sp>
      <p:sp>
        <p:nvSpPr>
          <p:cNvPr id="288" name="Shape 288"/>
          <p:cNvSpPr txBox="1">
            <a:spLocks noGrp="1"/>
          </p:cNvSpPr>
          <p:nvPr>
            <p:ph type="ftr" idx="11"/>
          </p:nvPr>
        </p:nvSpPr>
        <p:spPr>
          <a:xfrm>
            <a:off x="0" y="64928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© 2014 Pearson Education, Inc.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Central Case Study: The Tohoku Earthquake</a:t>
            </a:r>
          </a:p>
        </p:txBody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Earthquake on the Japanese island of Honshu caused a massive tsunami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waves overtopped the sea walls, causing flooding up to 9.6 km inland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tsunami knocked out power to the Fukushima Daiichi nuclear power plant, causing the fuel to melt and the release of radioactive material</a:t>
            </a:r>
          </a:p>
          <a:p>
            <a:pPr marL="342900" marR="0" lvl="0" indent="-342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Many countries are now questioning the safety of nuclear power</a:t>
            </a:r>
          </a:p>
        </p:txBody>
      </p:sp>
      <p:sp>
        <p:nvSpPr>
          <p:cNvPr id="77" name="Shape 77"/>
          <p:cNvSpPr txBox="1">
            <a:spLocks noGrp="1"/>
          </p:cNvSpPr>
          <p:nvPr>
            <p:ph type="ftr" idx="11"/>
          </p:nvPr>
        </p:nvSpPr>
        <p:spPr>
          <a:xfrm>
            <a:off x="0" y="64928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© 2014 Pearson Education, Inc.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Shape 293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Energy: An Introduction</a:t>
            </a:r>
          </a:p>
        </p:txBody>
      </p:sp>
      <p:sp>
        <p:nvSpPr>
          <p:cNvPr id="294" name="Shape 294"/>
          <p:cNvSpPr txBox="1">
            <a:spLocks noGrp="1"/>
          </p:cNvSpPr>
          <p:nvPr>
            <p:ph type="body" idx="1"/>
          </p:nvPr>
        </p:nvSpPr>
        <p:spPr>
          <a:xfrm>
            <a:off x="143394" y="923731"/>
            <a:ext cx="8849528" cy="520243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Energy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the capacity to change the position, physical composition, or temperature of matter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Involved in physical, chemical, biological processes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Potential energy</a:t>
            </a:r>
            <a:r>
              <a:rPr lang="en-US" sz="2800" b="0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energy of position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Nuclear, mechanical energy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Kinetic energy</a:t>
            </a:r>
            <a:r>
              <a:rPr lang="en-US" sz="2800" b="0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energy of motion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Thermal, light, sound, electrical, subatomic particles</a:t>
            </a:r>
          </a:p>
          <a:p>
            <a:pPr marL="342900" marR="0" lvl="0" indent="-342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Chemical energy</a:t>
            </a:r>
            <a:r>
              <a:rPr lang="en-US" sz="2800" b="0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potential energy held in the bonds between atoms</a:t>
            </a:r>
          </a:p>
        </p:txBody>
      </p:sp>
      <p:sp>
        <p:nvSpPr>
          <p:cNvPr id="295" name="Shape 295"/>
          <p:cNvSpPr txBox="1">
            <a:spLocks noGrp="1"/>
          </p:cNvSpPr>
          <p:nvPr>
            <p:ph type="ftr" idx="11"/>
          </p:nvPr>
        </p:nvSpPr>
        <p:spPr>
          <a:xfrm>
            <a:off x="0" y="64928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© 2014 Pearson Education, Inc.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0" name="Shape 300"/>
          <p:cNvPicPr preferRelativeResize="0"/>
          <p:nvPr/>
        </p:nvPicPr>
        <p:blipFill rotWithShape="1">
          <a:blip r:embed="rId3">
            <a:alphaModFix/>
          </a:blip>
          <a:srcRect b="2794"/>
          <a:stretch/>
        </p:blipFill>
        <p:spPr>
          <a:xfrm>
            <a:off x="539045" y="588081"/>
            <a:ext cx="8065906" cy="5681834"/>
          </a:xfrm>
          <a:prstGeom prst="rect">
            <a:avLst/>
          </a:prstGeom>
          <a:noFill/>
          <a:ln>
            <a:noFill/>
          </a:ln>
        </p:spPr>
      </p:pic>
      <p:sp>
        <p:nvSpPr>
          <p:cNvPr id="301" name="Shape 301"/>
          <p:cNvSpPr txBox="1">
            <a:spLocks noGrp="1"/>
          </p:cNvSpPr>
          <p:nvPr>
            <p:ph type="ftr" idx="11"/>
          </p:nvPr>
        </p:nvSpPr>
        <p:spPr>
          <a:xfrm>
            <a:off x="0" y="64928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© 2014 Pearson Education, Inc.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Shape 306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Energy is always conserved, but it changes in quality</a:t>
            </a:r>
          </a:p>
        </p:txBody>
      </p:sp>
      <p:sp>
        <p:nvSpPr>
          <p:cNvPr id="307" name="Shape 307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First law of thermodynamics</a:t>
            </a:r>
            <a:r>
              <a:rPr lang="en-US" sz="2800" b="0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energy can change forms, but cannot be created or destroyed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Second law of thermodynamics</a:t>
            </a:r>
            <a:r>
              <a:rPr lang="en-US" sz="2800" b="0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energy changes from a more-ordered to a less-ordered state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1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Entropy</a:t>
            </a:r>
            <a:r>
              <a:rPr lang="en-US" sz="2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b="0" i="0" u="none" strike="noStrike" cap="none" dirty="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an increasing state of disorder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12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Inputting energy from outside the system increases order</a:t>
            </a:r>
          </a:p>
        </p:txBody>
      </p:sp>
      <p:sp>
        <p:nvSpPr>
          <p:cNvPr id="308" name="Shape 308"/>
          <p:cNvSpPr txBox="1">
            <a:spLocks noGrp="1"/>
          </p:cNvSpPr>
          <p:nvPr>
            <p:ph type="ftr" idx="11"/>
          </p:nvPr>
        </p:nvSpPr>
        <p:spPr>
          <a:xfrm>
            <a:off x="0" y="64928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© 2014 Pearson Education, Inc.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Shape 313"/>
          <p:cNvSpPr txBox="1">
            <a:spLocks noGrp="1"/>
          </p:cNvSpPr>
          <p:nvPr>
            <p:ph type="ftr" idx="11"/>
          </p:nvPr>
        </p:nvSpPr>
        <p:spPr>
          <a:xfrm>
            <a:off x="0" y="64928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© 2014 Pearson Education, Inc.</a:t>
            </a:r>
          </a:p>
        </p:txBody>
      </p:sp>
      <p:pic>
        <p:nvPicPr>
          <p:cNvPr id="314" name="Shape 314"/>
          <p:cNvPicPr preferRelativeResize="0"/>
          <p:nvPr/>
        </p:nvPicPr>
        <p:blipFill rotWithShape="1">
          <a:blip r:embed="rId3">
            <a:alphaModFix/>
          </a:blip>
          <a:srcRect b="5415"/>
          <a:stretch/>
        </p:blipFill>
        <p:spPr>
          <a:xfrm>
            <a:off x="298704" y="1736717"/>
            <a:ext cx="8546592" cy="33845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Shape 320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Some energy sources are easier to harness than others</a:t>
            </a:r>
          </a:p>
        </p:txBody>
      </p:sp>
      <p:sp>
        <p:nvSpPr>
          <p:cNvPr id="321" name="Shape 321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9942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 energy source’s nature determines how easily energy can be harnessed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Fossil fuels provide concentrated energy 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Sunlight is spread out and difficult to harness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1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Energy conversion efficiency 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the ratio of useful energy output to the amount needing to be input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16% of the energy released from gasoline is used to power the automobile—the rest is lost as heat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12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Only 5% of an incandescent light bulb’s energy is converted to light</a:t>
            </a:r>
          </a:p>
        </p:txBody>
      </p:sp>
      <p:sp>
        <p:nvSpPr>
          <p:cNvPr id="322" name="Shape 322"/>
          <p:cNvSpPr txBox="1">
            <a:spLocks noGrp="1"/>
          </p:cNvSpPr>
          <p:nvPr>
            <p:ph type="ftr" idx="11"/>
          </p:nvPr>
        </p:nvSpPr>
        <p:spPr>
          <a:xfrm>
            <a:off x="0" y="64928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© 2014 Pearson Education, Inc.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Shape 327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Light energy from the sun powers most living systems</a:t>
            </a:r>
          </a:p>
        </p:txBody>
      </p:sp>
      <p:sp>
        <p:nvSpPr>
          <p:cNvPr id="328" name="Shape 328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sun releases radiation from the electromagnetic spectrum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Solar energy drives weather and climate and powers plant growth</a:t>
            </a:r>
          </a:p>
          <a:p>
            <a:pPr marL="342900" marR="0" lvl="0" indent="-342900" algn="l" rtl="0">
              <a:spcBef>
                <a:spcPts val="12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Autotrophs </a:t>
            </a:r>
            <a:r>
              <a:rPr lang="en-US" sz="2800" b="0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en-US" sz="28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primary producers</a:t>
            </a:r>
            <a:r>
              <a:rPr lang="en-US" sz="2800" b="0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) 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organisms that produce their own food (e.g., green plants, algae, cyanobacteria)</a:t>
            </a:r>
          </a:p>
          <a:p>
            <a:pPr marL="342900" marR="0" lvl="0" indent="-342900" algn="l" rtl="0">
              <a:spcBef>
                <a:spcPts val="12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Photosynthesis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the process of turning the sun’s diffuse light energy into concentrated chemical energy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1200"/>
              </a:spcBef>
              <a:buClr>
                <a:srgbClr val="4373B7"/>
              </a:buClr>
              <a:buSzPct val="100000"/>
              <a:buFont typeface="Noto Sans Symbols"/>
              <a:buNone/>
            </a:pPr>
            <a:endParaRPr sz="2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9" name="Shape 329"/>
          <p:cNvSpPr txBox="1">
            <a:spLocks noGrp="1"/>
          </p:cNvSpPr>
          <p:nvPr>
            <p:ph type="ftr" idx="11"/>
          </p:nvPr>
        </p:nvSpPr>
        <p:spPr>
          <a:xfrm>
            <a:off x="0" y="64928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© 2014 Pearson Education, Inc.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Shape 334"/>
          <p:cNvSpPr txBox="1">
            <a:spLocks noGrp="1"/>
          </p:cNvSpPr>
          <p:nvPr>
            <p:ph type="ftr" idx="11"/>
          </p:nvPr>
        </p:nvSpPr>
        <p:spPr>
          <a:xfrm>
            <a:off x="0" y="64928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© 2014 Pearson Education, Inc.</a:t>
            </a:r>
          </a:p>
        </p:txBody>
      </p:sp>
      <p:pic>
        <p:nvPicPr>
          <p:cNvPr id="335" name="Shape 335"/>
          <p:cNvPicPr preferRelativeResize="0"/>
          <p:nvPr/>
        </p:nvPicPr>
        <p:blipFill rotWithShape="1">
          <a:blip r:embed="rId3">
            <a:alphaModFix/>
          </a:blip>
          <a:srcRect b="6416"/>
          <a:stretch/>
        </p:blipFill>
        <p:spPr>
          <a:xfrm>
            <a:off x="298704" y="2387866"/>
            <a:ext cx="8546592" cy="20822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0" name="Shape 340"/>
          <p:cNvPicPr preferRelativeResize="0"/>
          <p:nvPr/>
        </p:nvPicPr>
        <p:blipFill rotWithShape="1">
          <a:blip r:embed="rId3">
            <a:alphaModFix/>
          </a:blip>
          <a:srcRect b="2521"/>
          <a:stretch/>
        </p:blipFill>
        <p:spPr>
          <a:xfrm>
            <a:off x="1731264" y="257792"/>
            <a:ext cx="5681471" cy="6417644"/>
          </a:xfrm>
          <a:prstGeom prst="rect">
            <a:avLst/>
          </a:prstGeom>
          <a:noFill/>
          <a:ln>
            <a:noFill/>
          </a:ln>
        </p:spPr>
      </p:pic>
      <p:sp>
        <p:nvSpPr>
          <p:cNvPr id="341" name="Shape 341"/>
          <p:cNvSpPr txBox="1">
            <a:spLocks noGrp="1"/>
          </p:cNvSpPr>
          <p:nvPr>
            <p:ph type="ftr" idx="11"/>
          </p:nvPr>
        </p:nvSpPr>
        <p:spPr>
          <a:xfrm>
            <a:off x="0" y="64928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© 2014 Pearson Education, Inc.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Shape 346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Photosynthesis produces food for plants and animals</a:t>
            </a:r>
          </a:p>
        </p:txBody>
      </p:sp>
      <p:sp>
        <p:nvSpPr>
          <p:cNvPr id="347" name="Shape 347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1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Chloroplasts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organelles where photosynthesis occurs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Contain </a:t>
            </a:r>
            <a:r>
              <a:rPr lang="en-US" sz="2600" b="0" i="1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chlorophyll</a:t>
            </a:r>
            <a:r>
              <a:rPr lang="en-US" sz="2600" b="0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b="0" i="0" u="none" strike="noStrike" cap="none" dirty="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 light-absorbing pigment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1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Light reaction</a:t>
            </a:r>
            <a:r>
              <a:rPr lang="en-US" sz="2600" b="0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b="0" i="0" u="none" strike="noStrike" cap="none" dirty="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splits water by using solar energy</a:t>
            </a:r>
          </a:p>
          <a:p>
            <a:pPr marL="742950" marR="0" lvl="1" indent="-2857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1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Calvin cycle</a:t>
            </a:r>
            <a:r>
              <a:rPr lang="en-US" sz="2600" b="0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b="0" i="0" u="none" strike="noStrike" cap="none" dirty="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links carbon atoms from carbon dioxide into sugar (glucose)</a:t>
            </a:r>
          </a:p>
        </p:txBody>
      </p:sp>
      <p:grpSp>
        <p:nvGrpSpPr>
          <p:cNvPr id="348" name="Shape 348"/>
          <p:cNvGrpSpPr/>
          <p:nvPr/>
        </p:nvGrpSpPr>
        <p:grpSpPr>
          <a:xfrm>
            <a:off x="143394" y="5245823"/>
            <a:ext cx="8927425" cy="461664"/>
            <a:chOff x="143394" y="5245823"/>
            <a:chExt cx="8927425" cy="461664"/>
          </a:xfrm>
        </p:grpSpPr>
        <p:cxnSp>
          <p:nvCxnSpPr>
            <p:cNvPr id="349" name="Shape 349"/>
            <p:cNvCxnSpPr/>
            <p:nvPr/>
          </p:nvCxnSpPr>
          <p:spPr>
            <a:xfrm>
              <a:off x="4828494" y="5479185"/>
              <a:ext cx="838199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triangle" w="lg" len="lg"/>
            </a:ln>
          </p:spPr>
        </p:cxnSp>
        <p:sp>
          <p:nvSpPr>
            <p:cNvPr id="350" name="Shape 350"/>
            <p:cNvSpPr/>
            <p:nvPr/>
          </p:nvSpPr>
          <p:spPr>
            <a:xfrm>
              <a:off x="143394" y="5245823"/>
              <a:ext cx="8927425" cy="461664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1" indent="0" algn="l" rtl="0">
                <a:spcBef>
                  <a:spcPts val="0"/>
                </a:spcBef>
                <a:buSzPct val="25000"/>
                <a:buNone/>
              </a:pPr>
              <a:r>
                <a:rPr lang="en-US" sz="24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6CO</a:t>
              </a:r>
              <a:r>
                <a:rPr lang="en-US" sz="2400" b="0" i="0" u="none" strike="noStrike" cap="none" baseline="-25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r>
                <a:rPr lang="en-US" sz="24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400" b="0" i="0" u="none" strike="noStrike" cap="none">
                  <a:solidFill>
                    <a:schemeClr val="dk1"/>
                  </a:solidFill>
                  <a:latin typeface="Noto Sans Symbols"/>
                  <a:ea typeface="Noto Sans Symbols"/>
                  <a:cs typeface="Noto Sans Symbols"/>
                  <a:sym typeface="Noto Sans Symbols"/>
                </a:rPr>
                <a:t>+</a:t>
              </a:r>
              <a:r>
                <a:rPr lang="en-US" sz="24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6H</a:t>
              </a:r>
              <a:r>
                <a:rPr lang="en-US" sz="2400" b="0" i="0" u="none" strike="noStrike" cap="none" baseline="-25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r>
                <a:rPr lang="en-US" sz="24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O </a:t>
              </a:r>
              <a:r>
                <a:rPr lang="en-US" sz="2400" b="0" i="0" u="none" strike="noStrike" cap="none">
                  <a:solidFill>
                    <a:schemeClr val="dk1"/>
                  </a:solidFill>
                  <a:latin typeface="Noto Sans Symbols"/>
                  <a:ea typeface="Noto Sans Symbols"/>
                  <a:cs typeface="Noto Sans Symbols"/>
                  <a:sym typeface="Noto Sans Symbols"/>
                </a:rPr>
                <a:t>+</a:t>
              </a:r>
              <a:r>
                <a:rPr lang="en-US" sz="24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the sun’s energy               C</a:t>
              </a:r>
              <a:r>
                <a:rPr lang="en-US" sz="2400" b="0" i="0" u="none" strike="noStrike" cap="none" baseline="-25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6</a:t>
              </a:r>
              <a:r>
                <a:rPr lang="en-US" sz="24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H</a:t>
              </a:r>
              <a:r>
                <a:rPr lang="en-US" sz="2400" b="0" i="0" u="none" strike="noStrike" cap="none" baseline="-25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12</a:t>
              </a:r>
              <a:r>
                <a:rPr lang="en-US" sz="24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O</a:t>
              </a:r>
              <a:r>
                <a:rPr lang="en-US" sz="2400" b="0" i="0" u="none" strike="noStrike" cap="none" baseline="-25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6</a:t>
              </a:r>
              <a:r>
                <a:rPr lang="en-US" sz="24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(sugar) </a:t>
              </a:r>
              <a:r>
                <a:rPr lang="en-US" sz="2400" b="0" i="0" u="none" strike="noStrike" cap="none">
                  <a:solidFill>
                    <a:schemeClr val="dk1"/>
                  </a:solidFill>
                  <a:latin typeface="Noto Sans Symbols"/>
                  <a:ea typeface="Noto Sans Symbols"/>
                  <a:cs typeface="Noto Sans Symbols"/>
                  <a:sym typeface="Noto Sans Symbols"/>
                </a:rPr>
                <a:t>+</a:t>
              </a:r>
              <a:r>
                <a:rPr lang="en-US" sz="24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6O</a:t>
              </a:r>
              <a:r>
                <a:rPr lang="en-US" sz="2400" b="0" i="0" u="none" strike="noStrike" cap="none" baseline="-25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</a:p>
          </p:txBody>
        </p:sp>
      </p:grpSp>
      <p:sp>
        <p:nvSpPr>
          <p:cNvPr id="351" name="Shape 351"/>
          <p:cNvSpPr txBox="1">
            <a:spLocks noGrp="1"/>
          </p:cNvSpPr>
          <p:nvPr>
            <p:ph type="ftr" idx="11"/>
          </p:nvPr>
        </p:nvSpPr>
        <p:spPr>
          <a:xfrm>
            <a:off x="0" y="64928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© 2014 Pearson Education, Inc.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Shape 362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Cellular respiration releases chemical energy</a:t>
            </a:r>
          </a:p>
        </p:txBody>
      </p:sp>
      <p:sp>
        <p:nvSpPr>
          <p:cNvPr id="363" name="Shape 363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Cellular respiration occurs in all living things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Organisms use chemical energy stored from photosynthesis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Heterotrophs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organisms that gain energy by feeding on others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Animals, fungi, and microbes are all heterotrophs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chemical equation for </a:t>
            </a:r>
            <a:r>
              <a:rPr lang="en-US" sz="2800" b="0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respiration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is the exact opposite of that for photosynthesis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1200"/>
              </a:spcBef>
              <a:buClr>
                <a:srgbClr val="4373B7"/>
              </a:buClr>
              <a:buSzPct val="25000"/>
              <a:buFont typeface="Times New Roman"/>
              <a:buNone/>
            </a:pPr>
            <a:endParaRPr sz="26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4" name="Shape 364"/>
          <p:cNvSpPr txBox="1"/>
          <p:nvPr/>
        </p:nvSpPr>
        <p:spPr>
          <a:xfrm>
            <a:off x="669925" y="5522912"/>
            <a:ext cx="184149" cy="5191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2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365" name="Shape 365"/>
          <p:cNvGrpSpPr/>
          <p:nvPr/>
        </p:nvGrpSpPr>
        <p:grpSpPr>
          <a:xfrm>
            <a:off x="533400" y="5562600"/>
            <a:ext cx="8178842" cy="461664"/>
            <a:chOff x="533400" y="5562600"/>
            <a:chExt cx="8178842" cy="461664"/>
          </a:xfrm>
        </p:grpSpPr>
        <p:sp>
          <p:nvSpPr>
            <p:cNvPr id="366" name="Shape 366"/>
            <p:cNvSpPr txBox="1"/>
            <p:nvPr/>
          </p:nvSpPr>
          <p:spPr>
            <a:xfrm>
              <a:off x="533400" y="5562600"/>
              <a:ext cx="8178842" cy="461664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SzPct val="25000"/>
                <a:buNone/>
              </a:pPr>
              <a:r>
                <a:rPr lang="en-US" sz="2400" b="0" i="0" u="none" strike="noStrike" cap="none" dirty="0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C</a:t>
              </a:r>
              <a:r>
                <a:rPr lang="en-US" sz="2400" b="0" i="0" u="none" strike="noStrike" cap="none" baseline="-25000" dirty="0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6</a:t>
              </a:r>
              <a:r>
                <a:rPr lang="en-US" sz="2400" b="0" i="0" u="none" strike="noStrike" cap="none" dirty="0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H</a:t>
              </a:r>
              <a:r>
                <a:rPr lang="en-US" sz="2400" b="0" i="0" u="none" strike="noStrike" cap="none" baseline="-25000" dirty="0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12</a:t>
              </a:r>
              <a:r>
                <a:rPr lang="en-US" sz="2400" b="0" i="0" u="none" strike="noStrike" cap="none" dirty="0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O</a:t>
              </a:r>
              <a:r>
                <a:rPr lang="en-US" sz="2400" b="0" i="0" u="none" strike="noStrike" cap="none" baseline="-25000" dirty="0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6</a:t>
              </a:r>
              <a:r>
                <a:rPr lang="en-US" sz="2400" b="0" i="0" u="none" strike="noStrike" cap="none" dirty="0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 (sugar) </a:t>
              </a:r>
              <a:r>
                <a:rPr lang="en-US" sz="2400" b="0" i="0" u="none" strike="noStrike" cap="none" dirty="0">
                  <a:solidFill>
                    <a:srgbClr val="FF0000"/>
                  </a:solidFill>
                  <a:latin typeface="Noto Sans Symbols"/>
                  <a:ea typeface="Noto Sans Symbols"/>
                  <a:cs typeface="Noto Sans Symbols"/>
                  <a:sym typeface="Noto Sans Symbols"/>
                </a:rPr>
                <a:t>+</a:t>
              </a:r>
              <a:r>
                <a:rPr lang="en-US" sz="2400" b="0" i="0" u="none" strike="noStrike" cap="none" dirty="0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 6O</a:t>
              </a:r>
              <a:r>
                <a:rPr lang="en-US" sz="2400" b="0" i="0" u="none" strike="noStrike" cap="none" baseline="-25000" dirty="0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r>
                <a:rPr lang="en-US" sz="2400" b="0" i="0" u="none" strike="noStrike" cap="none" dirty="0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                     6CO</a:t>
              </a:r>
              <a:r>
                <a:rPr lang="en-US" sz="2400" b="0" i="0" u="none" strike="noStrike" cap="none" baseline="-25000" dirty="0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r>
                <a:rPr lang="en-US" sz="2400" b="0" i="0" u="none" strike="noStrike" cap="none" dirty="0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400" b="0" i="0" u="none" strike="noStrike" cap="none" dirty="0">
                  <a:solidFill>
                    <a:srgbClr val="FF0000"/>
                  </a:solidFill>
                  <a:latin typeface="Noto Sans Symbols"/>
                  <a:ea typeface="Noto Sans Symbols"/>
                  <a:cs typeface="Noto Sans Symbols"/>
                  <a:sym typeface="Noto Sans Symbols"/>
                </a:rPr>
                <a:t>+</a:t>
              </a:r>
              <a:r>
                <a:rPr lang="en-US" sz="2400" b="0" i="0" u="none" strike="noStrike" cap="none" dirty="0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 6H</a:t>
              </a:r>
              <a:r>
                <a:rPr lang="en-US" sz="2400" b="0" i="0" u="none" strike="noStrike" cap="none" baseline="-25000" dirty="0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r>
                <a:rPr lang="en-US" sz="2400" b="0" i="0" u="none" strike="noStrike" cap="none" dirty="0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O </a:t>
              </a:r>
              <a:r>
                <a:rPr lang="en-US" sz="2400" b="0" i="0" u="none" strike="noStrike" cap="none" dirty="0">
                  <a:solidFill>
                    <a:srgbClr val="FF0000"/>
                  </a:solidFill>
                  <a:latin typeface="Noto Sans Symbols"/>
                  <a:ea typeface="Noto Sans Symbols"/>
                  <a:cs typeface="Noto Sans Symbols"/>
                  <a:sym typeface="Noto Sans Symbols"/>
                </a:rPr>
                <a:t>+</a:t>
              </a:r>
              <a:r>
                <a:rPr lang="en-US" sz="2400" b="0" i="0" u="none" strike="noStrike" cap="none" dirty="0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 energy</a:t>
              </a:r>
            </a:p>
          </p:txBody>
        </p:sp>
        <p:cxnSp>
          <p:nvCxnSpPr>
            <p:cNvPr id="367" name="Shape 367"/>
            <p:cNvCxnSpPr/>
            <p:nvPr/>
          </p:nvCxnSpPr>
          <p:spPr>
            <a:xfrm>
              <a:off x="3945550" y="5791200"/>
              <a:ext cx="1066799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triangle" w="lg" len="lg"/>
            </a:ln>
          </p:spPr>
        </p:cxnSp>
      </p:grpSp>
      <p:sp>
        <p:nvSpPr>
          <p:cNvPr id="368" name="Shape 368"/>
          <p:cNvSpPr txBox="1">
            <a:spLocks noGrp="1"/>
          </p:cNvSpPr>
          <p:nvPr>
            <p:ph type="ftr" idx="11"/>
          </p:nvPr>
        </p:nvSpPr>
        <p:spPr>
          <a:xfrm>
            <a:off x="0" y="64928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© 2014 Pearson Education, Inc.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Shape 8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8704" y="576072"/>
            <a:ext cx="8546592" cy="5705856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Shape 84"/>
          <p:cNvSpPr txBox="1">
            <a:spLocks noGrp="1"/>
          </p:cNvSpPr>
          <p:nvPr>
            <p:ph type="ftr" idx="11"/>
          </p:nvPr>
        </p:nvSpPr>
        <p:spPr>
          <a:xfrm>
            <a:off x="0" y="64928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© 2014 Pearson Education, Inc.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Shape 380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Geothermal energy also powers Earth’s systems</a:t>
            </a:r>
          </a:p>
        </p:txBody>
      </p:sp>
      <p:sp>
        <p:nvSpPr>
          <p:cNvPr id="381" name="Shape 381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Other than the sun, sources of energy include: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moon’s gravitational pull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Geothermal heat powered by radioactivity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Radioisotopes deep in the planet heat inner Earth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Heated magma erupts from volcanoes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Drives plate tectonics</a:t>
            </a:r>
          </a:p>
          <a:p>
            <a:pPr marL="742950" marR="0" lvl="1" indent="-2857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Warm water can create geysers</a:t>
            </a:r>
          </a:p>
        </p:txBody>
      </p:sp>
      <p:sp>
        <p:nvSpPr>
          <p:cNvPr id="382" name="Shape 382"/>
          <p:cNvSpPr txBox="1">
            <a:spLocks noGrp="1"/>
          </p:cNvSpPr>
          <p:nvPr>
            <p:ph type="ftr" idx="11"/>
          </p:nvPr>
        </p:nvSpPr>
        <p:spPr>
          <a:xfrm>
            <a:off x="0" y="64928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© 2014 Pearson Education, Inc.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Shape 387"/>
          <p:cNvSpPr txBox="1">
            <a:spLocks noGrp="1"/>
          </p:cNvSpPr>
          <p:nvPr>
            <p:ph type="ftr" idx="11"/>
          </p:nvPr>
        </p:nvSpPr>
        <p:spPr>
          <a:xfrm>
            <a:off x="0" y="64928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© 2014 Pearson Education, Inc.</a:t>
            </a:r>
          </a:p>
        </p:txBody>
      </p:sp>
      <p:pic>
        <p:nvPicPr>
          <p:cNvPr id="388" name="Shape 38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1985" y="402896"/>
            <a:ext cx="8020030" cy="60522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Shape 393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Geothermal energy also powers Earth’s systems</a:t>
            </a:r>
          </a:p>
        </p:txBody>
      </p:sp>
      <p:sp>
        <p:nvSpPr>
          <p:cNvPr id="394" name="Shape 394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Geothermal energy can power biological communities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Hydrothermal vents</a:t>
            </a:r>
            <a:r>
              <a:rPr lang="en-US" sz="2800" b="0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host communities that thrive in high temperature and pressure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Lack of sun prevents photosynthesis 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12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Chemosynthesis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uses energy in hydrogen sulfide</a:t>
            </a:r>
            <a:b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 produce sugar</a:t>
            </a:r>
          </a:p>
        </p:txBody>
      </p:sp>
      <p:grpSp>
        <p:nvGrpSpPr>
          <p:cNvPr id="395" name="Shape 395"/>
          <p:cNvGrpSpPr/>
          <p:nvPr/>
        </p:nvGrpSpPr>
        <p:grpSpPr>
          <a:xfrm>
            <a:off x="529558" y="5257800"/>
            <a:ext cx="8077199" cy="457200"/>
            <a:chOff x="529558" y="5257800"/>
            <a:chExt cx="8077199" cy="457200"/>
          </a:xfrm>
        </p:grpSpPr>
        <p:sp>
          <p:nvSpPr>
            <p:cNvPr id="396" name="Shape 396"/>
            <p:cNvSpPr/>
            <p:nvPr/>
          </p:nvSpPr>
          <p:spPr>
            <a:xfrm>
              <a:off x="529558" y="5257800"/>
              <a:ext cx="8077199" cy="4572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en-US" sz="2400" b="0" i="0" u="none" strike="noStrike" cap="none" dirty="0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6CO</a:t>
              </a:r>
              <a:r>
                <a:rPr lang="en-US" sz="2400" b="0" i="0" u="none" strike="noStrike" cap="none" baseline="-25000" dirty="0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r>
                <a:rPr lang="en-US" sz="2400" b="0" i="0" u="none" strike="noStrike" cap="none" dirty="0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 + 6H</a:t>
              </a:r>
              <a:r>
                <a:rPr lang="en-US" sz="2400" b="0" i="0" u="none" strike="noStrike" cap="none" baseline="-25000" dirty="0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r>
                <a:rPr lang="en-US" sz="2400" b="0" i="0" u="none" strike="noStrike" cap="none" dirty="0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O + 3H</a:t>
              </a:r>
              <a:r>
                <a:rPr lang="en-US" sz="2400" b="0" i="0" u="none" strike="noStrike" cap="none" baseline="-25000" dirty="0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r>
                <a:rPr lang="en-US" sz="2400" b="0" i="0" u="none" strike="noStrike" cap="none" dirty="0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S            C</a:t>
              </a:r>
              <a:r>
                <a:rPr lang="en-US" sz="2400" b="0" i="0" u="none" strike="noStrike" cap="none" baseline="-25000" dirty="0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6</a:t>
              </a:r>
              <a:r>
                <a:rPr lang="en-US" sz="2400" b="0" i="0" u="none" strike="noStrike" cap="none" dirty="0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H</a:t>
              </a:r>
              <a:r>
                <a:rPr lang="en-US" sz="2400" b="0" i="0" u="none" strike="noStrike" cap="none" baseline="-25000" dirty="0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12</a:t>
              </a:r>
              <a:r>
                <a:rPr lang="en-US" sz="2400" b="0" i="0" u="none" strike="noStrike" cap="none" dirty="0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O</a:t>
              </a:r>
              <a:r>
                <a:rPr lang="en-US" sz="2400" b="0" i="0" u="none" strike="noStrike" cap="none" baseline="-25000" dirty="0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6</a:t>
              </a:r>
              <a:r>
                <a:rPr lang="en-US" sz="2400" b="0" i="0" u="none" strike="noStrike" cap="none" dirty="0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 (sugar) + 3H</a:t>
              </a:r>
              <a:r>
                <a:rPr lang="en-US" sz="2400" b="0" i="0" u="none" strike="noStrike" cap="none" baseline="-25000" dirty="0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r>
                <a:rPr lang="en-US" sz="2400" b="0" i="0" u="none" strike="noStrike" cap="none" dirty="0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SO</a:t>
              </a:r>
              <a:r>
                <a:rPr lang="en-US" sz="2400" b="0" i="0" u="none" strike="noStrike" cap="none" baseline="-25000" dirty="0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4</a:t>
              </a:r>
            </a:p>
          </p:txBody>
        </p:sp>
        <p:cxnSp>
          <p:nvCxnSpPr>
            <p:cNvPr id="397" name="Shape 397"/>
            <p:cNvCxnSpPr/>
            <p:nvPr/>
          </p:nvCxnSpPr>
          <p:spPr>
            <a:xfrm>
              <a:off x="3958398" y="5495925"/>
              <a:ext cx="609599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triangle" w="lg" len="lg"/>
            </a:ln>
          </p:spPr>
        </p:cxnSp>
      </p:grpSp>
      <p:sp>
        <p:nvSpPr>
          <p:cNvPr id="398" name="Shape 398"/>
          <p:cNvSpPr txBox="1">
            <a:spLocks noGrp="1"/>
          </p:cNvSpPr>
          <p:nvPr>
            <p:ph type="ftr" idx="11"/>
          </p:nvPr>
        </p:nvSpPr>
        <p:spPr>
          <a:xfrm>
            <a:off x="0" y="64928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© 2014 Pearson Education, Inc.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Shape 403"/>
          <p:cNvSpPr txBox="1">
            <a:spLocks noGrp="1"/>
          </p:cNvSpPr>
          <p:nvPr>
            <p:ph type="ftr" idx="11"/>
          </p:nvPr>
        </p:nvSpPr>
        <p:spPr>
          <a:xfrm>
            <a:off x="0" y="64928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© 2014 Pearson Education, Inc.</a:t>
            </a:r>
          </a:p>
        </p:txBody>
      </p:sp>
      <p:pic>
        <p:nvPicPr>
          <p:cNvPr id="404" name="Shape 40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9391" y="341376"/>
            <a:ext cx="8205215" cy="61752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Shape 409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Geology: The Physical Basis for Environmental Science</a:t>
            </a:r>
          </a:p>
        </p:txBody>
      </p:sp>
      <p:sp>
        <p:nvSpPr>
          <p:cNvPr id="410" name="Shape 410"/>
          <p:cNvSpPr txBox="1">
            <a:spLocks noGrp="1"/>
          </p:cNvSpPr>
          <p:nvPr>
            <p:ph type="body" idx="1"/>
          </p:nvPr>
        </p:nvSpPr>
        <p:spPr>
          <a:xfrm>
            <a:off x="143394" y="1300676"/>
            <a:ext cx="8849528" cy="519219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Physical processes at and below the Earth: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Shape the landscape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Lay the foundation for environmental systems and life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Provide raw materials for industry such as iron, copper, and steel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Provide energy from fossil fuels and geothermal sources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Geology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the study of Earth’s physical features, processes, and history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9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human lifetime is just the blink of an eye in geologic time</a:t>
            </a:r>
          </a:p>
        </p:txBody>
      </p:sp>
      <p:sp>
        <p:nvSpPr>
          <p:cNvPr id="411" name="Shape 411"/>
          <p:cNvSpPr txBox="1">
            <a:spLocks noGrp="1"/>
          </p:cNvSpPr>
          <p:nvPr>
            <p:ph type="ftr" idx="11"/>
          </p:nvPr>
        </p:nvSpPr>
        <p:spPr>
          <a:xfrm>
            <a:off x="0" y="64928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© 2014 Pearson Education, Inc.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Shape 416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Earth consists of layers</a:t>
            </a:r>
          </a:p>
        </p:txBody>
      </p:sp>
      <p:sp>
        <p:nvSpPr>
          <p:cNvPr id="417" name="Shape 417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Core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solid iron in the center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Molten iron in the outer core</a:t>
            </a:r>
          </a:p>
          <a:p>
            <a:pPr marL="342900" marR="0" lvl="0" indent="-342900" algn="l" rtl="0">
              <a:spcBef>
                <a:spcPts val="12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Mantle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less dense, elastic rock</a:t>
            </a:r>
          </a:p>
          <a:p>
            <a:pPr marL="742950" marR="0" lvl="1" indent="-285750" algn="l" rtl="0">
              <a:spcBef>
                <a:spcPts val="12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Asthenosphere</a:t>
            </a:r>
            <a:r>
              <a:rPr lang="en-US" sz="26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b="0" i="0" u="none" strike="noStrike" cap="none" dirty="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very soft or melted rock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Area of geothermal energy</a:t>
            </a:r>
          </a:p>
          <a:p>
            <a:pPr marL="342900" marR="0" lvl="0" indent="-342900" algn="l" rtl="0">
              <a:spcBef>
                <a:spcPts val="12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Crust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the thin, brittle, low-density layer of rock</a:t>
            </a:r>
          </a:p>
          <a:p>
            <a:pPr marL="342900" marR="0" lvl="0" indent="-342900" algn="l" rtl="0">
              <a:spcBef>
                <a:spcPts val="12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Lithosphere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the uppermost mantle and the crust</a:t>
            </a:r>
          </a:p>
        </p:txBody>
      </p:sp>
      <p:sp>
        <p:nvSpPr>
          <p:cNvPr id="418" name="Shape 418"/>
          <p:cNvSpPr txBox="1">
            <a:spLocks noGrp="1"/>
          </p:cNvSpPr>
          <p:nvPr>
            <p:ph type="ftr" idx="11"/>
          </p:nvPr>
        </p:nvSpPr>
        <p:spPr>
          <a:xfrm>
            <a:off x="0" y="64928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© 2014 Pearson Education, Inc.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9" name="Shape 429"/>
          <p:cNvPicPr preferRelativeResize="0"/>
          <p:nvPr/>
        </p:nvPicPr>
        <p:blipFill rotWithShape="1">
          <a:blip r:embed="rId3">
            <a:alphaModFix/>
          </a:blip>
          <a:srcRect b="2521"/>
          <a:stretch/>
        </p:blipFill>
        <p:spPr>
          <a:xfrm>
            <a:off x="2194559" y="277042"/>
            <a:ext cx="4754879" cy="6417644"/>
          </a:xfrm>
          <a:prstGeom prst="rect">
            <a:avLst/>
          </a:prstGeom>
          <a:noFill/>
          <a:ln>
            <a:noFill/>
          </a:ln>
        </p:spPr>
      </p:pic>
      <p:sp>
        <p:nvSpPr>
          <p:cNvPr id="430" name="Shape 430"/>
          <p:cNvSpPr txBox="1">
            <a:spLocks noGrp="1"/>
          </p:cNvSpPr>
          <p:nvPr>
            <p:ph type="ftr" idx="11"/>
          </p:nvPr>
        </p:nvSpPr>
        <p:spPr>
          <a:xfrm>
            <a:off x="0" y="64928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© 2014 Pearson Education, Inc.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Shape 435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Plate tectonics shapes Earth’s geography</a:t>
            </a:r>
          </a:p>
        </p:txBody>
      </p:sp>
      <p:sp>
        <p:nvSpPr>
          <p:cNvPr id="436" name="Shape 436"/>
          <p:cNvSpPr txBox="1">
            <a:spLocks noGrp="1"/>
          </p:cNvSpPr>
          <p:nvPr>
            <p:ph type="body" idx="1"/>
          </p:nvPr>
        </p:nvSpPr>
        <p:spPr>
          <a:xfrm>
            <a:off x="143394" y="1300676"/>
            <a:ext cx="8849528" cy="508087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Plate tectonics</a:t>
            </a:r>
            <a:r>
              <a:rPr lang="en-US" sz="2800" b="0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movement of lithospheric plates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Heat from Earth’s inner layers drives convection currents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Pushes the mantle’s soft rock up (as it warms) and down (as it cools) like a conveyor belt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lithosphere is dragged along with the mantle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Continents have combined, separated, and recombined over millions of years</a:t>
            </a:r>
          </a:p>
          <a:p>
            <a:pPr marL="342900" marR="0" lvl="0" indent="-342900" algn="l" rtl="0">
              <a:spcBef>
                <a:spcPts val="12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1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Pangaea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all landmasses were joined into this supercontinent 225 million years ago</a:t>
            </a:r>
          </a:p>
        </p:txBody>
      </p:sp>
      <p:sp>
        <p:nvSpPr>
          <p:cNvPr id="437" name="Shape 437"/>
          <p:cNvSpPr txBox="1">
            <a:spLocks noGrp="1"/>
          </p:cNvSpPr>
          <p:nvPr>
            <p:ph type="ftr" idx="11"/>
          </p:nvPr>
        </p:nvSpPr>
        <p:spPr>
          <a:xfrm>
            <a:off x="0" y="64928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© 2014 Pearson Education, Inc.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Shape 442"/>
          <p:cNvSpPr txBox="1">
            <a:spLocks noGrp="1"/>
          </p:cNvSpPr>
          <p:nvPr>
            <p:ph type="ftr" idx="11"/>
          </p:nvPr>
        </p:nvSpPr>
        <p:spPr>
          <a:xfrm>
            <a:off x="0" y="64928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© 2014 Pearson Education, Inc.</a:t>
            </a:r>
          </a:p>
        </p:txBody>
      </p:sp>
      <p:pic>
        <p:nvPicPr>
          <p:cNvPr id="443" name="Shape 443"/>
          <p:cNvPicPr preferRelativeResize="0"/>
          <p:nvPr/>
        </p:nvPicPr>
        <p:blipFill rotWithShape="1">
          <a:blip r:embed="rId3">
            <a:alphaModFix/>
          </a:blip>
          <a:srcRect b="2521"/>
          <a:stretch/>
        </p:blipFill>
        <p:spPr>
          <a:xfrm>
            <a:off x="798977" y="622037"/>
            <a:ext cx="7546046" cy="5613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Shape 448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There are three types of plate boundaries</a:t>
            </a:r>
          </a:p>
        </p:txBody>
      </p:sp>
      <p:sp>
        <p:nvSpPr>
          <p:cNvPr id="449" name="Shape 449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Divergent plate boundaries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Magma rises to the surface 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Pushes plates apart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Creates new crust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Has volcanoes and hydrothermal vents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Transform plate boundaries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Two plates meet, slipping and grinding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6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Friction spawns earthquakes along strike-slip faults</a:t>
            </a:r>
          </a:p>
        </p:txBody>
      </p:sp>
      <p:sp>
        <p:nvSpPr>
          <p:cNvPr id="450" name="Shape 450"/>
          <p:cNvSpPr txBox="1">
            <a:spLocks noGrp="1"/>
          </p:cNvSpPr>
          <p:nvPr>
            <p:ph type="ftr" idx="11"/>
          </p:nvPr>
        </p:nvSpPr>
        <p:spPr>
          <a:xfrm>
            <a:off x="0" y="64928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© 2014 Pearson Education, Inc.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Matter, Chemistry, and the Environment</a:t>
            </a:r>
          </a:p>
        </p:txBody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143394" y="1300676"/>
            <a:ext cx="8849528" cy="519219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Chemistry: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studies types of matter along with how they interact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Chemistry is crucial for understanding: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How gases contribute to global climate change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How pollutants cause acid rain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Pesticide effects on health of wildlife and people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Water pollution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Wastewater treatment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Atmospheric ozone depletion </a:t>
            </a:r>
          </a:p>
          <a:p>
            <a:pPr marL="742950" marR="0" lvl="1" indent="-2857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Energy issues</a:t>
            </a:r>
          </a:p>
        </p:txBody>
      </p:sp>
      <p:sp>
        <p:nvSpPr>
          <p:cNvPr id="91" name="Shape 91"/>
          <p:cNvSpPr txBox="1">
            <a:spLocks noGrp="1"/>
          </p:cNvSpPr>
          <p:nvPr>
            <p:ph type="ftr" idx="11"/>
          </p:nvPr>
        </p:nvSpPr>
        <p:spPr>
          <a:xfrm>
            <a:off x="0" y="64928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© 2014 Pearson Education, Inc.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Shape 455"/>
          <p:cNvSpPr txBox="1">
            <a:spLocks noGrp="1"/>
          </p:cNvSpPr>
          <p:nvPr>
            <p:ph type="ftr" idx="11"/>
          </p:nvPr>
        </p:nvSpPr>
        <p:spPr>
          <a:xfrm>
            <a:off x="0" y="64928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© 2014 Pearson Education, Inc.</a:t>
            </a:r>
          </a:p>
        </p:txBody>
      </p:sp>
      <p:pic>
        <p:nvPicPr>
          <p:cNvPr id="456" name="Shape 456"/>
          <p:cNvPicPr preferRelativeResize="0"/>
          <p:nvPr/>
        </p:nvPicPr>
        <p:blipFill rotWithShape="1">
          <a:blip r:embed="rId3">
            <a:alphaModFix/>
          </a:blip>
          <a:srcRect b="4605"/>
          <a:stretch/>
        </p:blipFill>
        <p:spPr>
          <a:xfrm>
            <a:off x="431693" y="1469255"/>
            <a:ext cx="3907536" cy="3919486"/>
          </a:xfrm>
          <a:prstGeom prst="rect">
            <a:avLst/>
          </a:prstGeom>
          <a:noFill/>
          <a:ln>
            <a:noFill/>
          </a:ln>
        </p:spPr>
      </p:pic>
      <p:pic>
        <p:nvPicPr>
          <p:cNvPr id="457" name="Shape 457"/>
          <p:cNvPicPr preferRelativeResize="0"/>
          <p:nvPr/>
        </p:nvPicPr>
        <p:blipFill rotWithShape="1">
          <a:blip r:embed="rId4">
            <a:alphaModFix/>
          </a:blip>
          <a:srcRect b="4657"/>
          <a:stretch/>
        </p:blipFill>
        <p:spPr>
          <a:xfrm>
            <a:off x="4787926" y="1831726"/>
            <a:ext cx="3938016" cy="35570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Shape 464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There are three types of plate boundaries</a:t>
            </a:r>
          </a:p>
        </p:txBody>
      </p:sp>
      <p:sp>
        <p:nvSpPr>
          <p:cNvPr id="465" name="Shape 465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Convergent plate boundaries</a:t>
            </a:r>
            <a:r>
              <a:rPr lang="en-US" sz="2800" b="0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where plates collide</a:t>
            </a:r>
          </a:p>
          <a:p>
            <a:pPr marL="342900" marR="0" lvl="0" indent="-342900" algn="l" rtl="0">
              <a:spcBef>
                <a:spcPts val="12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Subduction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process in which the oceanic plate slides beneath continental crust (e.g., the Cascades, Andes Mountains)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Magma erupts through the surface in volcanoes</a:t>
            </a:r>
          </a:p>
          <a:p>
            <a:pPr marL="342900" marR="0" lvl="0" indent="-342900" algn="l" rtl="0">
              <a:spcBef>
                <a:spcPts val="12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Continental collision</a:t>
            </a:r>
            <a:r>
              <a:rPr lang="en-US" sz="2800" b="0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occurs when two plates of continental crust collide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12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Built the Himalaya and Appalachian Mountains</a:t>
            </a:r>
          </a:p>
        </p:txBody>
      </p:sp>
      <p:sp>
        <p:nvSpPr>
          <p:cNvPr id="466" name="Shape 466"/>
          <p:cNvSpPr txBox="1">
            <a:spLocks noGrp="1"/>
          </p:cNvSpPr>
          <p:nvPr>
            <p:ph type="ftr" idx="11"/>
          </p:nvPr>
        </p:nvSpPr>
        <p:spPr>
          <a:xfrm>
            <a:off x="0" y="64928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© 2014 Pearson Education, Inc.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Shape 471"/>
          <p:cNvSpPr txBox="1">
            <a:spLocks noGrp="1"/>
          </p:cNvSpPr>
          <p:nvPr>
            <p:ph type="ftr" idx="11"/>
          </p:nvPr>
        </p:nvSpPr>
        <p:spPr>
          <a:xfrm>
            <a:off x="0" y="64928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© 2014 Pearson Education, Inc.</a:t>
            </a:r>
          </a:p>
        </p:txBody>
      </p:sp>
      <p:pic>
        <p:nvPicPr>
          <p:cNvPr id="472" name="Shape 472"/>
          <p:cNvPicPr preferRelativeResize="0"/>
          <p:nvPr/>
        </p:nvPicPr>
        <p:blipFill rotWithShape="1">
          <a:blip r:embed="rId3">
            <a:alphaModFix/>
          </a:blip>
          <a:srcRect b="3367"/>
          <a:stretch/>
        </p:blipFill>
        <p:spPr>
          <a:xfrm>
            <a:off x="298704" y="1057976"/>
            <a:ext cx="8546592" cy="47420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Shape 477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Tectonics produces Earth’s landforms</a:t>
            </a:r>
          </a:p>
        </p:txBody>
      </p:sp>
      <p:sp>
        <p:nvSpPr>
          <p:cNvPr id="478" name="Shape 478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Tectonics builds mountains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Shapes the geography of oceans, islands, and continents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Gives rise to earthquakes and volcanoes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Topography created by tectonics shapes climate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Alters patterns of rain, wind, currents, heating, cooling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6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Thereby affecting the locations of biomes and influencing where animals and plants live</a:t>
            </a:r>
          </a:p>
        </p:txBody>
      </p:sp>
      <p:sp>
        <p:nvSpPr>
          <p:cNvPr id="479" name="Shape 479"/>
          <p:cNvSpPr txBox="1">
            <a:spLocks noGrp="1"/>
          </p:cNvSpPr>
          <p:nvPr>
            <p:ph type="ftr" idx="11"/>
          </p:nvPr>
        </p:nvSpPr>
        <p:spPr>
          <a:xfrm>
            <a:off x="0" y="64928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© 2014 Pearson Education, Inc.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Shape 486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The rock cycle alters rock</a:t>
            </a:r>
          </a:p>
        </p:txBody>
      </p:sp>
      <p:sp>
        <p:nvSpPr>
          <p:cNvPr id="487" name="Shape 487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510012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Rock</a:t>
            </a:r>
            <a:r>
              <a:rPr lang="en-US" sz="2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b="0" i="0" u="none" strike="noStrike" cap="none" dirty="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any solid aggregation of minerals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Mineral</a:t>
            </a:r>
            <a:r>
              <a:rPr lang="en-US" sz="2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b="0" i="0" u="none" strike="noStrike" cap="none" dirty="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any element or inorganic compound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Has a crystal structure, specific chemical composition, and distinct physical properties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Rocks help determine soil characteristics, w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hich influences the region’s plants community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Understanding the rock cycle helps us appreciate the formation and conservation of soils, minerals, fossil fuels, and other natural resources</a:t>
            </a:r>
          </a:p>
          <a:p>
            <a:pPr marL="342900" marR="0" lvl="0" indent="-342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Rock cycle </a:t>
            </a:r>
            <a:r>
              <a:rPr lang="en-US" sz="2600" b="0" i="0" u="none" strike="noStrike" cap="none" dirty="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the heating, melting, cooling, breaking, and reassembling of rocks and minerals</a:t>
            </a:r>
          </a:p>
        </p:txBody>
      </p:sp>
      <p:sp>
        <p:nvSpPr>
          <p:cNvPr id="488" name="Shape 488"/>
          <p:cNvSpPr txBox="1">
            <a:spLocks noGrp="1"/>
          </p:cNvSpPr>
          <p:nvPr>
            <p:ph type="ftr" idx="11"/>
          </p:nvPr>
        </p:nvSpPr>
        <p:spPr>
          <a:xfrm>
            <a:off x="0" y="64928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© 2014 Pearson Education, Inc.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5" name="Shape 495"/>
          <p:cNvPicPr preferRelativeResize="0"/>
          <p:nvPr/>
        </p:nvPicPr>
        <p:blipFill rotWithShape="1">
          <a:blip r:embed="rId3">
            <a:alphaModFix/>
          </a:blip>
          <a:srcRect b="2375"/>
          <a:stretch/>
        </p:blipFill>
        <p:spPr>
          <a:xfrm>
            <a:off x="1164336" y="248167"/>
            <a:ext cx="6815327" cy="6427268"/>
          </a:xfrm>
          <a:prstGeom prst="rect">
            <a:avLst/>
          </a:prstGeom>
          <a:noFill/>
          <a:ln>
            <a:noFill/>
          </a:ln>
        </p:spPr>
      </p:pic>
      <p:sp>
        <p:nvSpPr>
          <p:cNvPr id="496" name="Shape 496"/>
          <p:cNvSpPr txBox="1">
            <a:spLocks noGrp="1"/>
          </p:cNvSpPr>
          <p:nvPr>
            <p:ph type="ftr" idx="11"/>
          </p:nvPr>
        </p:nvSpPr>
        <p:spPr>
          <a:xfrm>
            <a:off x="0" y="64928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© 2014 Pearson Education, Inc.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Shape 503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Igneous rock</a:t>
            </a:r>
          </a:p>
        </p:txBody>
      </p:sp>
      <p:sp>
        <p:nvSpPr>
          <p:cNvPr id="504" name="Shape 504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Magma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molten, liquid rock </a:t>
            </a:r>
          </a:p>
          <a:p>
            <a:pPr marL="342900" marR="0" lvl="0" indent="-342900" algn="l" rtl="0">
              <a:spcBef>
                <a:spcPts val="12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Lava</a:t>
            </a:r>
            <a:r>
              <a:rPr lang="en-US" sz="2800" b="0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magma released from the lithosphere </a:t>
            </a:r>
          </a:p>
          <a:p>
            <a:pPr marL="342900" marR="0" lvl="0" indent="-342900" algn="l" rtl="0">
              <a:spcBef>
                <a:spcPts val="12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Igneous rock</a:t>
            </a:r>
            <a:r>
              <a:rPr lang="en-US" sz="2800" b="0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forms when magma cools</a:t>
            </a:r>
          </a:p>
          <a:p>
            <a:pPr marL="742950" marR="0" lvl="1" indent="-285750" algn="l" rtl="0">
              <a:spcBef>
                <a:spcPts val="12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1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Intrusive </a:t>
            </a:r>
            <a:r>
              <a:rPr lang="en-US" sz="2600" b="0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igneous rock </a:t>
            </a:r>
            <a:r>
              <a:rPr lang="en-US" sz="2600" b="0" i="0" u="none" strike="noStrike" cap="none" dirty="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magma that cools slowly below Earth’s surface (e.g., granite)</a:t>
            </a:r>
          </a:p>
          <a:p>
            <a:pPr marL="742950" marR="0" lvl="1" indent="-285750" algn="l" rtl="0">
              <a:spcBef>
                <a:spcPts val="12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1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Extrusive </a:t>
            </a:r>
            <a:r>
              <a:rPr lang="en-US" sz="2600" b="0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igneous rock </a:t>
            </a:r>
            <a:r>
              <a:rPr lang="en-US" sz="2600" b="0" i="0" u="none" strike="noStrike" cap="none" dirty="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magma ejected from a volcano (e.g., basalt)</a:t>
            </a:r>
          </a:p>
        </p:txBody>
      </p:sp>
      <p:sp>
        <p:nvSpPr>
          <p:cNvPr id="505" name="Shape 505"/>
          <p:cNvSpPr txBox="1">
            <a:spLocks noGrp="1"/>
          </p:cNvSpPr>
          <p:nvPr>
            <p:ph type="ftr" idx="11"/>
          </p:nvPr>
        </p:nvSpPr>
        <p:spPr>
          <a:xfrm>
            <a:off x="0" y="64928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© 2014 Pearson Education, Inc.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Shape 512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Sedimentary rock</a:t>
            </a:r>
          </a:p>
        </p:txBody>
      </p:sp>
      <p:sp>
        <p:nvSpPr>
          <p:cNvPr id="513" name="Shape 513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Sediments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rock particles blown by wind or washed away by water 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Sedimentary rock</a:t>
            </a:r>
            <a:r>
              <a:rPr lang="en-US" sz="2800" b="0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formed when sediments are </a:t>
            </a:r>
            <a:r>
              <a:rPr lang="en-US" sz="280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compacted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or </a:t>
            </a:r>
            <a:r>
              <a:rPr lang="en-US" sz="280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cemented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(dissolved minerals crystallize and bind together)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Sandstone, limestone, shale</a:t>
            </a:r>
          </a:p>
          <a:p>
            <a:pPr marL="342900" marR="0" lvl="0" indent="-342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1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Lithification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formation of rock (and fossils) through compaction and crystallization</a:t>
            </a:r>
          </a:p>
        </p:txBody>
      </p:sp>
      <p:sp>
        <p:nvSpPr>
          <p:cNvPr id="514" name="Shape 514"/>
          <p:cNvSpPr txBox="1">
            <a:spLocks noGrp="1"/>
          </p:cNvSpPr>
          <p:nvPr>
            <p:ph type="ftr" idx="11"/>
          </p:nvPr>
        </p:nvSpPr>
        <p:spPr>
          <a:xfrm>
            <a:off x="0" y="64928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© 2014 Pearson Education, Inc.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Shape 521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Metamorphic rock</a:t>
            </a:r>
          </a:p>
        </p:txBody>
      </p:sp>
      <p:sp>
        <p:nvSpPr>
          <p:cNvPr id="522" name="Shape 522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Metamorphic rock</a:t>
            </a:r>
            <a:r>
              <a:rPr lang="en-US" sz="2800" b="0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formed when great heat or pressure on a rock changes its form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High temperature reshapes crystals, changing rock’s appearance and physical properties</a:t>
            </a:r>
          </a:p>
          <a:p>
            <a:pPr marL="342900" marR="0" lvl="0" indent="-342900" algn="l" rtl="0">
              <a:spcBef>
                <a:spcPts val="12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Marble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heated and pressurized limestone </a:t>
            </a:r>
          </a:p>
          <a:p>
            <a:pPr marL="342900" marR="0" lvl="0" indent="-342900" algn="l" rtl="0">
              <a:spcBef>
                <a:spcPts val="12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Slate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heated and pressurized shale </a:t>
            </a:r>
          </a:p>
        </p:txBody>
      </p:sp>
      <p:sp>
        <p:nvSpPr>
          <p:cNvPr id="523" name="Shape 523"/>
          <p:cNvSpPr txBox="1">
            <a:spLocks noGrp="1"/>
          </p:cNvSpPr>
          <p:nvPr>
            <p:ph type="ftr" idx="11"/>
          </p:nvPr>
        </p:nvSpPr>
        <p:spPr>
          <a:xfrm>
            <a:off x="0" y="64928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© 2014 Pearson Education, Inc.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Shape 535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Geologic and Natural Hazards</a:t>
            </a:r>
          </a:p>
        </p:txBody>
      </p:sp>
      <p:sp>
        <p:nvSpPr>
          <p:cNvPr id="536" name="Shape 536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Some consequences of plate tectonics are hazardous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Plate boundaries closely match the circum-Pacific belt or “ring of fire”: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 arc of subduction zones and fault systems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12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Has 90% of earthquakes and 50% of volcanoes</a:t>
            </a:r>
          </a:p>
        </p:txBody>
      </p:sp>
      <p:sp>
        <p:nvSpPr>
          <p:cNvPr id="537" name="Shape 537"/>
          <p:cNvSpPr txBox="1">
            <a:spLocks noGrp="1"/>
          </p:cNvSpPr>
          <p:nvPr>
            <p:ph type="ftr" idx="11"/>
          </p:nvPr>
        </p:nvSpPr>
        <p:spPr>
          <a:xfrm>
            <a:off x="0" y="64928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© 2014 Pearson Education, Inc.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Matter is conserved</a:t>
            </a:r>
          </a:p>
        </p:txBody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Matter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all material in the universe that has mass and occupies space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</a:t>
            </a:r>
            <a:r>
              <a:rPr lang="en-US" sz="26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law of conservation of matter </a:t>
            </a:r>
            <a:r>
              <a:rPr lang="en-US" sz="2600" b="0" i="0" u="none" strike="noStrike" cap="none" dirty="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 </a:t>
            </a:r>
            <a:r>
              <a:rPr lang="en-US" sz="2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matter can be transformed from one type of substance into others, but it cannot be destroyed or created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Because the amount of matter stays constant, 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it is recycled in nutrient cycles and ecosystems</a:t>
            </a:r>
          </a:p>
          <a:p>
            <a:pPr marL="742950" marR="0" lvl="1" indent="-2857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 cannot simply wish pollution and waste away</a:t>
            </a:r>
          </a:p>
        </p:txBody>
      </p:sp>
      <p:sp>
        <p:nvSpPr>
          <p:cNvPr id="98" name="Shape 98"/>
          <p:cNvSpPr txBox="1">
            <a:spLocks noGrp="1"/>
          </p:cNvSpPr>
          <p:nvPr>
            <p:ph type="ftr" idx="11"/>
          </p:nvPr>
        </p:nvSpPr>
        <p:spPr>
          <a:xfrm>
            <a:off x="0" y="64928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© 2014 Pearson Education, Inc.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Shape 542"/>
          <p:cNvSpPr txBox="1">
            <a:spLocks noGrp="1"/>
          </p:cNvSpPr>
          <p:nvPr>
            <p:ph type="ftr" idx="11"/>
          </p:nvPr>
        </p:nvSpPr>
        <p:spPr>
          <a:xfrm>
            <a:off x="0" y="64928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© 2014 Pearson Education, Inc.</a:t>
            </a:r>
          </a:p>
        </p:txBody>
      </p:sp>
      <p:pic>
        <p:nvPicPr>
          <p:cNvPr id="543" name="Shape 543"/>
          <p:cNvPicPr preferRelativeResize="0"/>
          <p:nvPr/>
        </p:nvPicPr>
        <p:blipFill rotWithShape="1">
          <a:blip r:embed="rId3">
            <a:alphaModFix/>
          </a:blip>
          <a:srcRect b="2776"/>
          <a:stretch/>
        </p:blipFill>
        <p:spPr>
          <a:xfrm>
            <a:off x="298704" y="302233"/>
            <a:ext cx="8546592" cy="60985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Shape 549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Earthquakes result from movement at plate boundaries and faults</a:t>
            </a:r>
          </a:p>
        </p:txBody>
      </p:sp>
      <p:sp>
        <p:nvSpPr>
          <p:cNvPr id="550" name="Shape 550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Earthquake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 release of energy (pressure) along plate boundaries and faults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Can do tremendous damage to life and property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Buildings can be built or retrofitted to decrease damage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Buildings are designed to be more flexible</a:t>
            </a:r>
          </a:p>
          <a:p>
            <a:pPr marL="742950" marR="0" lvl="1" indent="-2857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Expensive—buildings in many poorer nations do not have such protections</a:t>
            </a:r>
          </a:p>
        </p:txBody>
      </p:sp>
      <p:sp>
        <p:nvSpPr>
          <p:cNvPr id="551" name="Shape 551"/>
          <p:cNvSpPr txBox="1">
            <a:spLocks noGrp="1"/>
          </p:cNvSpPr>
          <p:nvPr>
            <p:ph type="ftr" idx="11"/>
          </p:nvPr>
        </p:nvSpPr>
        <p:spPr>
          <a:xfrm>
            <a:off x="0" y="64928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© 2014 Pearson Education, Inc.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Shape 557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Volcanoes arise from rifts, subduction zones, or hotspots</a:t>
            </a:r>
          </a:p>
        </p:txBody>
      </p:sp>
      <p:sp>
        <p:nvSpPr>
          <p:cNvPr id="558" name="Shape 558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Volcano 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formed when molten rock, hot gas, or ash erupts through Earth’s surface, cooling and creating a mountain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Hotspots form over areas of lava rising from the mantle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Lava can flow slowly or erupt suddenly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1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Pyroclastic flow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fast-moving cloud of gas, ash, and rock 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6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Buried Pompeii in A.D. 79</a:t>
            </a:r>
          </a:p>
        </p:txBody>
      </p:sp>
      <p:sp>
        <p:nvSpPr>
          <p:cNvPr id="559" name="Shape 559"/>
          <p:cNvSpPr txBox="1">
            <a:spLocks noGrp="1"/>
          </p:cNvSpPr>
          <p:nvPr>
            <p:ph type="ftr" idx="11"/>
          </p:nvPr>
        </p:nvSpPr>
        <p:spPr>
          <a:xfrm>
            <a:off x="0" y="64928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© 2014 Pearson Education, Inc.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Shape 565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Volcanoes arise from rifts, subduction zones, or hotspots</a:t>
            </a:r>
          </a:p>
        </p:txBody>
      </p:sp>
      <p:sp>
        <p:nvSpPr>
          <p:cNvPr id="566" name="Shape 566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Volcanic eruptions exert environmental impacts: ash blocks sunlight and sulfur emissions lead to sulfuric acid, blocking radiation and cooling the atmosphere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Large eruptions can decrease temperatures worldwide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Mount Tambora’s eruption caused the 1816 “year without a summer”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Yellowstone National Park is an ancient supervolcano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Past eruptions were so massive they covered much of North America in ash</a:t>
            </a:r>
          </a:p>
          <a:p>
            <a:pPr marL="742950" marR="0" lvl="1" indent="-2857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region is still geothermally active</a:t>
            </a:r>
          </a:p>
        </p:txBody>
      </p:sp>
      <p:sp>
        <p:nvSpPr>
          <p:cNvPr id="567" name="Shape 567"/>
          <p:cNvSpPr txBox="1">
            <a:spLocks noGrp="1"/>
          </p:cNvSpPr>
          <p:nvPr>
            <p:ph type="ftr" idx="11"/>
          </p:nvPr>
        </p:nvSpPr>
        <p:spPr>
          <a:xfrm>
            <a:off x="0" y="64928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© 2014 Pearson Education, Inc.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Shape 573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Landslides are a form of mass wasting</a:t>
            </a:r>
          </a:p>
        </p:txBody>
      </p:sp>
      <p:sp>
        <p:nvSpPr>
          <p:cNvPr id="574" name="Shape 574"/>
          <p:cNvSpPr txBox="1">
            <a:spLocks noGrp="1"/>
          </p:cNvSpPr>
          <p:nvPr>
            <p:ph type="body" idx="1"/>
          </p:nvPr>
        </p:nvSpPr>
        <p:spPr>
          <a:xfrm>
            <a:off x="143394" y="1300676"/>
            <a:ext cx="8849528" cy="511937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Landslide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 severe, sudden mass wasting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Large amounts of rock or soil collapse and flow downhill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Mass wasting</a:t>
            </a:r>
            <a:r>
              <a:rPr lang="en-US" sz="2800" b="0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the downslope movement of soil and rock due to gravity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Rains saturate soils and trigger mudslides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Erodes unstable hillsides and damages property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Caused by humans when soil is loosened or exposed</a:t>
            </a:r>
          </a:p>
          <a:p>
            <a:pPr marL="742950" marR="0" lvl="1" indent="-2857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Can cause massive damage—mudslides after Hurricane Mitch in 1998 killed over 11,000 people </a:t>
            </a:r>
          </a:p>
        </p:txBody>
      </p:sp>
      <p:sp>
        <p:nvSpPr>
          <p:cNvPr id="575" name="Shape 575"/>
          <p:cNvSpPr txBox="1">
            <a:spLocks noGrp="1"/>
          </p:cNvSpPr>
          <p:nvPr>
            <p:ph type="ftr" idx="11"/>
          </p:nvPr>
        </p:nvSpPr>
        <p:spPr>
          <a:xfrm>
            <a:off x="0" y="64928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© 2014 Pearson Education, Inc.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Shape 581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Tsunamis can follow earthquakes, volcanoes, or landslides </a:t>
            </a:r>
          </a:p>
        </p:txBody>
      </p:sp>
      <p:sp>
        <p:nvSpPr>
          <p:cNvPr id="582" name="Shape 582"/>
          <p:cNvSpPr txBox="1">
            <a:spLocks noGrp="1"/>
          </p:cNvSpPr>
          <p:nvPr>
            <p:ph type="body" idx="1"/>
          </p:nvPr>
        </p:nvSpPr>
        <p:spPr>
          <a:xfrm>
            <a:off x="143394" y="1300676"/>
            <a:ext cx="8849528" cy="519219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Tsunami</a:t>
            </a:r>
            <a:r>
              <a:rPr lang="en-US" sz="2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b="0" i="0" u="none" strike="noStrike" cap="none" dirty="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surge of seawater caused when huge volumes of water are displaced by earthquakes, volcanoes, or landslides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Damage can be widespread, across often distant coastlines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Coral reefs, coastal forests, and wetlands can be damaged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Saltwater contamination makes it hard to restore them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Agencies and nations have increased efforts to give residents advance warning of approaching tsunamis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600"/>
              </a:spcBef>
              <a:buClr>
                <a:srgbClr val="4373B7"/>
              </a:buClr>
              <a:buSzPct val="108333"/>
              <a:buFont typeface="Noto Sans Symbols"/>
              <a:buChar char="▪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Preserving coral reefs and mangrove forests decreases the wave energy of tsunamis</a:t>
            </a:r>
            <a:r>
              <a:rPr lang="en-US" sz="2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sp>
        <p:nvSpPr>
          <p:cNvPr id="583" name="Shape 583"/>
          <p:cNvSpPr txBox="1">
            <a:spLocks noGrp="1"/>
          </p:cNvSpPr>
          <p:nvPr>
            <p:ph type="ftr" idx="11"/>
          </p:nvPr>
        </p:nvSpPr>
        <p:spPr>
          <a:xfrm>
            <a:off x="0" y="64928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© 2014 Pearson Education, Inc.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Shape 589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We can worsen or mitigate the impacts of natural hazards</a:t>
            </a:r>
          </a:p>
        </p:txBody>
      </p:sp>
      <p:sp>
        <p:nvSpPr>
          <p:cNvPr id="590" name="Shape 590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 face and affect other natural hazards: floods, coastal erosion, wildfire, tornadoes, and hurricanes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Overpopulation: people must live in susceptible areas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 choose to live in attractive but vulnerable areas (beaches, mountains)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Engineered landscapes increase frequency or severity of hazards (damming rivers, suppressing fire, mining)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12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Changing climate through greenhouse gases changes rainfall patterns and increases drought, fire, flooding, and storms</a:t>
            </a:r>
          </a:p>
        </p:txBody>
      </p:sp>
      <p:sp>
        <p:nvSpPr>
          <p:cNvPr id="591" name="Shape 591"/>
          <p:cNvSpPr txBox="1">
            <a:spLocks noGrp="1"/>
          </p:cNvSpPr>
          <p:nvPr>
            <p:ph type="ftr" idx="11"/>
          </p:nvPr>
        </p:nvSpPr>
        <p:spPr>
          <a:xfrm>
            <a:off x="0" y="64928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© 2014 Pearson Education, Inc.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Shape 597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We can worsen or mitigate the impacts of natural hazards</a:t>
            </a:r>
          </a:p>
        </p:txBody>
      </p:sp>
      <p:sp>
        <p:nvSpPr>
          <p:cNvPr id="598" name="Shape 598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533112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 can decrease impacts of hazards through technology, engineering, and policy, informed by geology and ecology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Build earthquake-resistant structures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Design early warning systems (tsunamis, volcanoes)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Preserve reefs and shorelines (tsunamis, erosion)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Better forestry, agriculture, mining (mass wasting)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Regulations, building codes, insurance incentives discourage developing in vulnerable areas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12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Mitigating climate change may reduce natural hazards</a:t>
            </a:r>
          </a:p>
        </p:txBody>
      </p:sp>
      <p:sp>
        <p:nvSpPr>
          <p:cNvPr id="599" name="Shape 599"/>
          <p:cNvSpPr txBox="1">
            <a:spLocks noGrp="1"/>
          </p:cNvSpPr>
          <p:nvPr>
            <p:ph type="ftr" idx="11"/>
          </p:nvPr>
        </p:nvSpPr>
        <p:spPr>
          <a:xfrm>
            <a:off x="0" y="64928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© 2014 Pearson Education, Inc.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Shape 605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Conclusion</a:t>
            </a:r>
          </a:p>
        </p:txBody>
      </p:sp>
      <p:sp>
        <p:nvSpPr>
          <p:cNvPr id="606" name="Shape 606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Solving environmental problems depends on understanding matter, chemistry, and energy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Physical processes of geology (e.g., plate tectonics, the rock cycle) are centrally important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They shape terrain and form the foundation of living system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Geologic processes can threaten us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Processes in one location can initiate events whose impacts go far beyond that one location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1200"/>
              </a:spcBef>
              <a:buClr>
                <a:srgbClr val="4373B7"/>
              </a:buClr>
              <a:buSzPct val="100000"/>
              <a:buFont typeface="Noto Sans Symbols"/>
              <a:buNone/>
            </a:pP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7" name="Shape 607"/>
          <p:cNvSpPr txBox="1">
            <a:spLocks noGrp="1"/>
          </p:cNvSpPr>
          <p:nvPr>
            <p:ph type="ftr" idx="11"/>
          </p:nvPr>
        </p:nvSpPr>
        <p:spPr>
          <a:xfrm>
            <a:off x="0" y="64928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© 2014 Pearson Education, Inc.</a:t>
            </a: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Shape 613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1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QUESTION: Review</a:t>
            </a:r>
          </a:p>
        </p:txBody>
      </p:sp>
      <p:sp>
        <p:nvSpPr>
          <p:cNvPr id="614" name="Shape 614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25000"/>
              <a:buFont typeface="Times New Roman"/>
              <a:buNone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Which of the following parts of an atom has a positive charge?</a:t>
            </a:r>
          </a:p>
          <a:p>
            <a:pPr marL="914400" marR="0" lvl="1" indent="-469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25000"/>
              <a:buFont typeface="Times New Roman"/>
              <a:buNone/>
            </a:pPr>
            <a:r>
              <a:rPr lang="en-US" sz="2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a)	Proton</a:t>
            </a:r>
          </a:p>
          <a:p>
            <a:pPr marL="914400" marR="0" lvl="1" indent="-469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25000"/>
              <a:buFont typeface="Times New Roman"/>
              <a:buNone/>
            </a:pPr>
            <a:r>
              <a:rPr lang="en-US" sz="2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b)	Neutron</a:t>
            </a:r>
          </a:p>
          <a:p>
            <a:pPr marL="914400" marR="0" lvl="1" indent="-469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25000"/>
              <a:buFont typeface="Times New Roman"/>
              <a:buNone/>
            </a:pPr>
            <a:r>
              <a:rPr lang="en-US" sz="2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c)	Electron</a:t>
            </a:r>
          </a:p>
          <a:p>
            <a:pPr marL="914400" marR="0" lvl="1" indent="-469900" algn="l" rtl="0">
              <a:spcBef>
                <a:spcPts val="1000"/>
              </a:spcBef>
              <a:buClr>
                <a:srgbClr val="4373B7"/>
              </a:buClr>
              <a:buSzPct val="25000"/>
              <a:buFont typeface="Times New Roman"/>
              <a:buNone/>
            </a:pPr>
            <a:r>
              <a:rPr lang="en-US" sz="2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d)	Hydrogen</a:t>
            </a:r>
          </a:p>
        </p:txBody>
      </p:sp>
      <p:sp>
        <p:nvSpPr>
          <p:cNvPr id="615" name="Shape 615"/>
          <p:cNvSpPr txBox="1">
            <a:spLocks noGrp="1"/>
          </p:cNvSpPr>
          <p:nvPr>
            <p:ph type="ftr" idx="11"/>
          </p:nvPr>
        </p:nvSpPr>
        <p:spPr>
          <a:xfrm>
            <a:off x="0" y="64928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© 2014 Pearson Education, Inc.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Atoms and elements are chemical building blocks</a:t>
            </a:r>
          </a:p>
        </p:txBody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Element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 fundamental type of matter 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chemical substance with a given set of properties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Atoms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the smallest components that maintain an element’s chemical properties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atom’s nucleus (center) has </a:t>
            </a:r>
            <a:r>
              <a:rPr lang="en-US" sz="28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protons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(positively charged particles) and </a:t>
            </a:r>
            <a:r>
              <a:rPr lang="en-US" sz="28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neutrons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(particles lacking electric charge)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Atomic number</a:t>
            </a:r>
            <a:r>
              <a:rPr lang="en-US" sz="2600" b="0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b="0" i="0" u="none" strike="noStrike" cap="none" dirty="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the number of protons</a:t>
            </a:r>
          </a:p>
          <a:p>
            <a:pPr marL="342900" marR="0" lvl="0" indent="-342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Electrons</a:t>
            </a:r>
            <a:r>
              <a:rPr lang="en-US" sz="2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negatively charged particles surrounding the nucleus </a:t>
            </a:r>
          </a:p>
        </p:txBody>
      </p:sp>
      <p:sp>
        <p:nvSpPr>
          <p:cNvPr id="105" name="Shape 105"/>
          <p:cNvSpPr txBox="1">
            <a:spLocks noGrp="1"/>
          </p:cNvSpPr>
          <p:nvPr>
            <p:ph type="ftr" idx="11"/>
          </p:nvPr>
        </p:nvSpPr>
        <p:spPr>
          <a:xfrm>
            <a:off x="0" y="64928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© 2014 Pearson Education, Inc.</a:t>
            </a: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Shape 621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1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QUESTION: Review</a:t>
            </a:r>
          </a:p>
        </p:txBody>
      </p:sp>
      <p:sp>
        <p:nvSpPr>
          <p:cNvPr id="622" name="Shape 622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25000"/>
              <a:buFont typeface="Times New Roman"/>
              <a:buNone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Isotopes are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25000"/>
              <a:buFont typeface="Times New Roman"/>
              <a:buNone/>
            </a:pPr>
            <a:r>
              <a:rPr lang="en-US" sz="2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a)	atoms that share electrons.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25000"/>
              <a:buFont typeface="Times New Roman"/>
              <a:buNone/>
            </a:pPr>
            <a:r>
              <a:rPr lang="en-US" sz="2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b)	the result of an atom transferring an electron to </a:t>
            </a:r>
            <a:br>
              <a:rPr lang="en-US" sz="2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another atom.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25000"/>
              <a:buFont typeface="Times New Roman"/>
              <a:buNone/>
            </a:pPr>
            <a:r>
              <a:rPr lang="en-US" sz="2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c)		atoms of the same element but with a different </a:t>
            </a:r>
            <a:br>
              <a:rPr lang="en-US" sz="2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number of neutrons. </a:t>
            </a:r>
          </a:p>
          <a:p>
            <a:pPr marL="742950" marR="0" lvl="1" indent="-285750" algn="l" rtl="0">
              <a:spcBef>
                <a:spcPts val="1000"/>
              </a:spcBef>
              <a:buClr>
                <a:srgbClr val="4373B7"/>
              </a:buClr>
              <a:buSzPct val="25000"/>
              <a:buFont typeface="Times New Roman"/>
              <a:buNone/>
            </a:pPr>
            <a:r>
              <a:rPr lang="en-US" sz="2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d)	where an atom has lost a neutron.</a:t>
            </a:r>
          </a:p>
        </p:txBody>
      </p:sp>
      <p:sp>
        <p:nvSpPr>
          <p:cNvPr id="623" name="Shape 623"/>
          <p:cNvSpPr txBox="1">
            <a:spLocks noGrp="1"/>
          </p:cNvSpPr>
          <p:nvPr>
            <p:ph type="ftr" idx="11"/>
          </p:nvPr>
        </p:nvSpPr>
        <p:spPr>
          <a:xfrm>
            <a:off x="0" y="64928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© 2014 Pearson Education, Inc.</a:t>
            </a: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Shape 629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1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QUESTION: Review</a:t>
            </a:r>
          </a:p>
        </p:txBody>
      </p:sp>
      <p:sp>
        <p:nvSpPr>
          <p:cNvPr id="630" name="Shape 630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25000"/>
              <a:buFont typeface="Times New Roman"/>
              <a:buNone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Which of the following is NOT a reason water is essential for life?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25000"/>
              <a:buFont typeface="Times New Roman"/>
              <a:buNone/>
            </a:pPr>
            <a:r>
              <a:rPr lang="en-US" sz="2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a)	Water can absorb large amounts of heat without </a:t>
            </a:r>
            <a:br>
              <a:rPr lang="en-US" sz="2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changing temperature.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25000"/>
              <a:buFont typeface="Times New Roman"/>
              <a:buNone/>
            </a:pPr>
            <a:r>
              <a:rPr lang="en-US" sz="2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b)	Waste and nutrients can be transported in water.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25000"/>
              <a:buFont typeface="Times New Roman"/>
              <a:buNone/>
            </a:pPr>
            <a:r>
              <a:rPr lang="en-US" sz="2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c)		Ice floats on liquid water, so fish survive cold winters.</a:t>
            </a:r>
          </a:p>
          <a:p>
            <a:pPr marL="742950" marR="0" lvl="1" indent="-285750" algn="l" rtl="0">
              <a:spcBef>
                <a:spcPts val="1000"/>
              </a:spcBef>
              <a:buClr>
                <a:srgbClr val="4373B7"/>
              </a:buClr>
              <a:buSzPct val="25000"/>
              <a:buFont typeface="Times New Roman"/>
              <a:buNone/>
            </a:pPr>
            <a:r>
              <a:rPr lang="en-US" sz="2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d)	Water usually cannot dissolve other molecules, so </a:t>
            </a:r>
            <a:br>
              <a:rPr lang="en-US" sz="2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it stays pure.</a:t>
            </a:r>
          </a:p>
        </p:txBody>
      </p:sp>
      <p:sp>
        <p:nvSpPr>
          <p:cNvPr id="631" name="Shape 631"/>
          <p:cNvSpPr txBox="1">
            <a:spLocks noGrp="1"/>
          </p:cNvSpPr>
          <p:nvPr>
            <p:ph type="ftr" idx="11"/>
          </p:nvPr>
        </p:nvSpPr>
        <p:spPr>
          <a:xfrm>
            <a:off x="0" y="64928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© 2014 Pearson Education, Inc.</a:t>
            </a: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Shape 637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1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QUESTION: Review</a:t>
            </a:r>
          </a:p>
        </p:txBody>
      </p:sp>
      <p:sp>
        <p:nvSpPr>
          <p:cNvPr id="638" name="Shape 638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25000"/>
              <a:buFont typeface="Times New Roman"/>
              <a:buNone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Which of the following is NOT a carbohydrate?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25000"/>
              <a:buFont typeface="Times New Roman"/>
              <a:buNone/>
            </a:pPr>
            <a:r>
              <a:rPr lang="en-US" sz="2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a)	Chitin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25000"/>
              <a:buFont typeface="Times New Roman"/>
              <a:buNone/>
            </a:pPr>
            <a:r>
              <a:rPr lang="en-US" sz="2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b)	Starches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25000"/>
              <a:buFont typeface="Times New Roman"/>
              <a:buNone/>
            </a:pPr>
            <a:r>
              <a:rPr lang="en-US" sz="2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c)		Glucose</a:t>
            </a:r>
          </a:p>
          <a:p>
            <a:pPr marL="742950" marR="0" lvl="1" indent="-285750" algn="l" rtl="0">
              <a:spcBef>
                <a:spcPts val="1000"/>
              </a:spcBef>
              <a:buClr>
                <a:srgbClr val="4373B7"/>
              </a:buClr>
              <a:buSzPct val="25000"/>
              <a:buFont typeface="Times New Roman"/>
              <a:buNone/>
            </a:pPr>
            <a:r>
              <a:rPr lang="en-US" sz="2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d)	DNA</a:t>
            </a:r>
          </a:p>
        </p:txBody>
      </p:sp>
      <p:sp>
        <p:nvSpPr>
          <p:cNvPr id="639" name="Shape 639"/>
          <p:cNvSpPr txBox="1">
            <a:spLocks noGrp="1"/>
          </p:cNvSpPr>
          <p:nvPr>
            <p:ph type="ftr" idx="11"/>
          </p:nvPr>
        </p:nvSpPr>
        <p:spPr>
          <a:xfrm>
            <a:off x="0" y="64928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© 2014 Pearson Education, Inc.</a:t>
            </a: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Shape 645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1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QUESTION: Review</a:t>
            </a:r>
          </a:p>
        </p:txBody>
      </p:sp>
      <p:sp>
        <p:nvSpPr>
          <p:cNvPr id="646" name="Shape 646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533400" marR="0" lvl="0" indent="-5334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25000"/>
              <a:buFont typeface="Times New Roman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According to the first law of thermodynamics,</a:t>
            </a:r>
          </a:p>
          <a:p>
            <a:pPr marL="914400" marR="0" lvl="1" indent="-4572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25000"/>
              <a:buFont typeface="Times New Roman"/>
              <a:buNone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a)	energy cannot be created or destroyed. </a:t>
            </a:r>
          </a:p>
          <a:p>
            <a:pPr marL="914400" marR="0" lvl="1" indent="-4572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25000"/>
              <a:buFont typeface="Times New Roman"/>
              <a:buNone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b)	things tend to move toward a more disorderly state.</a:t>
            </a:r>
          </a:p>
          <a:p>
            <a:pPr marL="914400" marR="0" lvl="1" indent="-4572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25000"/>
              <a:buFont typeface="Times New Roman"/>
              <a:buNone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c)	matter can be created, but not energy.</a:t>
            </a:r>
          </a:p>
          <a:p>
            <a:pPr marL="914400" marR="0" lvl="1" indent="-4572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25000"/>
              <a:buFont typeface="Times New Roman"/>
              <a:buNone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d)	kinetic energy is the most efficient source of energy.</a:t>
            </a:r>
          </a:p>
          <a:p>
            <a:pPr marL="533400" marR="0" lvl="0" indent="-533400" algn="l" rtl="0">
              <a:spcBef>
                <a:spcPts val="1000"/>
              </a:spcBef>
              <a:buClr>
                <a:srgbClr val="4373B7"/>
              </a:buClr>
              <a:buSzPct val="25000"/>
              <a:buFont typeface="Times New Roman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</a:p>
        </p:txBody>
      </p:sp>
      <p:sp>
        <p:nvSpPr>
          <p:cNvPr id="647" name="Shape 647"/>
          <p:cNvSpPr txBox="1">
            <a:spLocks noGrp="1"/>
          </p:cNvSpPr>
          <p:nvPr>
            <p:ph type="ftr" idx="11"/>
          </p:nvPr>
        </p:nvSpPr>
        <p:spPr>
          <a:xfrm>
            <a:off x="0" y="64928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© 2014 Pearson Education, Inc.</a:t>
            </a: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Shape 653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1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QUESTION: Review</a:t>
            </a:r>
          </a:p>
        </p:txBody>
      </p:sp>
      <p:sp>
        <p:nvSpPr>
          <p:cNvPr id="654" name="Shape 654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533400" marR="0" lvl="0" indent="-5334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25000"/>
              <a:buFont typeface="Times New Roman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Which of the following organisms is a heterotroph?</a:t>
            </a:r>
          </a:p>
          <a:p>
            <a:pPr marL="914400" marR="0" lvl="1" indent="-4572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25000"/>
              <a:buFont typeface="Times New Roman"/>
              <a:buNone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a)	Rose</a:t>
            </a:r>
          </a:p>
          <a:p>
            <a:pPr marL="914400" marR="0" lvl="1" indent="-4572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25000"/>
              <a:buFont typeface="Times New Roman"/>
              <a:buNone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b)	Pine tree</a:t>
            </a:r>
          </a:p>
          <a:p>
            <a:pPr marL="914400" marR="0" lvl="1" indent="-4572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25000"/>
              <a:buFont typeface="Noto Sans Symbols"/>
              <a:buNone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c)	Deep-sea tubeworm</a:t>
            </a:r>
          </a:p>
          <a:p>
            <a:pPr marL="914400" marR="0" lvl="1" indent="-457200" algn="l" rtl="0">
              <a:spcBef>
                <a:spcPts val="1000"/>
              </a:spcBef>
              <a:buClr>
                <a:srgbClr val="4373B7"/>
              </a:buClr>
              <a:buSzPct val="25000"/>
              <a:buFont typeface="Times New Roman"/>
              <a:buNone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d)	None of these</a:t>
            </a:r>
          </a:p>
        </p:txBody>
      </p:sp>
      <p:sp>
        <p:nvSpPr>
          <p:cNvPr id="655" name="Shape 655"/>
          <p:cNvSpPr txBox="1">
            <a:spLocks noGrp="1"/>
          </p:cNvSpPr>
          <p:nvPr>
            <p:ph type="ftr" idx="11"/>
          </p:nvPr>
        </p:nvSpPr>
        <p:spPr>
          <a:xfrm>
            <a:off x="0" y="64928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© 2014 Pearson Education, Inc.</a:t>
            </a: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" name="Shape 661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1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QUESTION: Review</a:t>
            </a:r>
          </a:p>
        </p:txBody>
      </p:sp>
      <p:sp>
        <p:nvSpPr>
          <p:cNvPr id="662" name="Shape 662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25000"/>
              <a:buFont typeface="Times New Roman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Which action created the Himalaya Mountains?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25000"/>
              <a:buFont typeface="Times New Roman"/>
              <a:buNone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a)	Divergent plate boundaries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25000"/>
              <a:buFont typeface="Times New Roman"/>
              <a:buNone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b)	Continental collision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25000"/>
              <a:buFont typeface="Times New Roman"/>
              <a:buNone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c)		Transform plate boundaries</a:t>
            </a:r>
          </a:p>
          <a:p>
            <a:pPr marL="742950" marR="0" lvl="1" indent="-285750" algn="l" rtl="0">
              <a:spcBef>
                <a:spcPts val="1000"/>
              </a:spcBef>
              <a:buClr>
                <a:srgbClr val="4373B7"/>
              </a:buClr>
              <a:buSzPct val="25000"/>
              <a:buFont typeface="Times New Roman"/>
              <a:buNone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d)	A strike-slip fault</a:t>
            </a:r>
          </a:p>
        </p:txBody>
      </p:sp>
      <p:sp>
        <p:nvSpPr>
          <p:cNvPr id="663" name="Shape 663"/>
          <p:cNvSpPr txBox="1">
            <a:spLocks noGrp="1"/>
          </p:cNvSpPr>
          <p:nvPr>
            <p:ph type="ftr" idx="11"/>
          </p:nvPr>
        </p:nvSpPr>
        <p:spPr>
          <a:xfrm>
            <a:off x="0" y="64928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© 2014 Pearson Education, Inc.</a:t>
            </a: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Shape 669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1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QUESTION: Review</a:t>
            </a:r>
          </a:p>
        </p:txBody>
      </p:sp>
      <p:sp>
        <p:nvSpPr>
          <p:cNvPr id="670" name="Shape 670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25000"/>
              <a:buFont typeface="Noto Sans Symbols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Which type of rock is formed through compaction or cementation?</a:t>
            </a:r>
          </a:p>
          <a:p>
            <a:pPr marL="914400" marR="0" lvl="1" indent="-469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25000"/>
              <a:buFont typeface="Noto Sans Symbols"/>
              <a:buNone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a)	Igneous rock</a:t>
            </a:r>
          </a:p>
          <a:p>
            <a:pPr marL="914400" marR="0" lvl="1" indent="-469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25000"/>
              <a:buFont typeface="Noto Sans Symbols"/>
              <a:buNone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b)	Metamorphic rock</a:t>
            </a:r>
          </a:p>
          <a:p>
            <a:pPr marL="914400" marR="0" lvl="1" indent="-469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25000"/>
              <a:buFont typeface="Noto Sans Symbols"/>
              <a:buNone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c)	Sedimentary rock</a:t>
            </a:r>
          </a:p>
          <a:p>
            <a:pPr marL="914400" marR="0" lvl="1" indent="-469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25000"/>
              <a:buFont typeface="Noto Sans Symbols"/>
              <a:buNone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d)	Minerals</a:t>
            </a:r>
          </a:p>
          <a:p>
            <a:pPr marL="0" marR="0" lvl="0" indent="0" algn="l" rtl="0">
              <a:spcBef>
                <a:spcPts val="1000"/>
              </a:spcBef>
              <a:buClr>
                <a:srgbClr val="4373B7"/>
              </a:buClr>
              <a:buSzPct val="25000"/>
              <a:buFont typeface="Noto Sans Symbols"/>
              <a:buNone/>
            </a:pP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1" name="Shape 671"/>
          <p:cNvSpPr txBox="1">
            <a:spLocks noGrp="1"/>
          </p:cNvSpPr>
          <p:nvPr>
            <p:ph type="ftr" idx="11"/>
          </p:nvPr>
        </p:nvSpPr>
        <p:spPr>
          <a:xfrm>
            <a:off x="0" y="64928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© 2014 Pearson Education, Inc.</a:t>
            </a: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Shape 677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1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QUESTION: Review</a:t>
            </a:r>
            <a:br>
              <a:rPr lang="en-US" sz="3000" b="1" i="1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</a:br>
            <a:endParaRPr lang="en-US" sz="3000" b="1" i="1" u="none" strike="noStrike" cap="none">
              <a:solidFill>
                <a:srgbClr val="4373B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8" name="Shape 678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25000"/>
              <a:buFont typeface="Noto Sans Symbols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Which natural disaster is defined as “a severe, sudden mass wasting”?</a:t>
            </a:r>
          </a:p>
          <a:p>
            <a:pPr marL="914400" marR="0" lvl="1" indent="-469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25000"/>
              <a:buFont typeface="Noto Sans Symbols"/>
              <a:buNone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a)	An earthquake</a:t>
            </a:r>
          </a:p>
          <a:p>
            <a:pPr marL="914400" marR="0" lvl="1" indent="-469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25000"/>
              <a:buFont typeface="Noto Sans Symbols"/>
              <a:buNone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b)	A volcano</a:t>
            </a:r>
          </a:p>
          <a:p>
            <a:pPr marL="914400" marR="0" lvl="1" indent="-469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25000"/>
              <a:buFont typeface="Noto Sans Symbols"/>
              <a:buNone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c)	A landslide</a:t>
            </a:r>
          </a:p>
          <a:p>
            <a:pPr marL="914400" marR="0" lvl="1" indent="-469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25000"/>
              <a:buFont typeface="Noto Sans Symbols"/>
              <a:buNone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d)	A tsunami</a:t>
            </a:r>
          </a:p>
          <a:p>
            <a:pPr marL="0" marR="0" lvl="0" indent="0" algn="l" rtl="0">
              <a:spcBef>
                <a:spcPts val="1000"/>
              </a:spcBef>
              <a:buClr>
                <a:srgbClr val="4373B7"/>
              </a:buClr>
              <a:buSzPct val="25000"/>
              <a:buFont typeface="Noto Sans Symbols"/>
              <a:buNone/>
            </a:pP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9" name="Shape 679"/>
          <p:cNvSpPr txBox="1">
            <a:spLocks noGrp="1"/>
          </p:cNvSpPr>
          <p:nvPr>
            <p:ph type="ftr" idx="11"/>
          </p:nvPr>
        </p:nvSpPr>
        <p:spPr>
          <a:xfrm>
            <a:off x="0" y="64928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© 2014 Pearson Education, Inc.</a:t>
            </a: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Shape 685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1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QUESTION: Weighing the Issues</a:t>
            </a:r>
          </a:p>
        </p:txBody>
      </p:sp>
      <p:sp>
        <p:nvSpPr>
          <p:cNvPr id="686" name="Shape 686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25000"/>
              <a:buFont typeface="Times New Roman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Should people be allowed to live in areas that have a high chance of a natural disaster (e.g., earthquake, tsunami), especially after one has already done damage there?</a:t>
            </a:r>
          </a:p>
          <a:p>
            <a:pPr marL="914400" marR="0" lvl="1" indent="-4572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25000"/>
              <a:buFont typeface="Noto Sans Symbols"/>
              <a:buNone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a)</a:t>
            </a:r>
            <a:r>
              <a:rPr lang="en-US" sz="2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Yes, people should be allowed to live anywhere they want.</a:t>
            </a:r>
          </a:p>
          <a:p>
            <a:pPr marL="914400" marR="0" lvl="1" indent="-4572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25000"/>
              <a:buFont typeface="Times New Roman"/>
              <a:buNone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b)	Yes, but they should be forced to carry heavy insurance.</a:t>
            </a:r>
          </a:p>
          <a:p>
            <a:pPr marL="914400" marR="0" lvl="1" indent="-457200" algn="l" rtl="0">
              <a:spcBef>
                <a:spcPts val="1000"/>
              </a:spcBef>
              <a:buClr>
                <a:srgbClr val="4373B7"/>
              </a:buClr>
              <a:buSzPct val="25000"/>
              <a:buFont typeface="Times New Roman"/>
              <a:buNone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c)	No, some areas should not be lived in.</a:t>
            </a:r>
          </a:p>
        </p:txBody>
      </p:sp>
      <p:sp>
        <p:nvSpPr>
          <p:cNvPr id="687" name="Shape 687"/>
          <p:cNvSpPr txBox="1">
            <a:spLocks noGrp="1"/>
          </p:cNvSpPr>
          <p:nvPr>
            <p:ph type="ftr" idx="11"/>
          </p:nvPr>
        </p:nvSpPr>
        <p:spPr>
          <a:xfrm>
            <a:off x="0" y="64928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© 2014 Pearson Education, Inc.</a:t>
            </a: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" name="Shape 693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1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QUESTION: Interpreting Graphs and Data</a:t>
            </a:r>
          </a:p>
        </p:txBody>
      </p:sp>
      <p:sp>
        <p:nvSpPr>
          <p:cNvPr id="694" name="Shape 694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25000"/>
              <a:buFont typeface="Times New Roman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molecule of the hydrocarbon naphthalene contains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25000"/>
              <a:buFont typeface="Times New Roman"/>
              <a:buNone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a)	10 carbon atoms and 8 hydrogen atoms.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25000"/>
              <a:buFont typeface="Times New Roman"/>
              <a:buNone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b)	8 carbon molecules and 10 hydrogen enzymes.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25000"/>
              <a:buFont typeface="Times New Roman"/>
              <a:buNone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c)  carbon and hydrogen DNA.</a:t>
            </a:r>
          </a:p>
          <a:p>
            <a:pPr marL="742950" marR="0" lvl="1" indent="-285750" algn="l" rtl="0">
              <a:spcBef>
                <a:spcPts val="1000"/>
              </a:spcBef>
              <a:buClr>
                <a:srgbClr val="4373B7"/>
              </a:buClr>
              <a:buSzPct val="25000"/>
              <a:buFont typeface="Times New Roman"/>
              <a:buNone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d)  two different ions.</a:t>
            </a:r>
          </a:p>
        </p:txBody>
      </p:sp>
      <p:sp>
        <p:nvSpPr>
          <p:cNvPr id="695" name="Shape 695"/>
          <p:cNvSpPr txBox="1">
            <a:spLocks noGrp="1"/>
          </p:cNvSpPr>
          <p:nvPr>
            <p:ph type="ftr" idx="11"/>
          </p:nvPr>
        </p:nvSpPr>
        <p:spPr>
          <a:xfrm>
            <a:off x="0" y="64928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© 2014 Pearson Education, Inc.</a:t>
            </a:r>
          </a:p>
        </p:txBody>
      </p:sp>
      <p:grpSp>
        <p:nvGrpSpPr>
          <p:cNvPr id="696" name="Shape 696"/>
          <p:cNvGrpSpPr/>
          <p:nvPr/>
        </p:nvGrpSpPr>
        <p:grpSpPr>
          <a:xfrm>
            <a:off x="5503776" y="3018882"/>
            <a:ext cx="3523488" cy="3741842"/>
            <a:chOff x="5503776" y="3018882"/>
            <a:chExt cx="3523488" cy="3741842"/>
          </a:xfrm>
        </p:grpSpPr>
        <p:pic>
          <p:nvPicPr>
            <p:cNvPr id="697" name="Shape 697"/>
            <p:cNvPicPr preferRelativeResize="0"/>
            <p:nvPr/>
          </p:nvPicPr>
          <p:blipFill rotWithShape="1">
            <a:blip r:embed="rId3">
              <a:alphaModFix/>
            </a:blip>
            <a:srcRect b="4390"/>
            <a:stretch/>
          </p:blipFill>
          <p:spPr>
            <a:xfrm>
              <a:off x="5503776" y="3018882"/>
              <a:ext cx="3523488" cy="374184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98" name="Shape 698"/>
            <p:cNvSpPr/>
            <p:nvPr/>
          </p:nvSpPr>
          <p:spPr>
            <a:xfrm>
              <a:off x="5503776" y="6010275"/>
              <a:ext cx="449349" cy="400049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ftr" idx="11"/>
          </p:nvPr>
        </p:nvSpPr>
        <p:spPr>
          <a:xfrm>
            <a:off x="0" y="64928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© 2014 Pearson Education, Inc.</a:t>
            </a:r>
          </a:p>
        </p:txBody>
      </p:sp>
      <p:pic>
        <p:nvPicPr>
          <p:cNvPr id="111" name="Shape 111"/>
          <p:cNvPicPr preferRelativeResize="0"/>
          <p:nvPr/>
        </p:nvPicPr>
        <p:blipFill rotWithShape="1">
          <a:blip r:embed="rId3">
            <a:alphaModFix/>
          </a:blip>
          <a:srcRect b="3741"/>
          <a:stretch/>
        </p:blipFill>
        <p:spPr>
          <a:xfrm>
            <a:off x="298704" y="1450190"/>
            <a:ext cx="8546592" cy="39607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" name="Shape 704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1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QUESTION: Interpreting Graphs and Data</a:t>
            </a:r>
          </a:p>
        </p:txBody>
      </p:sp>
      <p:sp>
        <p:nvSpPr>
          <p:cNvPr id="705" name="Shape 705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25000"/>
              <a:buFont typeface="Times New Roman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Which is the most basic material?</a:t>
            </a:r>
          </a:p>
          <a:p>
            <a:pPr marL="925513" marR="0" lvl="1" indent="-468313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Soft soap</a:t>
            </a:r>
          </a:p>
          <a:p>
            <a:pPr marL="925513" marR="0" lvl="1" indent="-468313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Rainwater</a:t>
            </a:r>
          </a:p>
          <a:p>
            <a:pPr marL="925513" marR="0" lvl="1" indent="-468313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Acid rain</a:t>
            </a:r>
          </a:p>
          <a:p>
            <a:pPr marL="925513" marR="0" lvl="1" indent="-468313" algn="l" rtl="0">
              <a:lnSpc>
                <a:spcPct val="10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Lemon juice</a:t>
            </a:r>
          </a:p>
        </p:txBody>
      </p:sp>
      <p:sp>
        <p:nvSpPr>
          <p:cNvPr id="706" name="Shape 706"/>
          <p:cNvSpPr txBox="1">
            <a:spLocks noGrp="1"/>
          </p:cNvSpPr>
          <p:nvPr>
            <p:ph type="ftr" idx="11"/>
          </p:nvPr>
        </p:nvSpPr>
        <p:spPr>
          <a:xfrm>
            <a:off x="0" y="64928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© 2014 Pearson Education, Inc.</a:t>
            </a:r>
          </a:p>
        </p:txBody>
      </p:sp>
      <p:pic>
        <p:nvPicPr>
          <p:cNvPr id="707" name="Shape 707"/>
          <p:cNvPicPr preferRelativeResize="0"/>
          <p:nvPr/>
        </p:nvPicPr>
        <p:blipFill rotWithShape="1">
          <a:blip r:embed="rId3">
            <a:alphaModFix/>
          </a:blip>
          <a:srcRect b="2349"/>
          <a:stretch/>
        </p:blipFill>
        <p:spPr>
          <a:xfrm>
            <a:off x="5414832" y="1857983"/>
            <a:ext cx="3407667" cy="48174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Isotopes and Ions</a:t>
            </a:r>
          </a:p>
        </p:txBody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Isotopes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atoms of the same element with different numbers of neutrons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Isotopes of an element behave differently 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Mass number</a:t>
            </a:r>
            <a:r>
              <a:rPr lang="en-US" sz="2800" b="0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the combined number of protons and neutrons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Atoms that gain or lose electrons become electrically charged </a:t>
            </a:r>
            <a:r>
              <a:rPr lang="en-US" sz="28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ions</a:t>
            </a:r>
            <a:r>
              <a:rPr lang="en-US" sz="2800" b="0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342900" marR="0" lvl="0" indent="-342900" algn="l" rtl="0">
              <a:spcBef>
                <a:spcPts val="1000"/>
              </a:spcBef>
              <a:buClr>
                <a:srgbClr val="4373B7"/>
              </a:buClr>
              <a:buSzPct val="25000"/>
              <a:buFont typeface="Noto Sans Symbols"/>
              <a:buNone/>
            </a:pPr>
            <a:endParaRPr sz="2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Shape 118"/>
          <p:cNvSpPr txBox="1">
            <a:spLocks noGrp="1"/>
          </p:cNvSpPr>
          <p:nvPr>
            <p:ph type="ftr" idx="11"/>
          </p:nvPr>
        </p:nvSpPr>
        <p:spPr>
          <a:xfrm>
            <a:off x="0" y="64928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© 2014 Pearson Education, Inc.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3536</Words>
  <Application>Microsoft Office PowerPoint</Application>
  <PresentationFormat>On-screen Show (4:3)</PresentationFormat>
  <Paragraphs>504</Paragraphs>
  <Slides>80</Slides>
  <Notes>80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80</vt:i4>
      </vt:variant>
    </vt:vector>
  </HeadingPairs>
  <TitlesOfParts>
    <vt:vector size="85" baseType="lpstr">
      <vt:lpstr>Arial</vt:lpstr>
      <vt:lpstr>Calibri</vt:lpstr>
      <vt:lpstr>Noto Sans Symbols</vt:lpstr>
      <vt:lpstr>Times New Roman</vt:lpstr>
      <vt:lpstr>Office Theme</vt:lpstr>
      <vt:lpstr>PowerPoint Presentation</vt:lpstr>
      <vt:lpstr>This lecture will help you understand:</vt:lpstr>
      <vt:lpstr>Central Case Study: The Tohoku Earthquake</vt:lpstr>
      <vt:lpstr>PowerPoint Presentation</vt:lpstr>
      <vt:lpstr>Matter, Chemistry, and the Environment</vt:lpstr>
      <vt:lpstr>Matter is conserved</vt:lpstr>
      <vt:lpstr>Atoms and elements are chemical building blocks</vt:lpstr>
      <vt:lpstr>PowerPoint Presentation</vt:lpstr>
      <vt:lpstr>Isotopes and Ions</vt:lpstr>
      <vt:lpstr>PowerPoint Presentation</vt:lpstr>
      <vt:lpstr>Isotopes and Ions</vt:lpstr>
      <vt:lpstr>Atoms bond to form molecules and compounds</vt:lpstr>
      <vt:lpstr>Atoms bond to form molecules and compounds</vt:lpstr>
      <vt:lpstr>Atoms bond to form molecules and compounds</vt:lpstr>
      <vt:lpstr>Water’s chemistry facilitates life  </vt:lpstr>
      <vt:lpstr>PowerPoint Presentation</vt:lpstr>
      <vt:lpstr>Water’s chemistry facilitates life</vt:lpstr>
      <vt:lpstr>PowerPoint Presentation</vt:lpstr>
      <vt:lpstr>Hydrogen ions determine acidity</vt:lpstr>
      <vt:lpstr>PowerPoint Presentation</vt:lpstr>
      <vt:lpstr>Matter is composed of organic and inorganic compounds</vt:lpstr>
      <vt:lpstr>Matter is composed of organic and inorganic compounds</vt:lpstr>
      <vt:lpstr>PowerPoint Presentation</vt:lpstr>
      <vt:lpstr>Macromolecules are building blocks of life</vt:lpstr>
      <vt:lpstr>Macromolecules are building blocks of life</vt:lpstr>
      <vt:lpstr>Macromolecules are building blocks of life</vt:lpstr>
      <vt:lpstr>Macromolecules are building blocks of life</vt:lpstr>
      <vt:lpstr>PowerPoint Presentation</vt:lpstr>
      <vt:lpstr>Macromolecules are building blocks of life</vt:lpstr>
      <vt:lpstr>Energy: An Introduction</vt:lpstr>
      <vt:lpstr>PowerPoint Presentation</vt:lpstr>
      <vt:lpstr>Energy is always conserved, but it changes in quality</vt:lpstr>
      <vt:lpstr>PowerPoint Presentation</vt:lpstr>
      <vt:lpstr>Some energy sources are easier to harness than others</vt:lpstr>
      <vt:lpstr>Light energy from the sun powers most living systems</vt:lpstr>
      <vt:lpstr>PowerPoint Presentation</vt:lpstr>
      <vt:lpstr>PowerPoint Presentation</vt:lpstr>
      <vt:lpstr>Photosynthesis produces food for plants and animals</vt:lpstr>
      <vt:lpstr>Cellular respiration releases chemical energy</vt:lpstr>
      <vt:lpstr>Geothermal energy also powers Earth’s systems</vt:lpstr>
      <vt:lpstr>PowerPoint Presentation</vt:lpstr>
      <vt:lpstr>Geothermal energy also powers Earth’s systems</vt:lpstr>
      <vt:lpstr>PowerPoint Presentation</vt:lpstr>
      <vt:lpstr>Geology: The Physical Basis for Environmental Science</vt:lpstr>
      <vt:lpstr>Earth consists of layers</vt:lpstr>
      <vt:lpstr>PowerPoint Presentation</vt:lpstr>
      <vt:lpstr>Plate tectonics shapes Earth’s geography</vt:lpstr>
      <vt:lpstr>PowerPoint Presentation</vt:lpstr>
      <vt:lpstr>There are three types of plate boundaries</vt:lpstr>
      <vt:lpstr>PowerPoint Presentation</vt:lpstr>
      <vt:lpstr>There are three types of plate boundaries</vt:lpstr>
      <vt:lpstr>PowerPoint Presentation</vt:lpstr>
      <vt:lpstr>Tectonics produces Earth’s landforms</vt:lpstr>
      <vt:lpstr>The rock cycle alters rock</vt:lpstr>
      <vt:lpstr>PowerPoint Presentation</vt:lpstr>
      <vt:lpstr>Igneous rock</vt:lpstr>
      <vt:lpstr>Sedimentary rock</vt:lpstr>
      <vt:lpstr>Metamorphic rock</vt:lpstr>
      <vt:lpstr>Geologic and Natural Hazards</vt:lpstr>
      <vt:lpstr>PowerPoint Presentation</vt:lpstr>
      <vt:lpstr>Earthquakes result from movement at plate boundaries and faults</vt:lpstr>
      <vt:lpstr>Volcanoes arise from rifts, subduction zones, or hotspots</vt:lpstr>
      <vt:lpstr>Volcanoes arise from rifts, subduction zones, or hotspots</vt:lpstr>
      <vt:lpstr>Landslides are a form of mass wasting</vt:lpstr>
      <vt:lpstr>Tsunamis can follow earthquakes, volcanoes, or landslides </vt:lpstr>
      <vt:lpstr>We can worsen or mitigate the impacts of natural hazards</vt:lpstr>
      <vt:lpstr>We can worsen or mitigate the impacts of natural hazards</vt:lpstr>
      <vt:lpstr>Conclusion</vt:lpstr>
      <vt:lpstr>QUESTION: Review</vt:lpstr>
      <vt:lpstr>QUESTION: Review</vt:lpstr>
      <vt:lpstr>QUESTION: Review</vt:lpstr>
      <vt:lpstr>QUESTION: Review</vt:lpstr>
      <vt:lpstr>QUESTION: Review</vt:lpstr>
      <vt:lpstr>QUESTION: Review</vt:lpstr>
      <vt:lpstr>QUESTION: Review</vt:lpstr>
      <vt:lpstr>QUESTION: Review</vt:lpstr>
      <vt:lpstr>QUESTION: Review </vt:lpstr>
      <vt:lpstr>QUESTION: Weighing the Issues</vt:lpstr>
      <vt:lpstr>QUESTION: Interpreting Graphs and Data</vt:lpstr>
      <vt:lpstr>QUESTION: Interpreting Graphs and Data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Williams, Yasmeen S.</dc:creator>
  <cp:lastModifiedBy>Rankin, Christian</cp:lastModifiedBy>
  <cp:revision>4</cp:revision>
  <dcterms:modified xsi:type="dcterms:W3CDTF">2018-02-27T14:23:48Z</dcterms:modified>
</cp:coreProperties>
</file>