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1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d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d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any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any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19.3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19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Fossil Fuels, Their Impacts,</a:t>
            </a:r>
            <a:b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and Energy Conservation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4" name="Shape 54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Matter, Energy, and Geology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15875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5875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Nature offers us a variety of energy sources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energy: supplies will not be depleted by our use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Sunlight, geothermal energy, and tidal energy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Nonrenewable energy: once depleted, supplies will be replaced within any time span useful to our civilization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Oil, coal, natural gas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replenish the fossil fuels we have depleted so far would take millions of years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use up Earth’s accessible store of fossil fuels in decades to centuries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Shape 648" descr="D:\chap019\Labeled_Images\19_25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762" y="809625"/>
            <a:ext cx="7864475" cy="527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Personal choice and efficient technologies are two routes to conservation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consumer products are now more efficient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Energy-efficient lighting can reduce energy use by 80%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governments are phasing out incandescent light bulbs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Personal choice and efficient technologies are two routes to conservation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standards and the Energy Star program have reduced electricity used by appliances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all Americans bought energy-efficient appliances, energy expenditures would be reduced by $200 billion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Automobiles provide the greatest fossil fuel conservation opportunity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technologies such as electric cars, hybrids, and hydrogen fuel cell vehicles are options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Shape 665" descr="D:\chap019\Labeled_Images\19_26Figure-L.jpg"/>
          <p:cNvPicPr preferRelativeResize="0"/>
          <p:nvPr/>
        </p:nvPicPr>
        <p:blipFill rotWithShape="1">
          <a:blip r:embed="rId3">
            <a:alphaModFix/>
          </a:blip>
          <a:srcRect b="2823"/>
          <a:stretch/>
        </p:blipFill>
        <p:spPr>
          <a:xfrm>
            <a:off x="288925" y="1012825"/>
            <a:ext cx="8547100" cy="48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Automobile fuel efficiency is a key to conservation</a:t>
            </a:r>
          </a:p>
        </p:txBody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response to the OPEC embargo of 1973, the U.S. government tried to reduce gasoline use by mandating an increase in fuel efficiency and decreasing speed limits to 55 mph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these measures worked, they were abandoned over the next three decades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Automobile fuel efficiency is a key to conservation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 makers failed to raise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corporate average fuel efficiency (CAFE) standards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set mpg standards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vehicle average efficiency fell from 22.0 mpg in 1987 to 19.3 mpg in 2004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climbed to 22.8 mpg in 2011 after Congress mandated average fuel economy of 35 mpg by 2020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Automobile fuel efficiency is a key to conservation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2009, the Obama administration tried to improve fuel efficiency, stimulate economic activity, and save jobs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Automakers agreed to boost average fuel economies to 54.5 mpg by 2025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Automobile fuel efficiency is a key to conservation</a:t>
            </a:r>
          </a:p>
        </p:txBody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“Cash for Clunkers” program paid Americans $3,500–$4,500 to turn in old cars and buy new, efficient ones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$3 billion program subsidized the sale or lease of 678,000 substantially more efficient vehicles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824 million gallons of gasoline will be saved, preventing 9 million tons of greenhouse gases, and creating social benefits worth $278 million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Shape 694" descr="D:\chap019\Labeled_Images\19_27Figure-L.jpg"/>
          <p:cNvPicPr preferRelativeResize="0"/>
          <p:nvPr/>
        </p:nvPicPr>
        <p:blipFill rotWithShape="1">
          <a:blip r:embed="rId3">
            <a:alphaModFix/>
          </a:blip>
          <a:srcRect b="3236"/>
          <a:stretch/>
        </p:blipFill>
        <p:spPr>
          <a:xfrm>
            <a:off x="1449387" y="1340644"/>
            <a:ext cx="6340475" cy="417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Automobile fuel efficiency is a key to conservation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U.S. gas prices do not encourage conservation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taxes are extremely low compared to other nations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Americans pay 2–3 times less than many Europeans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Prices do not account for external costs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all external costs were included, estimates are that gasoline would cost more than $13 per gallon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2546"/>
          <a:stretch/>
        </p:blipFill>
        <p:spPr>
          <a:xfrm>
            <a:off x="1759521" y="339089"/>
            <a:ext cx="5624957" cy="6179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Automobile fuel efficiency is a key to conservation</a:t>
            </a:r>
          </a:p>
        </p:txBody>
      </p: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Efficiency may not save as much energy as we expect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Rebound effect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gains in efficiency from better technology are offset by changes in behavior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who own more efficient cars may drive more because they get better gas mileage so think it is okay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need both conservation and renewable energy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could save 6 million barrels of oil a day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Conserving energy is better than finding a new reserve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decreases environmental impacts while extending our access to fossil fuels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does not add to our supply of fuel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still need energy from somewhere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only sustainable guarantee of a long-term supply of energy is from renewable energy sources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404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have helped build our industrialized societies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now approaching a turning point in history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 production will begin to decline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search for new sources of fossil fuels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deal with the health and environmental impacts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we can encourage conservation, efficiency, and alternative energy sources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energy sources are becoming feasible and economical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envision giving up our reliance on fossil fuels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 contains the most oil in the world, while _____ consumes the most.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Mexico; Japan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Kuwait; France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Saudi Arabia; the United States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States; the United States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energy source is versatile and emits the least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gas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Petroleum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None of the above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describes the process of heavy machinery removing huge amounts of earth to expose coal?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Strip mining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Subsurface mining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Mountaintop removal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Illegal mining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does NOT describe natural gas that was formed biogenically?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created in shallow water.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created by bacteria.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also called swamp gas.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created deep underground.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estimated that we have already depleted ___ of our global oil reserves.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75%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statement about peak oil is NOT correct?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has reached peak oil.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declines once reserves are 75% depleted.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Discoveries of new fields peaked 30 years ago.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using more oil than we are discovering.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all are serious problems, the greatest environmental impact from emissions from fossil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fuels is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greenhouse gases.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sulfide.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benzene and toluene.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mercury.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dominate our energy use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Oil, coal, and natural gas have replaced biomass as our dominant sources of energy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consumption is at its highest level ever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high-energy content of fossil fuels makes them efficient to burn, ship, and store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transportation, manufacturing, heating, cooking and generating electricity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Electricity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secondary form of energy that is easy to transfer and apply to a variety of uses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major problem of oil shale and tar sands?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for them destroys the land.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release greenhouse gases.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and using them release pollution.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major problems of these sources of energy.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is your life affected as oil becomes more expensive? What will you do?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will start conserving gasoline by walking more or carpooling.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need my car, so I will just have to earn more money.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won’t affect me, because I already minimize my driving.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won’t affect me, because I have enough money to afford gasoline.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the government raise taxes on gasoline to reflect its true cost?</a:t>
            </a:r>
          </a:p>
          <a:p>
            <a:pPr marL="971550" marR="0" lvl="1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Yes; that would make people conserve gasoline.</a:t>
            </a:r>
          </a:p>
          <a:p>
            <a:pPr marL="971550" marR="0" lvl="1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poor people would need subsidies to help them buy gasoline.</a:t>
            </a:r>
          </a:p>
          <a:p>
            <a:pPr marL="971550" marR="0" lvl="1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I don’t want to pay more for gasoline. </a:t>
            </a:r>
          </a:p>
          <a:p>
            <a:pPr marL="971550" marR="0" lvl="1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don’t care; I have enough money to pay for expensive gasoline.</a:t>
            </a: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conclusion is supported by this figure?</a:t>
            </a:r>
          </a:p>
          <a:p>
            <a:pPr marL="971550" marR="0" lvl="1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and deep-water oil are not expected to extend oil production.</a:t>
            </a:r>
          </a:p>
          <a:p>
            <a:pPr marL="971550" marR="0" lvl="1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oil production has been expanding.</a:t>
            </a:r>
          </a:p>
          <a:p>
            <a:pPr marL="971550" marR="0" lvl="1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expecting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European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production.</a:t>
            </a:r>
          </a:p>
          <a:p>
            <a:pPr marL="971550" marR="0" lvl="1" indent="-5143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new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discoveries, oil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will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in 2020.</a:t>
            </a:r>
          </a:p>
        </p:txBody>
      </p:sp>
      <p:pic>
        <p:nvPicPr>
          <p:cNvPr id="785" name="Shape 785"/>
          <p:cNvPicPr preferRelativeResize="0"/>
          <p:nvPr/>
        </p:nvPicPr>
        <p:blipFill rotWithShape="1">
          <a:blip r:embed="rId3">
            <a:alphaModFix/>
          </a:blip>
          <a:srcRect b="2901"/>
          <a:stretch/>
        </p:blipFill>
        <p:spPr>
          <a:xfrm>
            <a:off x="4293753" y="3429000"/>
            <a:ext cx="4699169" cy="319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this graph, what happened to average fuel efficiency from 1990 to 2005?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Cars increased.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Trucks increased.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sets of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 decreased.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consistent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 is evident.</a:t>
            </a:r>
          </a:p>
        </p:txBody>
      </p:sp>
      <p:pic>
        <p:nvPicPr>
          <p:cNvPr id="792" name="Shape 792"/>
          <p:cNvPicPr preferRelativeResize="0"/>
          <p:nvPr/>
        </p:nvPicPr>
        <p:blipFill rotWithShape="1">
          <a:blip r:embed="rId3">
            <a:alphaModFix/>
          </a:blip>
          <a:srcRect b="4095"/>
          <a:stretch/>
        </p:blipFill>
        <p:spPr>
          <a:xfrm>
            <a:off x="4325466" y="3276600"/>
            <a:ext cx="4742334" cy="309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2218"/>
          <a:stretch/>
        </p:blipFill>
        <p:spPr>
          <a:xfrm>
            <a:off x="274319" y="608452"/>
            <a:ext cx="8595359" cy="564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dominate our energy use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Societies differ in how they use energy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use in industrialized nations is evenly divided between transportation, industry, and other uses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dominate our energy use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nations use a greater portion of their energy for subsistence activities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Agriculture, food preparation, and home heating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for transportation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rely on manual or animal energy, not fossil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Industrialized nations rely more on technology and equipment so use more fossil fuels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supply 82% of the U.S. energy demand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D:\-L\19_03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429" y="300831"/>
            <a:ext cx="6807141" cy="625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 sources and consumption are unevenly distributed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Industrialized nations use up to 100 times more energy per person than developing nations</a:t>
            </a:r>
          </a:p>
          <a:p>
            <a:pPr marL="742950" marR="0" lvl="1" indent="-28575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has only 4.4% of the world’s population but consumes 19% of its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regions have substantial reserves of oil, coal, and natural gas, whereas others have very few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of the world’s proven reserves of crude oil lie in the Middle East, which is also rich in natural gas</a:t>
            </a:r>
          </a:p>
          <a:p>
            <a:pPr marL="742950" marR="0" lvl="1" indent="-28575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Russia holds the most natural gas</a:t>
            </a:r>
          </a:p>
          <a:p>
            <a:pPr marL="742950" marR="0" lvl="1" indent="-28575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possesses more coal than any other country</a:t>
            </a:r>
          </a:p>
          <a:p>
            <a:pPr marL="742950" marR="0" lvl="1" indent="-285750" algn="l" rtl="0">
              <a:lnSpc>
                <a:spcPct val="10769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Russia and China also have large coal reserves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D:\-L\19_04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1214437"/>
            <a:ext cx="8547100" cy="444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It takes energy to make energy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don’t get energy for free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harness, extract, process, and deliver energy requires substantial inputs of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oil sands requires powerful vehicles and machinery, roads, pipelines, waste ponds, storage tanks, housing,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this requires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energy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difference between energy returned and energy invested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energy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returned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invested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energy 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gas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Crude 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sands and other alternative fossil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impacts of fossil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Political, social, and economic aspects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Conserving energy and enhancing efficiency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It takes energy to make energy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returned on investment (EROI)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EROI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returned/Energy invested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ratios mean we receive more energy than we invest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have historically high EROI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It takes energy to make energy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EROI ratios can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rise as technology improves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decline when we extract the easiest deposits first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oil EROI ratios have gone from 30:1 in the 1950s to 20:1 in the 1970s to around 11:1 today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EROI estimates for oil sands are mostly from 3:1 to 5:1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D:\-L\19_05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145" y="338931"/>
            <a:ext cx="5899706" cy="618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Where will we turn in the future for energy?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astonishing advances of the 20th century were powered by abundant fossil fuels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time we depleted the easy-to-reach 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EROIs rose, and fuel became more expensive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developed new technologies to reach new fossil fuel deposits and get more fuel from old ones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included new, poorer quality sources such as oil sands and shale oil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Where will we turn in the future for energy?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alternate strategy to finding more fossil fuels is to switch to clean and renewable energy 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switch has begun, but fossil fuels still dominate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warn that we must switch now or drive our climate into unprecedented territory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are formed from ancient organic matter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we use today were formed from organisms that lived 100–500 million years ago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chemical energy in their tissues was concentrated as the hydrocarbons were altered and compressed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Aerobic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decomposition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organic material is broken down and recycled in the presence of air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are formed from ancient organic matter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Anaerobic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decomposition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with little or no air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deep lakes, swamps, shallow seas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fossil fuels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fossil fuel produced depends on a number of conditions at the start of and throughout the process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 descr="D:\-L\19_06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900" y="268287"/>
            <a:ext cx="3962399" cy="643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hard blackish substance formed from organic matter (woody plant material) compressed under very high pressure to form dense, solid carbon structures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little decomposition occurred to the starting organic material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is the world’s most abundant fossil fuel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300–400 million years ago in swampy environments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 descr="D:\-L\19_07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75" y="484187"/>
            <a:ext cx="8547100" cy="5815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9663"/>
            <a:ext cx="8546592" cy="613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varies from deposit to deposit in water and carbon content and its amount of potential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organic material that is broken down anaerobically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wet, near the surface, and not well compressed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pressure, heat, and time turn peat into coal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classify coal into four different types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Oil and natural gas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Crude oil (petroleum)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sludgelike liquid mixture of hundreds of different types of hydrocarbon molecules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gas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methane (CH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other volatile hydrocarbons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Formed when dead organic material was buried in marine sediments and transformed by time, heat, and pressure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matter is turned into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kerogen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source material for both crude oil and natural gas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kerogen is 1.5–3 km (1–2 mi) below the surface, it becomes crude oil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below 3 km, it becomes natural gas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Oil and natural gas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Thermogenic gas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methane and other gases that arise from kerogen through compression and heat deep underground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gas that is extracted commercially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accompanies coal or crude oil deposits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Biogenic gas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nearly pure methane created at shallow depths by bacterial anaerobic decomposition of organic matter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“Swamp gas”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Generated by the decay process in landfills; is being captured and sold as fuel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Oil sands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Oil shale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sands (tar sands)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sand and clay deposits with 1%–20% bitumen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form of petroleum rich in carbon, poor in hydrogen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Comes from crude oil deposits that have been degraded and chemically altered by water and bacteria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shale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sedimentary rock filled with kerogen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processes to produce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shale oil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liquid form of petroleum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when kerogen was not buried deeply enough or was not subject to enough heat and pressure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Methane hydrate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hydrate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clathrate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ice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 of methane in a crystal lattice of ice molecules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in sediments in the Arctic and the ocean floor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Stable at the temperatures and pressures found in those locations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formed by bacterial decomposition in anaerobic environments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from thermogenic formation deep below the surface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mine and drill for fossil fuels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of each type occur in isolated deposits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and natural gas collect in porous rock under impermeable layers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Geologists drill cores and survey the ground and air to predict where fossil fuels may lie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Exploratory drilling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drilling small, deep holes to determine whether extraction should be done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is under pressure and often rises to the surface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Drilling reduces pressure, and oil becomes harder to extract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mine and drill for fossil fuels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coal is a solid, it must be mined rather than drilled for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Strip mining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mining for deposits near the surface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machinery scrapes away huge amounts of earth to expose the coal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Subsurface mining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underground deposits are reached by digging vertical shafts and horizontal tunnels to follow seams (layers) of coal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Mountaintop removal mining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entire mountaintops are cut off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Environmentally destructive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in the Appalachian Mountains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mine and drill for fossil fuels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sands are extracted using two methods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surface deposits, a process like strip mining is used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Collected sands are mixed with hot water to separate out the bitumen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three times as much polluted water as oil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mine and drill for fossil fuels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Deeper oil sands are extracted by drilling shafts into them and injecting steam and solvents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Bitumen separates underground and is pumped out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bitumen is chemically treated to make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syncrude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shale is mined using strip mines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burned like coal or baked in the presence of hydrogen (called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pyrolysis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to extract liquid petroleum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 descr="D:\-L\19_08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663575"/>
            <a:ext cx="8547100" cy="54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Alberta’s Oil Sands and the Keystone XL Pipeline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Canada’s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oils sands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 sands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are layers of sand or clay saturated with a viscous, tarry type of petroleum called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bitumen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they the answer to continuing our current fossil-fuel-based lifestyle?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are they a source of appalling pollution that threatens the Earth’s climate?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get at the sands, the boreal forest is cleared and the area is strip mined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sands are mixed with hot water and chemicals, creating toxic wastewater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Economics determines how much will be extracted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 get better technology, we are able to get access to more of the fossil fuels we find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amount that is “technically recoverable” increases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limits what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extracted; economics determines how much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extracted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fuel is so hard to extract, it is not worth the cost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prices rise, economically recoverable amounts approach technically recoverable amounts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Proven recoverable reserve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amount of oil (or any other fossil fuel) that is technically and economically feasible to remove under current conditions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Refining produces a diversity of fuels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or gas must be processed after extraction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Crude oil is a complex mix of hydrocarbons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petroleum products can be made if the hydrocarbons are separated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hydrocarbons have carbon chains of different lengths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length of the chain determines the molecule’s properties and use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Refining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hydrocarbons are separated into different size classes and are chemically transformed, creating specialized fuels for many uses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lubricating oils, asphalt, plastic precursors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 descr="D:\-L\19_09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77031"/>
            <a:ext cx="6791853" cy="610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have many uses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Cultures have used coal for centuries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Ancient China, Roman Empire, the Hopi Nation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helped drive the Industrial Revolution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fueled furnaces to produce steam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is used to generate electricity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converts water to steam, which turns a turbine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is the primary producer and consumer of coal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provides 40% of the United States’ electrical generating capacity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 descr="D:\-L\19_10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893762"/>
            <a:ext cx="8547100" cy="505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have many uses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gas is versatile and clean-burning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Emits half as much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coal, two-thirds as much as oil per unit energy produced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used to generate electricity, heat homes, and cook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have many uses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Liquefied natural gas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gas converted to liquid at low temperatures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it produces less carbon emissions than coal, it is viewed as a “bridge fuel”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bridge the switch from fossil fuel to renewable energy economy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and Russia lead the world in production and consumption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 descr="D:\-L\19_03Tabl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2800" y="220662"/>
            <a:ext cx="4999037" cy="643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fuels have many uses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modern fossil-fuel-based economy began in Titusville, Pennsylvania, when the world’s first oil well was drilled in 1859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the world produces and uses nearly 750 L (200 gal) of oil for each person on the planet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Mostly used for transportation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wide variety of products and applications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consumes one-fifth of the world’s oil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Industrialization in China and India is increasingly driving world demand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 descr="D:\-L\19_11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957262"/>
            <a:ext cx="8547100" cy="490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2546"/>
          <a:stretch/>
        </p:blipFill>
        <p:spPr>
          <a:xfrm>
            <a:off x="1693164" y="365323"/>
            <a:ext cx="5757672" cy="61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gradually depleting fossil fuel reserves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are nonrenewable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amount available declines as we use them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used up 1.1 trillion barrels of 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Almost half our reserves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Reserves-to-production ratio (R/P ratio)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amount of total remaining reserves divided by the annual rate of production (extraction and processing)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current levels of production (30 billion barrels/year), we have about 54 years of oil left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R/P ratio, natural gas reserves would last 64 more years, and coal will last 112 more years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gradually depleting fossil fuel reserves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true number of years left for each fuel may be different than predicted by the R/P ratio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less since our demand and production have been increasing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more as technology and price increase proven reserves (mining of oil sands has increased reserves)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face a crisis not when we run out of oil, but when the rate of production begins to decline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declines once reserves are depleted halfway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 holds constant and a shortage occurs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oil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rate of production peaks and then declines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Peak oil will pose challenges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1956, Geologist M. King Hubbard predicted that oil production would peak around 1970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prediction was accurate, and U.S. production continues to fall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Hubbard’s peak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peak in U.S. production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Hubbard analyzed data and predicted peak global oil production in 1995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growing, but many scientists predict peak production in the next decade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Discoveries of new oil fields peaked 30 years ago, and we are using more oil than we are discovering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 descr="D:\-L\19_12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400" y="249237"/>
            <a:ext cx="5340350" cy="643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Peak oil will pose challenges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discovery of new oil sources delays the peak by increasing proven reserves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Exploiting Canada’s oil sands increased global proven reserves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count on continuous new 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Predicting an exact date for peak oil is hard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and governments do not disclose their amount of oil supply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Disagreement among geologists about reserves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Geological Survey estimated twice the proven oil reserves as earlier estimates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Peak oil will pose challenges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production will occur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lives will be profoundly affected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long emergency”: lacking cheap oil to transport goods, our economies collapse and become localized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cities could not be supported without urban agriculture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petroleum-based fertilizers and pesticides would mean increase in hunger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Suburbs will be hit hard due to reliance on cars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Peak oil will pose challenges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optimistic observers argue that as supplies dwindle, conservation and alternative energies will kick in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be saved from major disruptions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Or we might end up with “too much” fossil fuel energy?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Efforts are being made to develop alternative energy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also reaching farther for fossil fuels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number of approaches are being used to extract more fossil fuels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extraction from existing wells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Hydraulic fracturing for oil and shale gas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Offshore drilling in increasingly deep waters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into ice-free waters of the Arctic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Exploiting “unconventional” fossil fuel sources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efforts reduce the EROI of fuels, so drive up costs and intensify pollution and climate change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Secondary extraction produces more fuel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8924405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of the quest for more fuels has been to revisit old sites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extraction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initial drilling and pumping of available oil or gas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extraction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solvents, water, or steam is used to remove additional 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lack the technology to remove every bit of 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extraction is expensive, so it was not done in many U.S. deposits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prices rise, it becomes economical to reopen a well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 descr="D:\-L\19_13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9575" y="268287"/>
            <a:ext cx="3206750" cy="643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Case: Alberta’s Oil Sands and the Keystone XL Pipeline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oil sands produce 1.7 million barrels of oil per day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 has the third largest proven oil reserves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is the major purchaser of this 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pipeline (the Keystone Pipeline) has limited capacity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TransCanada Corporation wants to build an extension (the Keystone XL extension) to deliver more oil more quickly all the way to Texas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Hydraulic fracturing expands our access to oil and gas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Hydraulic fracturing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hydrofracking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fracking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breaking rock formations to release oil or gas trapped in impermeable shale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secondary extraction and to tap new deposits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allowed access to previously unusable deposits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increased proven reserves and boosted U.S. natural gas production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 by people living in the area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Choice between financial gain and impacts to health and drinking water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Shape 423" descr="D:\chap019\Labeled_Images\19_14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25" y="314325"/>
            <a:ext cx="8216900" cy="621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drilling farther and farther offshore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Drilling platforms must withstand wind, waves, and currents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35% of the oil and 10% of the natural gas extracted in the United States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drilling farther and farther offshore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Shallow offshore drilling has been going on for decades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 is moving into deeper and deeper waters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poses increased danger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Deepwater Horizon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oil spill of 2010 killed 11 workers and was the largest accidental oil spill in history; it took 86 days to plug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Discoveries of oil far offshore are encouraging more deep water drilling regardless of our ability to deal with accidents there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drilling farther and farther offshore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Plans are underway for deepwater drilling in the Arctic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the threat of frigid temperatures, ice flows, winds, waves, and storms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2008, Congress lifted a drilling moratorium along U.S. coasts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2010, President Obama said vast areas would be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opened for drilling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British Petroleum’s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Deepwater Horizon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exploded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reaction caused President Obama to backtrack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2011, he issued a 5-year plan that opened 75% of technically recoverable reserves to drilling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exploiting new fossil fuel sources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sands in Canada and Venezuela are already increasing available 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Known deposits of oil shale may contain more oil than all conventional crude in the world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will not be easy to extract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EROI is very low: 1.1:1 to 4:1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exploiting new fossil fuel sources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just figuring out how to extract methane hydrates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may be immense amounts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know if extraction is safe or could cause a massive gas release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Collectively, their net energy values are low because they are expensive to extract and process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 emissions pollute air and drive climate change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fossil fuels takes carbon from long-term storage underground and releases it into the air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 is a greenhouse gas and drives changes in global climate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greatest impact of fossil fuel use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itself is a greenhouse gas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alternative fossil fuels produces more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 traditional fossil fuels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sands produce 14%–20% more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 conventional oil 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Shale oil is even more polluting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Shape 464" descr="D:\-L\19_15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67506"/>
            <a:ext cx="8001407" cy="612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 emissions pollute air and drive climate change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Emissions cause severe health problems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coal high in mercury releases it into the environment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Bioaccumulates, poisoning animals and posing a threat to humans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Pollutants are produced by burning gasoline or evaporate from crude oil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Irritate nose, throat, lungs; can cause cancer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oil and coal produces sulfur dioxide and nitrogen oxides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 to smog formation and acid deposition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Case: Alberta’s Oil Sands and the Keystone XL Pipeline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Proponents want the jobs the pipeline would create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Opponents dislike the destruction of the boreal forests in Canada and the potential for an oil spill over the Ogallala Aquifer in the United States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Clean coal technologies aim to reduce air pollution from coal</a:t>
            </a:r>
          </a:p>
        </p:txBody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coal emits a variety of pollutants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Sulfur, mercury, arsenic, and other trace metals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coal technologies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technologies, equipment, and approaches to remove chemical contaminants while generating electricity from coal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Scrubbers chemically convert or remove pollutants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sulfur dioxide or nitrogen oxides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Clean coal technologies aim to reduce air pollution from coal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that contains lots of water can be dried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Gasification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coal is converted into cleaner synthesis gas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syngas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by reaction with oxygen and steam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technologies have reduced pollution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clean coal is still a dirty way to generate power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Can we capture and store carbon?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very clean coal still releases greenhouse gases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capture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storage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sequestration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 then convert it to a liquid and store it underground or in the ocean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$1.3 billion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FutureGen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project will design, construct, and operate a coal-burning power plant for electricity while capturing and storing carbon underground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technology is still too unproven to depend 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Possibility of the CO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leaking out, contaminating groundwater or acidifying ocean water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prolongs our dependence on fossil fuels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Shape 493" descr="D:\-L\19_16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12" y="362743"/>
            <a:ext cx="8077373" cy="6132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Oil spills pollute oceans and coasts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3 months, the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Deepwater Horizon’s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explosion spilled 4.9 millions of barrels of oil into the Gulf of Mexico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Gulf of Mexico suffered many impacts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Countless animals (birds, shrimp, fish, etc.) died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Coastal marsh plants died, leading to erosion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Fisheries were devastated and fishermen lost jobs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oil drilling in the Arctic could pose serious spill threats with difficult cleanup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water pollution from oil is from non-point sources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Groundwater can be contaminated when pipelines or underground storage tanks leak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Shape 504" descr="D:\-L\19_18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3581400"/>
            <a:ext cx="8547100" cy="29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 descr="D:\chap019\Labeled_Images\19_17Figure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393" y="334012"/>
            <a:ext cx="4113211" cy="309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Hydrofracking poses new concerns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Impacts of hydrofracking are not yet understood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Chemicals may leak out of drilling shafts and contaminate aquifers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may travel through the fractures and contaminate drinking water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Hydrofracking poses new concerns</a:t>
            </a:r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and drilling chemicals escape into the air, causing unhealthy conditions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Immense amounts of wastewater are produced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may contain salts, radioactive compounds, and toxic substances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sent to sewage treatment plants that are not designed to treat these pollutants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Oil sands development pollutes water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Concerns about pipeline leaks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Keystone XL pipeline travels over the Ogallala Aquifer, which provides 2 million Americans with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from oil sands is more corrosive than crude 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Extraction uses immense amounts of water that becomes polluted and is held in massive reservoirs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Birds landing in the water are killed by the pollutants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Strip mining for oil sands requires deforestation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Alberta’s oil sands, mined 30 years ago, still have not recovered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Coal mining devastates natural systems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Strip mining destroys large swaths of habitat and causes extensive erosion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drainage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through which chemical runoff from strip mining enters waterways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Sulfuric acid leaches metals from rocks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regulations require companies to restore strip-mined land, but complete restoration is impossible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Mountaintop removal removes tons of rock and soil, destroying immense amounts of habitat and creeks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Loosening of regulations in 2002 allowed companies to legally dump debris into valleys and rivers, regardless of the consequences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12" y="844295"/>
            <a:ext cx="7656575" cy="5169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 descr="D:\chap019\Labeled_Images\19_19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162" y="731837"/>
            <a:ext cx="7851774" cy="526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Oil and gas extraction modify the environment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drilling is involved in developing oil or gas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Roads, exploration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Infrastructure (housing, roads, pipes, waste piles)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Ponds collect toxic sludge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Pollutes soil, air, water and fragments habitat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Substantial and wide-ranging damage to vegetation, air and water quality, and wildlife has been documented on the tundra of Alaska’s North Slope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Directional drilling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wells are drilled in directions outward from a drilling pad, requiring fewer pads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footprint is smaller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all pay external costs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 of alleviating environmental impacts are high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pays for them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 are not internalized in the market price of fossil fuels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costs are paid for in medical expenses, environmental cleanup, and decreased quality of life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 prices and utility bills don’t cover production costs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subsidies keep fossil fuel prices cheap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 industries get more than renewable ones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of our tax dollars pay for our fossil fuel energy use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 extraction has mixed consequences for local people</a:t>
            </a:r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 extraction generally creates economic activity and jobs in the community where it occurs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residents may deal with the legacy of a polluted environment for decades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Alberta’s oil sands have brought tens of thousands of jobs the town of Fort McMurray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Landowners along the route of the Keystone XL pipeline negotiated payment for the rights to use their property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they were forced to accept payment by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eminent domain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setting aside private property rights for projects that are for the public good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Fossil fuel extraction has mixed consequences for local people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Citizens in Alaska are paid dividends by the government to gain support for oil drilling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Payments to local residents like these are unusual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from multinational companies generally does not reach residents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Profits go to the company and governments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Residents are not compensated for pollution, land degradation, and displacement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still live in poverty, without water or electricity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are divided over the short-term benefit vs. the long-term health and environmental impacts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Dependence on foreign energy affects the economies of nations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vulnerable to supplies becoming unavailable or costly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Germany, France, South Korea, and Japan consume far more energy than they produce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imports nearly half of its crude 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nations control energy prices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OPEC’s (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 of Petroleum Exporting Countries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oil embargo in 1973 caused panic and skyrocketing prices, spurring inflation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politically volatile Middle East has the majority of oil reserves, causing a constant concern for the United States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Shape 569" descr="D:\-L\19_20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999" y="342900"/>
            <a:ext cx="8154001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Shape 574" descr="D:\-L\19_21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041" y="329406"/>
            <a:ext cx="7273916" cy="619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Dependence on foreign energy affects the economies of nations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Canada’s oil sands solves many issues associated with U.S. oil supply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 is a stable, friendly, democratic neighbor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already the United States’ largest trading partner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lessen reliance on Middle Eastern 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is pursuing other means to prevent another embargo like in 1973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has diversified the countries from which it imports 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Including Canada, Mexico, Venezuela, and Nigeria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Dependence on foreign energy affects the economies of nations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is also working to provide its own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government has enacted conservation measures and funded research into renewable energy sources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are doing secondary extraction at wells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Nature offers us a variety of energy sources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energy in our homes, machinery, and vehicles and to provide comfort and conveniences 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our energy comes from the sun 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Solar, wind, hydroelectric, photosynthesis, biomass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highly combustible substances from the remains of organisms from past geologic ages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great deal of energy emanates from Earth’s core 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Geothermal power 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Immense amounts of energy reside in an atom’s bonds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energy provides us with nuclear power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Dependence on foreign energy affects the economies of nations</a:t>
            </a:r>
          </a:p>
        </p:txBody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Strategic Petroleum Reserve stockpiles oil in caverns under Louisiana as a buffer against shortages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this reserve equals just one month’s worth of 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new domestic sources including offshore oil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want to drill in the Arctic National Wildlife Refuge despite charges that drilling will destroy America’s last true wilderness and add little to U.S. oil production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Shape 597" descr="D:\-L\19_22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389" y="381000"/>
            <a:ext cx="7551222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How will we convert to renewable energy?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 supplies are limited, and their use has consequences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scientists, environmental advocates, business people, and policy makers have concluded that fossil fuels are not a sustainable energy solution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shift to clean and renewable energy sources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How will we convert to renewable energy?</a:t>
            </a:r>
          </a:p>
        </p:txBody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nations are moving faster than the United States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France relies on nuclear power; Germany is investing in solar power; China is developing multiple sources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 make the transition, we need to prolong fossil fuels through conservation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Shape 614" descr="D:\-L\19_23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014" y="338931"/>
            <a:ext cx="7941972" cy="618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 Efficiency and Conservation</a:t>
            </a:r>
          </a:p>
        </p:txBody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minimize and extend the use of dwindling fossil fuel supplies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efficiency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obtaining a given amount of output while using less energy input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from technological improvements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conservation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reducing energy use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from behavioral choices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 Efficiency and Conservation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being less wasteful and prolonging the fossil fuel supply, we can avoid some difficult energy decisions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uses twice as much energy per dollar of Gross Domestic Product as most other industrial nations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cut energy use, and there is room for gains in efficiency in the future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Shape 631" descr="D:\-L\19_24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87" y="658812"/>
            <a:ext cx="8570911" cy="55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Personal choice and efficient technologies are two routes to conservation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conservation can be accomplished in two ways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can make conscious choices to reduce energy consumption and increase conservation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 less, turn off lights, buy efficient machines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Europeans use less energy per capita than the United States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Personal choice and efficient technologies are two routes to conservation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Energy-consuming devices can be made more efficient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Cars and power plants lose two-thirds of energy as waste heat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waste can be reduced with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cogeneration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using excess heat from electricity generation to heat nearby buildings and produce other kinds of 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Improvements can reduce energy to heat and cool homes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insulation, passive solar, vegetation around 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5890</Words>
  <Application>Microsoft Office PowerPoint</Application>
  <PresentationFormat>On-screen Show (4:3)</PresentationFormat>
  <Paragraphs>583</Paragraphs>
  <Slides>124</Slides>
  <Notes>124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124</vt:i4>
      </vt:variant>
    </vt:vector>
  </HeadingPairs>
  <TitlesOfParts>
    <vt:vector size="130" baseType="lpstr">
      <vt:lpstr>Arial</vt:lpstr>
      <vt:lpstr>Calibri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Alberta’s Oil Sands and the Keystone XL Pipeline</vt:lpstr>
      <vt:lpstr>PowerPoint Presentation</vt:lpstr>
      <vt:lpstr>Central Case: Alberta’s Oil Sands and the Keystone XL Pipeline</vt:lpstr>
      <vt:lpstr>Central Case: Alberta’s Oil Sands and the Keystone XL Pipeline</vt:lpstr>
      <vt:lpstr>PowerPoint Presentation</vt:lpstr>
      <vt:lpstr>Nature offers us a variety of energy sources</vt:lpstr>
      <vt:lpstr>Nature offers us a variety of energy sources</vt:lpstr>
      <vt:lpstr>PowerPoint Presentation</vt:lpstr>
      <vt:lpstr>Fossil fuels dominate our energy use</vt:lpstr>
      <vt:lpstr>PowerPoint Presentation</vt:lpstr>
      <vt:lpstr>Fossil fuels dominate our energy use</vt:lpstr>
      <vt:lpstr>Fossil fuels dominate our energy use</vt:lpstr>
      <vt:lpstr>PowerPoint Presentation</vt:lpstr>
      <vt:lpstr>Energy sources and consumption are unevenly distributed</vt:lpstr>
      <vt:lpstr>PowerPoint Presentation</vt:lpstr>
      <vt:lpstr>It takes energy to make energy</vt:lpstr>
      <vt:lpstr>It takes energy to make energy</vt:lpstr>
      <vt:lpstr>It takes energy to make energy</vt:lpstr>
      <vt:lpstr>PowerPoint Presentation</vt:lpstr>
      <vt:lpstr>Where will we turn in the future for energy?</vt:lpstr>
      <vt:lpstr>Where will we turn in the future for energy?</vt:lpstr>
      <vt:lpstr>Fossil fuels are formed from ancient organic matter</vt:lpstr>
      <vt:lpstr>Fossil fuels are formed from ancient organic matter</vt:lpstr>
      <vt:lpstr>PowerPoint Presentation</vt:lpstr>
      <vt:lpstr>Coal</vt:lpstr>
      <vt:lpstr>PowerPoint Presentation</vt:lpstr>
      <vt:lpstr>Coal</vt:lpstr>
      <vt:lpstr>Oil and natural gas</vt:lpstr>
      <vt:lpstr>Oil and natural gas</vt:lpstr>
      <vt:lpstr>Oil sands and Oil shale</vt:lpstr>
      <vt:lpstr>Methane hydrate</vt:lpstr>
      <vt:lpstr>We mine and drill for fossil fuels</vt:lpstr>
      <vt:lpstr>We mine and drill for fossil fuels</vt:lpstr>
      <vt:lpstr>We mine and drill for fossil fuels</vt:lpstr>
      <vt:lpstr>We mine and drill for fossil fuels</vt:lpstr>
      <vt:lpstr>PowerPoint Presentation</vt:lpstr>
      <vt:lpstr>Economics determines how much will be extracted</vt:lpstr>
      <vt:lpstr>Refining produces a diversity of fuels</vt:lpstr>
      <vt:lpstr>PowerPoint Presentation</vt:lpstr>
      <vt:lpstr>Fossil fuels have many uses</vt:lpstr>
      <vt:lpstr>PowerPoint Presentation</vt:lpstr>
      <vt:lpstr>Fossil fuels have many uses</vt:lpstr>
      <vt:lpstr>Fossil fuels have many uses</vt:lpstr>
      <vt:lpstr>PowerPoint Presentation</vt:lpstr>
      <vt:lpstr>Fossil fuels have many uses</vt:lpstr>
      <vt:lpstr>PowerPoint Presentation</vt:lpstr>
      <vt:lpstr>We are gradually depleting fossil fuel reserves</vt:lpstr>
      <vt:lpstr>We are gradually depleting fossil fuel reserves</vt:lpstr>
      <vt:lpstr>Peak oil will pose challenges</vt:lpstr>
      <vt:lpstr>PowerPoint Presentation</vt:lpstr>
      <vt:lpstr>Peak oil will pose challenges</vt:lpstr>
      <vt:lpstr>Peak oil will pose challenges</vt:lpstr>
      <vt:lpstr>Peak oil will pose challenges</vt:lpstr>
      <vt:lpstr>Or we might end up with “too much” fossil fuel energy?</vt:lpstr>
      <vt:lpstr>Secondary extraction produces more fuel</vt:lpstr>
      <vt:lpstr>PowerPoint Presentation</vt:lpstr>
      <vt:lpstr>Hydraulic fracturing expands our access to oil and gas</vt:lpstr>
      <vt:lpstr>PowerPoint Presentation</vt:lpstr>
      <vt:lpstr>We are drilling farther and farther offshore</vt:lpstr>
      <vt:lpstr>We are drilling farther and farther offshore</vt:lpstr>
      <vt:lpstr>We are drilling farther and farther offshore</vt:lpstr>
      <vt:lpstr>We are exploiting new fossil fuel sources</vt:lpstr>
      <vt:lpstr>We are exploiting new fossil fuel sources</vt:lpstr>
      <vt:lpstr>Fossil fuel emissions pollute air and drive climate change</vt:lpstr>
      <vt:lpstr>PowerPoint Presentation</vt:lpstr>
      <vt:lpstr>Fossil fuel emissions pollute air and drive climate change</vt:lpstr>
      <vt:lpstr>Clean coal technologies aim to reduce air pollution from coal</vt:lpstr>
      <vt:lpstr>Clean coal technologies aim to reduce air pollution from coal</vt:lpstr>
      <vt:lpstr>Can we capture and store carbon?</vt:lpstr>
      <vt:lpstr>PowerPoint Presentation</vt:lpstr>
      <vt:lpstr>Oil spills pollute oceans and coasts</vt:lpstr>
      <vt:lpstr>PowerPoint Presentation</vt:lpstr>
      <vt:lpstr>Hydrofracking poses new concerns</vt:lpstr>
      <vt:lpstr>Hydrofracking poses new concerns</vt:lpstr>
      <vt:lpstr>Oil sands development pollutes water</vt:lpstr>
      <vt:lpstr>Coal mining devastates natural systems</vt:lpstr>
      <vt:lpstr>PowerPoint Presentation</vt:lpstr>
      <vt:lpstr>Oil and gas extraction modify the environment</vt:lpstr>
      <vt:lpstr>We all pay external costs</vt:lpstr>
      <vt:lpstr>Fossil fuel extraction has mixed consequences for local people</vt:lpstr>
      <vt:lpstr>Fossil fuel extraction has mixed consequences for local people</vt:lpstr>
      <vt:lpstr>Dependence on foreign energy affects the economies of nations</vt:lpstr>
      <vt:lpstr>PowerPoint Presentation</vt:lpstr>
      <vt:lpstr>PowerPoint Presentation</vt:lpstr>
      <vt:lpstr>Dependence on foreign energy affects the economies of nations</vt:lpstr>
      <vt:lpstr>Dependence on foreign energy affects the economies of nations</vt:lpstr>
      <vt:lpstr>Dependence on foreign energy affects the economies of nations</vt:lpstr>
      <vt:lpstr>PowerPoint Presentation</vt:lpstr>
      <vt:lpstr>How will we convert to renewable energy?</vt:lpstr>
      <vt:lpstr>How will we convert to renewable energy?</vt:lpstr>
      <vt:lpstr>PowerPoint Presentation</vt:lpstr>
      <vt:lpstr>Energy Efficiency and Conservation</vt:lpstr>
      <vt:lpstr>Energy Efficiency and Conservation</vt:lpstr>
      <vt:lpstr>PowerPoint Presentation</vt:lpstr>
      <vt:lpstr>Personal choice and efficient technologies are two routes to conservation</vt:lpstr>
      <vt:lpstr>Personal choice and efficient technologies are two routes to conservation</vt:lpstr>
      <vt:lpstr>PowerPoint Presentation</vt:lpstr>
      <vt:lpstr>Personal choice and efficient technologies are two routes to conservation</vt:lpstr>
      <vt:lpstr>Personal choice and efficient technologies are two routes to conservation</vt:lpstr>
      <vt:lpstr>PowerPoint Presentation</vt:lpstr>
      <vt:lpstr>Automobile fuel efficiency is a key to conservation</vt:lpstr>
      <vt:lpstr>Automobile fuel efficiency is a key to conservation</vt:lpstr>
      <vt:lpstr>Automobile fuel efficiency is a key to conservation</vt:lpstr>
      <vt:lpstr>Automobile fuel efficiency is a key to conservation</vt:lpstr>
      <vt:lpstr>PowerPoint Presentation</vt:lpstr>
      <vt:lpstr>Automobile fuel efficiency is a key to conservation</vt:lpstr>
      <vt:lpstr>Automobile fuel efficiency is a key to conservation</vt:lpstr>
      <vt:lpstr>We need both conservation and renewable energy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Weighing the Issues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2018-04-17T13:25:42Z</dcterms:modified>
</cp:coreProperties>
</file>