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664" r:id="rId2"/>
  </p:sldMasterIdLst>
  <p:notesMasterIdLst>
    <p:notesMasterId r:id="rId14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theme" Target="theme/theme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slide" Target="slides/slide138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4" name="Shape 6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0" name="Shape 6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1" name="Shape 6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7" name="Shape 6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3" name="Shape 6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9" name="Shape 6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5" name="Shape 6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0" name="Shape 6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6" name="Shape 6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2" name="Shape 7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7" name="Shape 7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3" name="Shape 7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9" name="Shape 7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4" name="Shape 7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0" name="Shape 7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6" name="Shape 7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1" name="Shape 7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7" name="Shape 7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3" name="Shape 7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9" name="Shape 7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5" name="Shape 7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1" name="Shape 7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7" name="Shape 7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3" name="Shape 7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9" name="Shape 7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4" name="Shape 7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0" name="Shape 8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Shape 8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7" name="Shape 8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Shape 8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Shape 8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4" name="Shape 8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Shape 8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1" name="Shape 8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d</a:t>
            </a: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Shape 8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Shape 8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8" name="Shape 82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b</a:t>
            </a: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hape 8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Shape 8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5" name="Shape 83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b</a:t>
            </a: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Shape 8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Shape 8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2" name="Shape 84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d</a:t>
            </a: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Shape 8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9" name="Shape 84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Shape 8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6" name="Shape 85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Shape 8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3" name="Shape 86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any</a:t>
            </a: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Shape 86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Shape 8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0" name="Shape 8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Shape 8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Shape 8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8" name="Shape 87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7" name="Shape 5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3" name="Shape 5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9" name="Shape 5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6" name="Shape 5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8" name="Shape 6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4" name="Shape 6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0" name="Shape 6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6" name="Shape 6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2" name="Shape 6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Shape 15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Outlines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18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Global Climate Change</a:t>
            </a:r>
          </a:p>
        </p:txBody>
      </p:sp>
      <p:sp>
        <p:nvSpPr>
          <p:cNvPr id="16" name="Shape 16"/>
          <p:cNvSpPr txBox="1"/>
          <p:nvPr/>
        </p:nvSpPr>
        <p:spPr>
          <a:xfrm>
            <a:off x="4716667" y="4688712"/>
            <a:ext cx="4427332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Fifth Edition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4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4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marR="0" lvl="1" indent="-3492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2" name="Shape 52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Active Lecture Questions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Earth’s Physical Systems: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Matter, Energy, and Geology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4716667" y="4688712"/>
            <a:ext cx="4427332" cy="10797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Fifth Edition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6553200"/>
            <a:ext cx="19796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/>
          <p:nvPr/>
        </p:nvSpPr>
        <p:spPr>
          <a:xfrm>
            <a:off x="0" y="6553200"/>
            <a:ext cx="19796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8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8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8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8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8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8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8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8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8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Greenhouse gases warm the lower atmosphere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Earth’s surface absorbs solar radiation, the surface increases in temperature and emits infrared radiation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Greenhouse gases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atmospheric gases that absorb infrared radiation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vapor, ozone, carbon dioxide, nitrous oxide, methane, halocarbons (chlorofluorocarbons [CFCs])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will need to follow multiple strategies</a:t>
            </a:r>
          </a:p>
        </p:txBody>
      </p:sp>
      <p:sp>
        <p:nvSpPr>
          <p:cNvPr id="647" name="Shape 64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is no magic bullet for mitigating climate change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reductions can be achieved using current technology that we can use right away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Adopt a portfolio of strategies, each one feasible in itself, that could stabilize CO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emissions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 strategies identified for reducing 1 billion tons of carbon each per year by 2050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Achieving 7 would stabilize emissions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Achieving more than 7 would reduce emissions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Shape 6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1566671"/>
            <a:ext cx="8546592" cy="3724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What role should government play?</a:t>
            </a:r>
          </a:p>
        </p:txBody>
      </p:sp>
      <p:sp>
        <p:nvSpPr>
          <p:cNvPr id="658" name="Shape 65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Governments could take different approaches to address climate change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Mandate change through laws and regulations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nothing and let the market solve the problem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financial incentives to have private entities reduce emissions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What role should government play?</a:t>
            </a:r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2009, the House of Representatives passed legislation creating an emissions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cap-and-trade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system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industries and utilities compete to reduce emissions for financial gain (it did not pass the Senate)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EPA has begun a slowly phased-in program of emissions reductions from industry and utilities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Kyoto Protocol sought to limit emissions</a:t>
            </a:r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143393" y="1300678"/>
            <a:ext cx="9000605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cooperation is needed to forge effective solutions to global climate change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U.N. Framework Convention on Climate </a:t>
            </a:r>
            <a:b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1992 plan to reduce greenhouse gas emissions to 1990 levels by 2000 by a voluntary, nation-by-nation approach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the late 1990s, it was clear that the voluntary approach would not succeed (emissions kept rising)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Developing nations created a binding international treaty requiring emission reductions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Kyoto Protocol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between 2008 and 2012, signatory nations must reduce emissions of six greenhouse gases to levels below those of 1990 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Kyoto Protocol sought to limit emissions</a:t>
            </a:r>
          </a:p>
        </p:txBody>
      </p:sp>
      <p:sp>
        <p:nvSpPr>
          <p:cNvPr id="676" name="Shape 67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treaty took effect in 2005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United States was the only industrialized nation not to ratify the Kyoto Protocol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requires industrialized nations to reduce emissions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it does not require industrializing nations (China and India) to reduce theirs</a:t>
            </a:r>
          </a:p>
          <a:p>
            <a:pPr marL="1143000" marR="0" lvl="2" indent="-2286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Kyoto Protocol sought to limit emissions</a:t>
            </a:r>
          </a:p>
        </p:txBody>
      </p:sp>
      <p:sp>
        <p:nvSpPr>
          <p:cNvPr id="682" name="Shape 68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countries resented the United States because it emits 20% of the world’s greenhouse gases but won’t take action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Signatory countries reduced emissions by 8.9% from 1990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Largely due to economic contraction in the countries of the former Soviet Union</a:t>
            </a:r>
          </a:p>
          <a:p>
            <a: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those nations removed, others showed a 4.9% rise</a:t>
            </a:r>
          </a:p>
          <a:p>
            <a:pPr marL="1143000" marR="0" lvl="2" indent="-2286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Shape 6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6624" y="268223"/>
            <a:ext cx="3730752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International climate negotiations seek a way forward</a:t>
            </a:r>
          </a:p>
        </p:txBody>
      </p:sp>
      <p:sp>
        <p:nvSpPr>
          <p:cNvPr id="693" name="Shape 69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 conferences have been held to design a successor treaty to the Kyoto Protocol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conference in 2009 was held in Copenhagen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 promised steep emissions cuts but without international monitoring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Obama favored emissions cuts but would not promise more than Congress had agreed to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Could not achieve a unanimous vote, so no specific targets or commitments were set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Several nations denounced the accord so that it could not even be adopted by concensus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International climate negotiations seek a way forward</a:t>
            </a:r>
          </a:p>
        </p:txBody>
      </p:sp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conference in 2010 was held in Cancun, Mexico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Developed nations pledged to financially support developing nations in mitigation and adaptation efforts and to reduce tropical forest loss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 and India agreed in principle to emissions targets and monitoring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conference in 2011 was held in Durban, S. Africa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nations agreed to a “road map” toward a legally binding deal in 2015 to start after 2020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Scientists were disappointed that nothing would happen until 2020, creating a “lost decade”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Greenhouse gases warm the lower atmosphere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absorbing radiation, greenhouse gases re-emit infrared energy, losing some energy to space 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Greenhouse effect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phenomenon in which energy travels downward, warming the atmosphere and the planet’s surface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Shape 7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295" y="755904"/>
            <a:ext cx="8217407" cy="5346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Will emissions cuts hurt the economy?</a:t>
            </a:r>
          </a:p>
        </p:txBody>
      </p:sp>
      <p:sp>
        <p:nvSpPr>
          <p:cNvPr id="710" name="Shape 71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policymakers fear emissions reductions will hurt the economy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 and India also resist emissions cuts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 vitality does not need higher emissions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Germany has the third most technologically advanced economy in the world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cut emissions by 25% between 1990 and 2010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Will emissions cuts hurt the economy?</a:t>
            </a:r>
          </a:p>
        </p:txBody>
      </p:sp>
      <p:sp>
        <p:nvSpPr>
          <p:cNvPr id="716" name="Shape 71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a person-per-person basis, other wealthy nations have standards of living comparable to the United States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Emit greenhouse gases at less than half the U.S. rate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future will belong to nations willing to develop new technologies and energy sources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Shape 7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343" y="679704"/>
            <a:ext cx="8211311" cy="5498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States and cities are advancing climate change policies</a:t>
            </a:r>
          </a:p>
        </p:txBody>
      </p:sp>
      <p:sp>
        <p:nvSpPr>
          <p:cNvPr id="727" name="Shape 72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1538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U.S. federal government is not taking action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 and local governments are</a:t>
            </a:r>
          </a:p>
          <a:p>
            <a:pPr marL="342900" marR="0" lvl="0" indent="-34290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1000 mayors from all 50 states have signed the U.S. Mayors Climate Protection Agreement 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“meet or beat” Kyoto Protocol guidelines</a:t>
            </a:r>
          </a:p>
          <a:p>
            <a:pPr marL="342900" marR="0" lvl="0" indent="-34290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States have set targets or mandates for alternative energy</a:t>
            </a:r>
          </a:p>
          <a:p>
            <a:pPr marL="342900" marR="0" lvl="0" indent="-34290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California passed the Global Warming Solutions Act 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cut emissions 25% by 2020</a:t>
            </a:r>
          </a:p>
          <a:p>
            <a:pPr marL="342900" marR="0" lvl="0" indent="-34290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Regional Greenhouse Gas Initiative (RGGI) in 2007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northeastern states set up a cap-and-trade program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Market mechanisms are being used to address climate change</a:t>
            </a:r>
          </a:p>
        </p:txBody>
      </p:sp>
      <p:sp>
        <p:nvSpPr>
          <p:cNvPr id="733" name="Shape 73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Permit trading programs try to harness the economic efficiency of the free market to achieve policy goals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Businesses have flexibility in how they meet the goals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Polluters choose how to cut their emissions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given financial incentives to reduce them below the legally required level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Shape 7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1792224"/>
            <a:ext cx="8546592" cy="3273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Market mechanisms are being used to address climate change</a:t>
            </a:r>
          </a:p>
        </p:txBody>
      </p:sp>
      <p:sp>
        <p:nvSpPr>
          <p:cNvPr id="744" name="Shape 74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328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approach of the Regional Greenhouse Gas Initiative: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state decides which polluting sources participate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state sets a cap on total CO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emissions it allows (2009 levels) and issues permits for those emissions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state lowers its cap (and permits) over time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Sources with too few permits must reduce emissions, buy permits from others, or pay for carbon offsets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Sources with too many permits may sell them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source emitting more than permitted will be penalized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Market mechanisms are being used to address climate change</a:t>
            </a:r>
          </a:p>
        </p:txBody>
      </p:sp>
      <p:sp>
        <p:nvSpPr>
          <p:cNvPr id="750" name="Shape 75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European Union Emission Trading Scheme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world’s largest cap-and-trade program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Governments had allocated too many permits and their value plummeted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Little incentive for businesses to reduce emissions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Chicago Climate Exchange was the world’s first emissions trading program for greenhouse gas reduction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cost of permits caused the Exchange to close in 2010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Permits will only be valuable and exchanges will only work if government policies limit emissions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Carbon taxes are another option</a:t>
            </a:r>
          </a:p>
        </p:txBody>
      </p:sp>
      <p:sp>
        <p:nvSpPr>
          <p:cNvPr id="756" name="Shape 75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Critics say cap-and-trade systems are not effective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tax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governments charge polluters a fee for each unit of greenhouse gases they emit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Polluters have a financial incentive to reduce emissions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Roughly 20 nations have a carbon tax of some sort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Boulder, Colorado has a tax on electricity consumption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Montgomery County, Maryland taxes polluting power plants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Greenhouse gases warm the lower atmosphere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Greenhouse gases differ in their ability to cause warming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warming potential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relative ability of one molecule of a greenhouse gas to contribute to warming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Expressed in relation to carbon dioxide (potential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1)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Methane is 25 times more potent than carbon dioxide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Nitrous oxide is 298 times more potent than carbon dioxide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Carbon taxes are another option</a:t>
            </a:r>
          </a:p>
        </p:txBody>
      </p:sp>
      <p:sp>
        <p:nvSpPr>
          <p:cNvPr id="762" name="Shape 76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Polluters pass costs on to consumers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Fee-and-dividend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approach in which funds from the carbon tax (fee) are passed to taxpayers as refunds (dividends) 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Carbon offsets are popular</a:t>
            </a:r>
          </a:p>
        </p:txBody>
      </p:sp>
      <p:sp>
        <p:nvSpPr>
          <p:cNvPr id="768" name="Shape 76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328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offset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voluntary payment intended to enable another entity to reduce the greenhouse emissions that one is unable to reduce oneself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payments offset one’s own emissions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Popular among utilities, businesses, universities, governments, and individuals trying to achieve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carbon-neutrality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where no net carbon is emitted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offsets fall short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rigorous oversight to make sure that the offset money accomplishes what it is intended for 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Corporations are going carbon-neutral</a:t>
            </a:r>
          </a:p>
        </p:txBody>
      </p:sp>
      <p:sp>
        <p:nvSpPr>
          <p:cNvPr id="774" name="Shape 774"/>
          <p:cNvSpPr txBox="1">
            <a:spLocks noGrp="1"/>
          </p:cNvSpPr>
          <p:nvPr>
            <p:ph type="body" idx="1"/>
          </p:nvPr>
        </p:nvSpPr>
        <p:spPr>
          <a:xfrm>
            <a:off x="143393" y="1300678"/>
            <a:ext cx="9000605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3846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offsets can help businesses become carbon neutral</a:t>
            </a:r>
          </a:p>
          <a:p>
            <a:pPr marL="742950" marR="0" lvl="1" indent="-285750" algn="l" rtl="0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also find ways to reduce carbon footprint</a:t>
            </a:r>
          </a:p>
          <a:p>
            <a:pPr marL="342900" marR="0" lvl="0" indent="-342900" algn="l" rtl="0">
              <a:lnSpc>
                <a:spcPct val="10384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Pearson (the publisher of this textbook) became carbon neutral in 2009</a:t>
            </a:r>
          </a:p>
          <a:p>
            <a:pPr marL="742950" marR="0" lvl="1" indent="-285750" algn="l" rtl="0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Directly reduced energy consumption and emissions by 12% by upgrading buildings and computers for energy efficiency and reducing employee travel and using more video conferencing</a:t>
            </a:r>
          </a:p>
          <a:p>
            <a:pPr marL="742950" marR="0" lvl="1" indent="-285750" algn="l" rtl="0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Eliminated 47% of emissions by installing solar panels and a wind turbine</a:t>
            </a:r>
          </a:p>
          <a:p>
            <a:pPr marL="742950" marR="0" lvl="1" indent="-285750" algn="l" rtl="0">
              <a:lnSpc>
                <a:spcPct val="11250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Remaining 41% of emissions were offset by funding preservation and replanting of forests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Should we engineer the climate?</a:t>
            </a:r>
          </a:p>
        </p:txBody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may not be able to stop severe climate change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Geoengineering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cooling the climate by removing CO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the air or reflecting sunlight away from earth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dioxide can be removed from the air by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Planting trees or fertilizing the oceans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Designing “artificial trees” that chemically filter out CO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Should we engineer the climate?</a:t>
            </a:r>
          </a:p>
        </p:txBody>
      </p:sp>
      <p:sp>
        <p:nvSpPr>
          <p:cNvPr id="786" name="Shape 78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Block sunlight before it reaches the Earth by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Injecting sulfate aerosols into the stratosphere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Seeding clouds with seawater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Deploying fleets of reflecting mirrors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Solutions are technically challenging, and some do not reduce greenhouse gases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Shape 7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4932" y="295656"/>
            <a:ext cx="5774135" cy="6266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You can address climate change</a:t>
            </a:r>
          </a:p>
        </p:txBody>
      </p:sp>
      <p:sp>
        <p:nvSpPr>
          <p:cNvPr id="797" name="Shape 79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footprint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expresses the amount of carbon we are responsible for emitting </a:t>
            </a:r>
          </a:p>
          <a:p>
            <a:pPr marL="342900" marR="0" lvl="0" indent="-342900" algn="l" rtl="0">
              <a:lnSpc>
                <a:spcPct val="10769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strategies can be used to decrease the footprint </a:t>
            </a:r>
          </a:p>
          <a:p>
            <a:pPr marL="342900" marR="0" lvl="0" indent="-342900" algn="l" rtl="0">
              <a:lnSpc>
                <a:spcPct val="10769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 students must help drive personal and societal changes needed to mitigate climate change</a:t>
            </a:r>
          </a:p>
          <a:p>
            <a:pPr marL="342900" marR="0" lvl="0" indent="-342900" algn="l" rtl="0">
              <a:lnSpc>
                <a:spcPct val="10769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October 24, 2009, the International Day of Climate Action had 5200 events held in 181 nations</a:t>
            </a:r>
          </a:p>
          <a:p>
            <a:pPr marL="742950" marR="0" lvl="1" indent="-285750" algn="l" rtl="0">
              <a:lnSpc>
                <a:spcPct val="11666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“The most widespread day of political action in the planet’s history”</a:t>
            </a:r>
          </a:p>
          <a:p>
            <a:pPr marL="342900" marR="0" lvl="0" indent="-342900" algn="l" rtl="0">
              <a:lnSpc>
                <a:spcPct val="10769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climate change may be the biggest challenge facing us and our children </a:t>
            </a:r>
          </a:p>
          <a:p>
            <a:pPr marL="742950" marR="0" lvl="1" indent="-285750" algn="l" rtl="0">
              <a:lnSpc>
                <a:spcPct val="116666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Halting it would be our biggest victory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</a:p>
        </p:txBody>
      </p:sp>
      <p:sp>
        <p:nvSpPr>
          <p:cNvPr id="803" name="Shape 80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0239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factors influence Earth’s climate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activities play a major role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 change is well underway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Further greenhouse gas emissions will cause severe impacts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and more scientists are urging immediate action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Reducing emissions and mitigating and adapting to a changing climate are the foremost challenges for our society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Shape 80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810" name="Shape 81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“Global warming” is defined as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long-term atmospheric conditions.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trends and variations in Earth’s climate.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increase in Earth’s average temperature.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atmospheric gases that absorb infrared radiation.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817" name="Shape 81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greenhouse gases is of most concern?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dioxide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CFCs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Methane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vapor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Greenhouse gases warm the lower atmosphere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dioxide is not the most potent greenhouse gas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present in the largest concentrations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exerts six times more impact than methane, nitrous oxide, and halocarbons combined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Shape 82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824" name="Shape 82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is a type of proxy indicator?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Ice cores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Tree rings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Sediment cores containing pollen grains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of these are proxy indicators.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00"/>
              </a:spcBef>
              <a:buClr>
                <a:srgbClr val="4373B7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Shape 83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831" name="Shape 83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combinations are both major contributors of global warming?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Burning fossil fuels and recycling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Burning fossil fuels and deforestation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Deforestation and nuclear energy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Fossil fuels and nuclear energy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00"/>
              </a:spcBef>
              <a:buClr>
                <a:srgbClr val="4373B7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Shape 83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838" name="Shape 83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statement regarding climate change is true?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 is changing, but the evidence is lacking that humans are the cause of this change.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is a broad and clear scientific consensus that climate change is a pressing issue.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evidence is not yet strong enough to definitely say that climate is changing.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Scientists are driven by greed to modify data about climate change.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845" name="Shape 84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 change causes which of these?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damage from storm surges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Increases in extreme weather events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Movement of species to higher latitudes and elevations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of the above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hape 85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852" name="Shape 85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1997 (when the Kyoto Protocol was written) greenhouse gas emissions in the United States have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decreased.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stabilized.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stopped completely.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859" name="Shape 85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happens in a cap-and-trade program?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pay higher taxes to drive larger cars.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Industries pay the government higher taxes, which they pass on to consumers in higher prices.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Industries must buy permits for their emissions.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Industries can voluntarily decrease emissions.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00"/>
              </a:spcBef>
              <a:buClr>
                <a:srgbClr val="4373B7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Shape 86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Viewpoints</a:t>
            </a:r>
          </a:p>
        </p:txBody>
      </p:sp>
      <p:sp>
        <p:nvSpPr>
          <p:cNvPr id="866" name="Shape 86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you think cap and trade should be enacted in the United States for carbon dioxide emissions?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because industries will have incentives to decrease emissions.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but only large corporations should be forced to participate.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No; we are in an economic crisis and don’t need any new taxes.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No; people will adapt to new conditions. 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Shape 87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Interpreting Graphs and Data</a:t>
            </a:r>
          </a:p>
        </p:txBody>
      </p:sp>
      <p:sp>
        <p:nvSpPr>
          <p:cNvPr id="873" name="Shape 87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According to this model, which area will have increased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droughts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United States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tip of South America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 Africa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Greenland</a:t>
            </a:r>
          </a:p>
        </p:txBody>
      </p:sp>
      <p:pic>
        <p:nvPicPr>
          <p:cNvPr id="874" name="Shape 8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3553" y="4191000"/>
            <a:ext cx="6162209" cy="237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Interpreting Graphs and Data</a:t>
            </a:r>
          </a:p>
        </p:txBody>
      </p:sp>
      <p:sp>
        <p:nvSpPr>
          <p:cNvPr id="881" name="Shape 88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statement is supported by this figure?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former Soviet Bloc nations have increased their emissions.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nations combined dropped their emissions by 39.2%.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Non-Soviet Bloc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nations have reduced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emissions since 2006.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Non-Soviet Bloc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nations have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reduced emissions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1990.</a:t>
            </a:r>
          </a:p>
        </p:txBody>
      </p:sp>
      <p:pic>
        <p:nvPicPr>
          <p:cNvPr id="882" name="Shape 8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3352800"/>
            <a:ext cx="3736847" cy="3218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210055"/>
            <a:ext cx="7772400" cy="4437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Greenhouse gas concentrations are rising fast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greenhouse effect is a natural phenomenon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Greenhouse gases have always been in the atmosphere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not worried about the natural greenhouse effect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Anthropogenic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intensification is of concern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have added new gasses (CFCs) and increased concentrations of others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activities increased atmospheric CO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280 parts per million (ppm) to 396 ppm in 2013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highest levels in more than 800,000 years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Likely the highest in 20 million years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758952"/>
            <a:ext cx="8546592" cy="5340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Greenhouse gas concentrations are rising fast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carbon is stored in the upper lithosphere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Deposition, partial decay, and compression of organic matter led to formation of coal, oil, and natural gas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deposits remained buried for millions of years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Burning fossil fuels transfers CO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lithospheric reservoirs into the atmosphere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main reason atmospheric carbon dioxide concentrations have increased so dramatically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Greenhouse gas concentrations are rising fast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Deforestation contributes to rising atmospheric CO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Forests serve as reservoirs for carbon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Removing trees reduces the carbon dioxide absorbed from the atmosphere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1441704"/>
            <a:ext cx="8546592" cy="397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This lecture will help you understand: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Earth’s climate system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influences on the atmosphere and climate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Methods of climate research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Trends and impacts of global climate change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Ways we can respond to climate change 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Greenhouse gas concentrations are rising fast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Methane levels have increased 2.5-fold since 1750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Highest level in over 800,000 years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Released by tapping into fossil fuel deposits and from livestock, landfills, and crops  such as rice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Nitrous oxide has increased nearly 20% since 1750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Produced by feedlots, chemical manufacturing plants, auto emissions, and synthetic nitrogen fertilizers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Greenhouse gas concentrations are rising fast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Tropospheric ozone levels have risen 36%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Halocarbon gases (CFCs) are declining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vapor is the most abundant greenhouse gas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Contributes most to the natural greenhouse effect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Concentrations have not changed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Most aerosols exert a cooling effect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Aerosols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microscopic droplets and particles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have either a warming or a cooling effect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Soot (black carbon aerosols) causes warming by absorbing solar energy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most tropospheric aerosols cool the atmosphere by reflecting the sun’s rays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Sulfate aerosols produced by fossil fuel combustion may slow global warming, at least in the short term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Volcanic eruptions reduce sunlight reaching Earth’s surface and cool the Earth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Radiative forcing expresses change in energy input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Radiative forcing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amount of change in thermal energy that a given factor causes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Positive forcing warms the surface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 forcing cools it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Pre-industrial Earth in 1750 was in balance—it had the same amount of energy entering as leaving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Earth is experiencing radiative forcing of 1.6 watts/m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more than it is emitting to space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Enough to alter the climate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4648" y="282305"/>
            <a:ext cx="6394703" cy="6293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Feedback complicates our predictions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Tropospheric warming will transfer more water to the air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effects of increased water vapor are uncertain.  Two possible feedback loops could result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positive feedback loop: more water vapor … more warming … more evaporation … more water vapor …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negative feedback loop: more water vapor … more clouds … shade and cool Earth …less evaporation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of the feedback loops, minor modifications of the atmosphere can lead to major effects on climate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Climate varies naturally for several reasons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1538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Milankovitch cycles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periodic changes in Earth’s rotation and orbit around the sun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 the way solar radiation is distributed over Earth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Modify patterns of atmospheric heating, triggering climate variation: periods of cold and ice (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glaciation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warm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interglacial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times</a:t>
            </a:r>
          </a:p>
          <a:p>
            <a:pPr marL="342900" marR="0" lvl="0" indent="-34290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Solar output: the sun varies in the radiation it emits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Variation in solar energy has not been great enough to change Earth’s temperature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Radiative forcing is 0.12 watts/m</a:t>
            </a:r>
            <a:r>
              <a:rPr lang="en-US" sz="24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—much less than human causes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Solar radiation has been decreasing since 1970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4875" y="294407"/>
            <a:ext cx="5794248" cy="6269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Climate varies naturally for several reasons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Ocean absorption: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ocean holds 50 times more carbon than the atmosphere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Gas dissolves directly in ocean water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absorbing as much CO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 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we are emitting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Slowing, but not preventing, global warming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Warmer oceans absorb less CO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Rate of CO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absorption is slowing down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positive feedback effect that accelerates warming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Ocean circulation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Ocean circulation: ocean water exchanges heat with the atmosphere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Currents move energy from place to place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ocean’s thermohaline circulation system affects regional climates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Moves warm tropical water north, etc.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Greenland’s melting ice sheet will affect this flow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Niño–Southern Oscillation (ENSO) shifts atmospheric pressure, sea surface temperature, ocean circulation in the tropical Pacific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356615"/>
            <a:ext cx="8546592" cy="6144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Proxy indicators tell us about the past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Paleoclimate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climate of the geological past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Gives a baseline to compare to today’s climate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indicators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indirect evidence that serve as substitutes for direct measurements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Shed light on past climate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Proxy indicators tell us about the past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Ice caps, ice sheets, and glaciers hold clues to Earth’s climate history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Trapped bubbles in ice cores provide a timescale of atmospheric composition, greenhouse gas concentrations, temperature trends, snowfall, solar activity, and frequency of fires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Ice cores let us go back in time 800,000 years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1888" y="268223"/>
            <a:ext cx="4840223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Proxy indicators tell us about the past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3571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Cores in sediment beds preserve pollen grains and other plant remnants </a:t>
            </a:r>
          </a:p>
          <a:p>
            <a:pPr marL="742950" marR="0" lvl="1" indent="-28575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species are specific to certain climates</a:t>
            </a:r>
          </a:p>
          <a:p>
            <a:pPr marL="342900" marR="0" lvl="0" indent="-342900" algn="l" rtl="0">
              <a:lnSpc>
                <a:spcPct val="103571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Tree rings indicate age, precipitation, droughts, and fire history</a:t>
            </a:r>
          </a:p>
          <a:p>
            <a:pPr marL="342900" marR="0" lvl="0" indent="-342900" algn="l" rtl="0">
              <a:lnSpc>
                <a:spcPct val="103571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arid regions, packrats carry seeds and plants to their middens (dens)</a:t>
            </a:r>
          </a:p>
          <a:p>
            <a:pPr marL="742950" marR="0" lvl="1" indent="-28575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 parts can be preserved for centuries</a:t>
            </a:r>
          </a:p>
          <a:p>
            <a:pPr marL="342900" marR="0" lvl="0" indent="-342900" algn="l" rtl="0">
              <a:lnSpc>
                <a:spcPct val="103571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Researchers gather data on past ocean conditions from coral reefs</a:t>
            </a:r>
          </a:p>
          <a:p>
            <a:pPr marL="342900" marR="0" lvl="0" indent="-342900" algn="l" rtl="0">
              <a:lnSpc>
                <a:spcPct val="103571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Scientists combine multiple records to get a global perspective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Direct measurements tell us about the present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document daily fluctuations in weather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 recording of atmospheric CO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began in 1958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Samples from Hawaii’s Mauna Loa observatory provide unpolluted, well-mixed air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Atmospheric CO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concentrations have increased from 315 ppm in 1958 to 396 ppm in 2013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Thermometer measurements cover over 100 years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Direct measurements tell us about the present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Precise records from economic activities can be used to infer conditions going back a few hundred years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Fishers have recorded the timing of sea ice formations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Winemakers recorded precipitation and length of growing seasons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8141" y="333756"/>
            <a:ext cx="5627715" cy="619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Models help us predict the future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understand climate functioning and predict the future, scientists simulate climate processes using computer programs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 models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programs that simulate climate processes by combining what is known about: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Atmospheric and ocean circulation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Atmosphere-ocean interactions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Feedback mechanisms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Models help us predict the future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Modelers provide starting condition and rules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the model by starting it in the past and seeing if it accurately predicts current climate conditions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Challenges remain—climate systems are complex and uncertainty remains in feedback loops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Current and Future Trends and Impacts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Evidence that climate conditions have changed since industrialization is everywhere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Fishermen in the Maldives, ranchers in Texas, homeowners in Florida, etc.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Extreme weather events are part of a pattern supported by a tremendous volume of scientific evidence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Central Case Study: Rising Seas May Flood the Maldives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0239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Tourists think the Maldives Islands are a paradise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Rising seas due to global climate change could submerge them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Erode beaches, cause flooding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Damage coral reefs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Residents have evacuated the lowest-lying islands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nations are not the cause of climate change, yet they suffer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Coastal areas everywhere are threatened by sea level rise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Current and Future Trends and Impacts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 change has had numerous impacts on organisms, ecosystems, and human well-being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Scientists have studied the many aspects of climate change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 variables have been monitored, building a long-term database for researchers to study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Scientific literature is replete with published studies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Scientific evidence for climate change is extensive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143393" y="1300678"/>
            <a:ext cx="9000605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vast research knowledge has been summarized for policymakers and the public by various groups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Intergovernmental Panel on Climate Change (IPCC)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established in 1988 by the U.N. and the World Meteorological Organization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Composed of hundreds of international scientists and government representatives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Publishes periodic assessments of climate change’s impacts on the world as a whole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IPCC released its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Fourth Assessment Report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2007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8333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Summarized thousands of scientific studies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Scientific evidence for climate change is extensive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328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Documented observed trends in surface temperature, precipitation patterns, snow and ice cover, sea levels, storm intensity, etc. </a:t>
            </a:r>
          </a:p>
          <a:p>
            <a:pPr marL="342900" marR="0" lvl="0" indent="-34290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Predicted impacts of current and future climate change on wildlife, ecosystems, and human societies</a:t>
            </a:r>
          </a:p>
          <a:p>
            <a:pPr marL="342900" marR="0" lvl="0" indent="-34290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Discussed strategies to pursue in response to climate change</a:t>
            </a:r>
          </a:p>
          <a:p>
            <a:pPr marL="342900" marR="0" lvl="0" indent="-34290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IPCC’s reports deal in uncertainties (as does all science)</a:t>
            </a:r>
          </a:p>
          <a:p>
            <a:pPr marL="742950" marR="0" lvl="1" indent="-28575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Statistical probabilities are assigned to conclusions and predictions</a:t>
            </a:r>
          </a:p>
          <a:p>
            <a:pPr marL="342900" marR="0" lvl="0" indent="-342900" algn="l" rtl="0">
              <a:lnSpc>
                <a:spcPct val="11538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Fifth Assessment Report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will be issued from 2013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2014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Shape 3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0232" y="268223"/>
            <a:ext cx="2383535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Temperatures continue to increase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surface temperatures on Earth have increased 0.9°C (1.6°F) in the past 100 years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of the increase occurred in the last few decades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number of extremely hot days has increased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18 warmest years on record have been since 1990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1991 to 2001, most areas of the United States experienced a temperature increase of more than 1°F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Temperatures continue to increase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global temperatures are expected to rise 0.4°C (0.7°F) in the next 20 years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IPCC predicts global temperatures will rise 1.8–4.0°C (3.2–7.2°F) by 2100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Amount of change will vary from region to region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Shape 3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0151" y="268223"/>
            <a:ext cx="3663696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Shape 3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01" y="295656"/>
            <a:ext cx="7269594" cy="6266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Shape 3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1740408"/>
            <a:ext cx="8546592" cy="3377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Precipitation is changing, too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warmer atmosphere speeds evaporation and the air holds more water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Precipitation has increased worldwide by 2% over the last century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regions are receiving more precipitation than usual, and others are receiving less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/>
        <p:spPr>
          <a:xfrm>
            <a:off x="862583" y="317687"/>
            <a:ext cx="7418832" cy="622262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Precipitation is changing, too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Droughts have become more frequent and severe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Harming agriculture, promoting soil erosion, reducing water supplies, and triggering fires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Heavy rains contribute to flooding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Killing people, destroying homes, and inflicting billions of dollars in damage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Wet areas will get wetter; dry areas will get drier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Shape 3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1783080"/>
            <a:ext cx="8546592" cy="329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Extreme weather is becoming “the new normal”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328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is widespread awareness of the large number of recent extreme weather events (droughts, tornadoes, snowstorms, hurricanes, heat waves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2012, there were 34,000 daily high temperature records set across the United States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U.S. Climate Extremes Index shows that these type of events have been increasing since 1970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Summer temperatures have become more variable (so both unusually warm and cold summers)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insurance industry has taken note of this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1980 to 2011, extreme weather events that caused losses increased 5-fold in North America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Extreme weather is becoming “the new normal”</a:t>
            </a:r>
          </a:p>
        </p:txBody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328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Researchers have identified a possible mechanism to link climate change to extreme weather events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Warming has led to a weakening of the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jet stream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high-altitude air current that influences weather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slower jet stream forms longer loops than usual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may get stuck in a north-south orientation causing an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atmospheric blocking pattern 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prevents weather systems from moving west to east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weather systems stay in the same place for long time periods, their effects get magnified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Rain staying in place causes flooding, hot dry conditions staying in place cause drought, etc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Shape 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9216" y="268223"/>
            <a:ext cx="4925567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Melting ice has far-reaching effects</a:t>
            </a:r>
          </a:p>
        </p:txBody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Mountaintop glaciers are disappearing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Glaciers on tropical mountaintops have disappeared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25 of 150 glaciers present when Glacier National Park opened are still there, and they will be gone by 2020 or 2030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Reducing summertime water supplies to the millions of people that rely on mountain melt water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Melting of Greenland’s Arctic ice sheet is accelerating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Warmer water is melting Antarctic coastal ice shelves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Interior snow is increasing due to more precipitation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Shape 3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576072"/>
            <a:ext cx="8546592" cy="5705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Melting ice has far-reaching effects</a:t>
            </a:r>
          </a:p>
        </p:txBody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Melting ice exposes darker, less-reflective surfaces decreasing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albedo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capacity to reflect light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Lower albedo means more absorbed sunlight, causing heating and more melting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Positive feedback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Melting ice has far-reaching effects</a:t>
            </a:r>
          </a:p>
        </p:txBody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Arctic sea ice is disappearing, nations are rushing to exploit underwater oil and mineral resources made available by newly opened shipping lanes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Permafrost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(permanently frozen ground) is thawing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Destabilizes soil, buildings, etc.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Releases methane trapped for thousands of years, creating positive feedback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Rising sea levels may affect hundreds of millions of people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Runoff from melting glaciers and ice will cause sea levels to rise </a:t>
            </a:r>
          </a:p>
          <a:p>
            <a:pPr marL="342900" marR="0" lvl="0" indent="-34290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ocean water warms, it expands in volume</a:t>
            </a:r>
          </a:p>
          <a:p>
            <a:pPr marL="742950" marR="0" lvl="1" indent="-28575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Thermal expansion is the primary cause of current sea level rise</a:t>
            </a:r>
          </a:p>
          <a:p>
            <a:pPr marL="342900" marR="0" lvl="0" indent="-34290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 levels rose 1.8 mm/year from 1961 to 2003, and 2.9–3.4 mm/year from 1993 to 2010</a:t>
            </a:r>
          </a:p>
          <a:p>
            <a:pPr marL="342900" marR="0" lvl="0" indent="-34290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 small rises in sea level lead to beach erosion, coastal floods, and intrusion of salt water into aquifers and greater impacts from storm surges</a:t>
            </a:r>
          </a:p>
          <a:p>
            <a:pPr marL="742950" marR="0" lvl="1" indent="-285750" algn="l" rtl="0">
              <a:lnSpc>
                <a:spcPct val="12500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Storm surge </a:t>
            </a:r>
            <a:r>
              <a:rPr lang="en-US" sz="24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temporary and localized rise in sea level from high tides and winds from storms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What is climate change?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43393" y="1300678"/>
            <a:ext cx="9000605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 change is the fastest-developing area of environmental science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 area’s long-term atmospheric conditions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Temperature, moisture, wind, precipitation, etc. 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Weather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short-term conditions at localized sites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climate change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describes trends and variations in Earth’s climate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Temperature, precipitation, storm frequency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warming and climate change are not the same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Shape 4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1033271"/>
            <a:ext cx="8546592" cy="479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Rising sea levels may affect hundreds of millions of people</a:t>
            </a:r>
          </a:p>
        </p:txBody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 sea level allows storm surges to push farther inland and be more damaging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earthquake caused the 2004 tsunami (tidal wave) that killed 100 Maldives residents and caused $470 million in damages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2012, Hurricane Sandy caused $60 billion in damage, killed 130 people, and left thousands homeless across the U.S. east coast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Hurricane Katrina hit the Gulf Coast in 2005, killing over 1800 people and doing $80 billion in damage.  Higher sea levels, warmer oceans, and the loss of coastal wetlands made the damage worse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Shape 4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423" y="243839"/>
            <a:ext cx="8455151" cy="637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Rising sea levels may affect hundreds of millions of people</a:t>
            </a:r>
          </a:p>
        </p:txBody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53% of people in the United States live in coastal areas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at risk from storms and rising water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coastal areas are experiencing different amounts of sea level rise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Rising sea levels may affect hundreds of millions of people</a:t>
            </a:r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Millions of people will be displaced from coastal areas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 levels are predicted to rise between 18 cm and 1.3 m (7 in–4.3 ft) by 2100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1-m rise will impact 180 U.S. cities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Densely populated regions in low-lying river deltas (Bangladesh), storm-prone regions (Florida), and areas where land is subsiding are most at risk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Pacific islands would need to be evacuated (Tuvalu)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Shape 4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646175"/>
            <a:ext cx="8546592" cy="5565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Shape 4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4519" y="210312"/>
            <a:ext cx="5394960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Climate change threatens coral reefs</a:t>
            </a:r>
          </a:p>
        </p:txBody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Coral reefs are important for many coastal and island communities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habitat for food fish, snorkeling and scuba diving sites for tourism, protection against waves and erosion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Warmer waters contribute to coral bleaching, which kills corals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Climate change threatens coral reefs</a:t>
            </a:r>
          </a:p>
        </p:txBody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CO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leads to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ocean acidification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dissolved CO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makes ocean water more acidic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Organisms can’t build their exoskeletons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Oceans have already decreased by 0.1 pH unit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Future changes could kill most coral reefs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Climate change affects organisms and ecosystems</a:t>
            </a:r>
          </a:p>
        </p:txBody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328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Organisms are adapted to their environments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affected when those environments change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warming modifies temperature-dependent phenomena 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leaf out earlier in the spring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Insects emerge earlier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Birds are migrating and animals are breeding earlier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Changes cause mismatches for organisms (lack of food for young birds since insects emerge earlier)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Animals and plants will move toward the poles or upward in elevation toward cooler areas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What is climate change?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warming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 increase in Earth’s average temperature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one aspect of climate change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 change and global warming refer to current trends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Earth’s climate has varied naturally through time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current rapid climatic changes are due to humans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Fossil fuel combustion and deforestation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Understanding climate change requires understanding how our planet’s climate works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Climate change affects organisms and ecosystems</a:t>
            </a:r>
          </a:p>
        </p:txBody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20–30% of species will be threatened with extinction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Trees may not be able to shift their distributions fast enough to match the climate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Rare species will be pushed out of preserves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Animals and plants adapted to mountainous environments will be forced uphill until there is no place to go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Climate change affects organisms and ecosystems</a:t>
            </a:r>
          </a:p>
        </p:txBody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Droughts, fire, and disease will decrease plant growth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Fewer plants means more CO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atmosphere 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precipitation can lead to increased flooding and erosion polluting aquatic habitats, while droughts may cause rivers and ponds to shrink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Shape 4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268223"/>
            <a:ext cx="4419599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Climate change affects society</a:t>
            </a:r>
          </a:p>
        </p:txBody>
      </p:sp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Agriculture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warmer temperatures and more CO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may initially boost crop yields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more warming will lead to shortened growing seasons, decreased production, crops being more susceptible to droughts, and increased hunger, particularly in developing nations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Forestry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increased fires, invasive species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Insect and disease outbreaks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Climate change affects society</a:t>
            </a:r>
          </a:p>
        </p:txBody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heat waves and stress can cause death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Respiratory ailments, expansion of tropical diseases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Disease and sanitation problems from flooding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Drowning from storms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Shape 5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391" y="1347216"/>
            <a:ext cx="8205215" cy="4163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Climate change affects society</a:t>
            </a:r>
          </a:p>
        </p:txBody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143393" y="1300678"/>
            <a:ext cx="8924405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costs will outweigh benefits of climate change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will widen the gap between rich and poor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Those with less wealth and technology will suffer most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External costs of damages will be $10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350/ton of carbon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will cost 1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5% GDP on average globally 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Poor nations will lose more than rich ones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Stern Review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predicts it will cost 5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20% of GDP by 2200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Investing 1% of GDP now could avoid these costs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Impacts vary by region</a:t>
            </a:r>
          </a:p>
        </p:txBody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143393" y="1300678"/>
            <a:ext cx="9000605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we live will determine how we experience the impacts of climate change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 changes have been greatest in the Arctic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Melting ice sheets, thinning ice, increasing storms, etc.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Harder for people and polar bears to hunt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Permafrost is melting destabilizing buildings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Impacts vary by region</a:t>
            </a:r>
          </a:p>
        </p:txBody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143393" y="1300678"/>
            <a:ext cx="9000605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Impacts on the United States have been analyzed by the U.S. Global Change Research Program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Produced the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Climate Assessment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will be finalized in 2014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Summarizes current research, present trends, and future impacts of climate change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Shape 5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844295"/>
            <a:ext cx="8546592" cy="5169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Three factors influence climate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Without the sun, Earth would be dark and frozen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Without the atmosphere, Earth’s temperature would be much colder (as much as 33°C [59°F] colder)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oceans store and transport heat and moisture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Together, they influence climate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sun supplies most of the planet’s energy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atmosphere and water absorb abut 70% of the incoming solar radiation (and reflect 30% into space)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absorbed energy powers wind, waves, evaporation, and photosynthesis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Impacts vary by region</a:t>
            </a:r>
          </a:p>
        </p:txBody>
      </p:sp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Climate Assessment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states that U.S. temperatures have risen and will continue rising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Already increased by 0.8°C (1.5°F) since 1895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Predicted to rise 2.1–6.2°C (4–11°F) by 2100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Extreme weather events have become more frequent and will continue to worsen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Impacts vary by region</a:t>
            </a:r>
          </a:p>
        </p:txBody>
      </p:sp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impacts will vary by region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southern United States will get drier, the northern wetter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regions will experience flooding while others are in drought conditions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 levels will rise more on the East and Gulf Coasts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all the result of increases in greenhouse gases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Shape 5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304800"/>
            <a:ext cx="3090671" cy="643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Shape 5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390378"/>
            <a:ext cx="4114800" cy="6077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Shape 5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92184"/>
            <a:ext cx="7824216" cy="6273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Shape 5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040" y="332027"/>
            <a:ext cx="6979919" cy="6193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Are we responsible for climate change?</a:t>
            </a:r>
          </a:p>
        </p:txBody>
      </p:sp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Scientists agree that increased greenhouse gases are causing global warming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Burning fossil fuels is increasing greenhouse gases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2005, the national academies of science from 11 nations issued a joint statement urging political leaders to take action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is a broad and clear scientific consensus that climate change is a pressing issue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many people deny what is happening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people will admit the climate is changing but doubt we are the cause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Are we responsible for climate change?</a:t>
            </a:r>
          </a:p>
        </p:txBody>
      </p:sp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Conservative think tanks and industry-sponsored scientists aimed to cast doubt on the scientific consensus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news media tries to present two sides to an issue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the sides’ arguments are not equally supported by evidence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Are we responsible for climate change?</a:t>
            </a:r>
          </a:p>
        </p:txBody>
      </p:sp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Americans accept that fossil fuel consumption is changing the planet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 Gore’s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 Inconvenient Truth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the release of the 2007 IPCC report on the Internet raised public awareness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were widely covered in the media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were jointly awarded the Nobel Peace Prize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Are we responsible for climate change?</a:t>
            </a:r>
          </a:p>
        </p:txBody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2009, a hacker illegally broke into a university’s computer in the U.K.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Private emails seemed to show questionable behavior by a few scientists in using data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 deniers accused the entire scientific establishment of wrongdoing and conspiracy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story was widely told in the news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Investigations showed no evidence of wrongdoing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 accounts misrepresented the email contents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Despite no wrongdoings, scientists strengthened procedures to ensure the IPCC’s reputation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Responding to Climate Change</a:t>
            </a:r>
          </a:p>
        </p:txBody>
      </p:sp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people accept that our fossil fuel consumption is altering the planet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Mitigation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strategy of pursuing actions that reduce greenhouse gas emissions to lessen severity of future climate change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efficiency, renewable energy, protecting soil, preventing deforestation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527304"/>
            <a:ext cx="8546592" cy="5803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Responding to Climate Change</a:t>
            </a:r>
          </a:p>
        </p:txBody>
      </p:sp>
      <p:sp>
        <p:nvSpPr>
          <p:cNvPr id="588" name="Shape 58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Adaptation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strategy of cushioning ourselves from the impacts of climate change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Seawalls, leaving the area, restricting coastal development, adjusting farming practices, etc.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are necessary, as warming will continue even if we were to stop all greenhouse gas emissions today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Shape 5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262" y="333756"/>
            <a:ext cx="7169476" cy="619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are developing solutions in electricity generation</a:t>
            </a:r>
          </a:p>
        </p:txBody>
      </p:sp>
      <p:sp>
        <p:nvSpPr>
          <p:cNvPr id="599" name="Shape 59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Electricity is the largest source of U.S. CO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emissions (40%)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70% of electricity comes from fossil fuels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Coal causes most of these emissions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reduce fossil fuel use: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Encourage conservation and efficiency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Switch to cleaner and renewable energy sources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Conservation and efficiency</a:t>
            </a:r>
          </a:p>
        </p:txBody>
      </p:sp>
      <p:sp>
        <p:nvSpPr>
          <p:cNvPr id="605" name="Shape 60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1538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can make lifestyle choices to reduce electricity use</a:t>
            </a:r>
          </a:p>
          <a:p>
            <a:pPr marL="342900" marR="0" lvl="0" indent="-34290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EPA’s Energy Star Program rates appliances, lights, windows, etc. by their energy efficiency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Replace old appliances with efficient ones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compact fluorescent lights reduces energy for lighting by 40%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efficient windows, ducts, insulation, heating and cooling systems can reduce energy usage and emissions by 30%</a:t>
            </a:r>
          </a:p>
          <a:p>
            <a:pPr marL="342900" marR="0" lvl="0" indent="-34290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Manufacturers can make the same types of energy-saving decisions</a:t>
            </a:r>
          </a:p>
          <a:p>
            <a:pPr marL="742950" marR="0" lvl="1" indent="-285750" algn="l" rtl="0">
              <a:lnSpc>
                <a:spcPct val="111538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manufacture energy efficient products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Sources of electricity</a:t>
            </a:r>
          </a:p>
        </p:txBody>
      </p:sp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143393" y="1300678"/>
            <a:ext cx="9000605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need to switch to clean energy sources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Switching from coal to natural gas cuts emissions 50%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Alternatives to fossil fuels produce no net emissions during use (some emitted during construction)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Nuclear power, bioenergy, hydroelectric, solar, wind, and ocean sources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Sources of electricity</a:t>
            </a:r>
          </a:p>
        </p:txBody>
      </p:sp>
      <p:sp>
        <p:nvSpPr>
          <p:cNvPr id="617" name="Shape 617"/>
          <p:cNvSpPr txBox="1">
            <a:spLocks noGrp="1"/>
          </p:cNvSpPr>
          <p:nvPr>
            <p:ph type="body" idx="1"/>
          </p:nvPr>
        </p:nvSpPr>
        <p:spPr>
          <a:xfrm>
            <a:off x="143393" y="1300678"/>
            <a:ext cx="9000605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capture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technologies that remove CO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emissions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sequestration (storage)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storing carbon underground where it will not seep out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depleted oil and gas deposits, salt mines, etc.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may not be able to store enough CO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make a difference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Transportation solutions are at hand</a:t>
            </a:r>
          </a:p>
        </p:txBody>
      </p:sp>
      <p:sp>
        <p:nvSpPr>
          <p:cNvPr id="623" name="Shape 62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Transportation is the second largest source of U.S.  greenhouse gas emissions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Average U.S. family makes 10 car trips each day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Typical cars are inefficient—85% of fuel is wasted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efficient gas-powered cars can be built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Hybrid, electric, alternative fuel, and hydrogen fuel cell cars are more efficient and produce fewer emissions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Transportation solutions are at hand</a:t>
            </a:r>
          </a:p>
        </p:txBody>
      </p:sp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Alternatives to relying on cars exist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Living near a workplace allows biking or walking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public transportation saves 4.2 billion gallons of gasoline and 37 million metric tons of CO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emissions 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Shape 6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22454"/>
            <a:ext cx="6406896" cy="294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Shape 6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5551" y="3347219"/>
            <a:ext cx="5108448" cy="34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will need to follow multiple strategies</a:t>
            </a:r>
          </a:p>
        </p:txBody>
      </p:sp>
      <p:sp>
        <p:nvSpPr>
          <p:cNvPr id="641" name="Shape 64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Agriculture: sustainable land management lets soil store more carbon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methane emissions from rice and cattle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 renewable biofuels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Forestry: reforest cleared land, preserve existing forests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Sustainable forestry practices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Waste management: treating wastewater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Generating electricity by incinerating waste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Recovering methane from landfills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Individuals can recycle, compost, reduce, or reuse goods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thgott_Lecture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thgott_Clicker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5991</Words>
  <Application>Microsoft Office PowerPoint</Application>
  <PresentationFormat>On-screen Show (4:3)</PresentationFormat>
  <Paragraphs>630</Paragraphs>
  <Slides>138</Slides>
  <Notes>138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138</vt:i4>
      </vt:variant>
    </vt:vector>
  </HeadingPairs>
  <TitlesOfParts>
    <vt:vector size="143" baseType="lpstr">
      <vt:lpstr>Arial</vt:lpstr>
      <vt:lpstr>Noto Sans Symbols</vt:lpstr>
      <vt:lpstr>Times New Roman</vt:lpstr>
      <vt:lpstr>Withgott_Lecture_template</vt:lpstr>
      <vt:lpstr>Withgott_Clicker_Template</vt:lpstr>
      <vt:lpstr>PowerPoint Presentation</vt:lpstr>
      <vt:lpstr>This lecture will help you understand:</vt:lpstr>
      <vt:lpstr>PowerPoint Presentation</vt:lpstr>
      <vt:lpstr>Central Case Study: Rising Seas May Flood the Maldives</vt:lpstr>
      <vt:lpstr>PowerPoint Presentation</vt:lpstr>
      <vt:lpstr>What is climate change?</vt:lpstr>
      <vt:lpstr>What is climate change?</vt:lpstr>
      <vt:lpstr>Three factors influence climate</vt:lpstr>
      <vt:lpstr>PowerPoint Presentation</vt:lpstr>
      <vt:lpstr>Greenhouse gases warm the lower atmosphere</vt:lpstr>
      <vt:lpstr>Greenhouse gases warm the lower atmosphere</vt:lpstr>
      <vt:lpstr>Greenhouse gases warm the lower atmosphere</vt:lpstr>
      <vt:lpstr>Greenhouse gases warm the lower atmosphere</vt:lpstr>
      <vt:lpstr>PowerPoint Presentation</vt:lpstr>
      <vt:lpstr>Greenhouse gas concentrations are rising fast</vt:lpstr>
      <vt:lpstr>PowerPoint Presentation</vt:lpstr>
      <vt:lpstr>Greenhouse gas concentrations are rising fast</vt:lpstr>
      <vt:lpstr>Greenhouse gas concentrations are rising fast</vt:lpstr>
      <vt:lpstr>PowerPoint Presentation</vt:lpstr>
      <vt:lpstr>Greenhouse gas concentrations are rising fast</vt:lpstr>
      <vt:lpstr>Greenhouse gas concentrations are rising fast</vt:lpstr>
      <vt:lpstr>Most aerosols exert a cooling effect</vt:lpstr>
      <vt:lpstr>Radiative forcing expresses change in energy input</vt:lpstr>
      <vt:lpstr>PowerPoint Presentation</vt:lpstr>
      <vt:lpstr>Feedback complicates our predictions</vt:lpstr>
      <vt:lpstr>Climate varies naturally for several reasons</vt:lpstr>
      <vt:lpstr>PowerPoint Presentation</vt:lpstr>
      <vt:lpstr>Climate varies naturally for several reasons</vt:lpstr>
      <vt:lpstr>Ocean circulation</vt:lpstr>
      <vt:lpstr>Proxy indicators tell us about the past</vt:lpstr>
      <vt:lpstr>Proxy indicators tell us about the past</vt:lpstr>
      <vt:lpstr>PowerPoint Presentation</vt:lpstr>
      <vt:lpstr>Proxy indicators tell us about the past</vt:lpstr>
      <vt:lpstr>Direct measurements tell us about the present</vt:lpstr>
      <vt:lpstr>Direct measurements tell us about the present</vt:lpstr>
      <vt:lpstr>PowerPoint Presentation</vt:lpstr>
      <vt:lpstr>Models help us predict the future</vt:lpstr>
      <vt:lpstr>Models help us predict the future</vt:lpstr>
      <vt:lpstr>Current and Future Trends and Impacts</vt:lpstr>
      <vt:lpstr>Current and Future Trends and Impacts</vt:lpstr>
      <vt:lpstr>Scientific evidence for climate change is extensive</vt:lpstr>
      <vt:lpstr>Scientific evidence for climate change is extensive</vt:lpstr>
      <vt:lpstr>PowerPoint Presentation</vt:lpstr>
      <vt:lpstr>Temperatures continue to increase</vt:lpstr>
      <vt:lpstr>Temperatures continue to increase</vt:lpstr>
      <vt:lpstr>PowerPoint Presentation</vt:lpstr>
      <vt:lpstr>PowerPoint Presentation</vt:lpstr>
      <vt:lpstr>PowerPoint Presentation</vt:lpstr>
      <vt:lpstr>Precipitation is changing, too</vt:lpstr>
      <vt:lpstr>Precipitation is changing, too</vt:lpstr>
      <vt:lpstr>PowerPoint Presentation</vt:lpstr>
      <vt:lpstr>Extreme weather is becoming “the new normal”</vt:lpstr>
      <vt:lpstr>Extreme weather is becoming “the new normal”</vt:lpstr>
      <vt:lpstr>PowerPoint Presentation</vt:lpstr>
      <vt:lpstr>Melting ice has far-reaching effects</vt:lpstr>
      <vt:lpstr>PowerPoint Presentation</vt:lpstr>
      <vt:lpstr>Melting ice has far-reaching effects</vt:lpstr>
      <vt:lpstr>Melting ice has far-reaching effects</vt:lpstr>
      <vt:lpstr>Rising sea levels may affect hundreds of millions of people</vt:lpstr>
      <vt:lpstr>PowerPoint Presentation</vt:lpstr>
      <vt:lpstr>Rising sea levels may affect hundreds of millions of people</vt:lpstr>
      <vt:lpstr>PowerPoint Presentation</vt:lpstr>
      <vt:lpstr>Rising sea levels may affect hundreds of millions of people</vt:lpstr>
      <vt:lpstr>Rising sea levels may affect hundreds of millions of people</vt:lpstr>
      <vt:lpstr>PowerPoint Presentation</vt:lpstr>
      <vt:lpstr>PowerPoint Presentation</vt:lpstr>
      <vt:lpstr>Climate change threatens coral reefs</vt:lpstr>
      <vt:lpstr>Climate change threatens coral reefs</vt:lpstr>
      <vt:lpstr>Climate change affects organisms and ecosystems</vt:lpstr>
      <vt:lpstr>Climate change affects organisms and ecosystems</vt:lpstr>
      <vt:lpstr>Climate change affects organisms and ecosystems</vt:lpstr>
      <vt:lpstr>PowerPoint Presentation</vt:lpstr>
      <vt:lpstr>Climate change affects society</vt:lpstr>
      <vt:lpstr>Climate change affects society</vt:lpstr>
      <vt:lpstr>PowerPoint Presentation</vt:lpstr>
      <vt:lpstr>Climate change affects society</vt:lpstr>
      <vt:lpstr>Impacts vary by region</vt:lpstr>
      <vt:lpstr>Impacts vary by region</vt:lpstr>
      <vt:lpstr>PowerPoint Presentation</vt:lpstr>
      <vt:lpstr>Impacts vary by region</vt:lpstr>
      <vt:lpstr>Impacts vary by region</vt:lpstr>
      <vt:lpstr>PowerPoint Presentation</vt:lpstr>
      <vt:lpstr>PowerPoint Presentation</vt:lpstr>
      <vt:lpstr>PowerPoint Presentation</vt:lpstr>
      <vt:lpstr>Are we responsible for climate change?</vt:lpstr>
      <vt:lpstr>Are we responsible for climate change?</vt:lpstr>
      <vt:lpstr>Are we responsible for climate change?</vt:lpstr>
      <vt:lpstr>Are we responsible for climate change?</vt:lpstr>
      <vt:lpstr>Responding to Climate Change</vt:lpstr>
      <vt:lpstr>Responding to Climate Change</vt:lpstr>
      <vt:lpstr>PowerPoint Presentation</vt:lpstr>
      <vt:lpstr>We are developing solutions in electricity generation</vt:lpstr>
      <vt:lpstr>Conservation and efficiency</vt:lpstr>
      <vt:lpstr>Sources of electricity</vt:lpstr>
      <vt:lpstr>Sources of electricity</vt:lpstr>
      <vt:lpstr>Transportation solutions are at hand</vt:lpstr>
      <vt:lpstr>Transportation solutions are at hand</vt:lpstr>
      <vt:lpstr>PowerPoint Presentation</vt:lpstr>
      <vt:lpstr>We will need to follow multiple strategies</vt:lpstr>
      <vt:lpstr>We will need to follow multiple strategies</vt:lpstr>
      <vt:lpstr>PowerPoint Presentation</vt:lpstr>
      <vt:lpstr>What role should government play?</vt:lpstr>
      <vt:lpstr>What role should government play?</vt:lpstr>
      <vt:lpstr>The Kyoto Protocol sought to limit emissions</vt:lpstr>
      <vt:lpstr>The Kyoto Protocol sought to limit emissions</vt:lpstr>
      <vt:lpstr>The Kyoto Protocol sought to limit emissions</vt:lpstr>
      <vt:lpstr>PowerPoint Presentation</vt:lpstr>
      <vt:lpstr>International climate negotiations seek a way forward</vt:lpstr>
      <vt:lpstr>International climate negotiations seek a way forward</vt:lpstr>
      <vt:lpstr>PowerPoint Presentation</vt:lpstr>
      <vt:lpstr>Will emissions cuts hurt the economy?</vt:lpstr>
      <vt:lpstr>Will emissions cuts hurt the economy?</vt:lpstr>
      <vt:lpstr>PowerPoint Presentation</vt:lpstr>
      <vt:lpstr>States and cities are advancing climate change policies</vt:lpstr>
      <vt:lpstr>Market mechanisms are being used to address climate change</vt:lpstr>
      <vt:lpstr>PowerPoint Presentation</vt:lpstr>
      <vt:lpstr>Market mechanisms are being used to address climate change</vt:lpstr>
      <vt:lpstr>Market mechanisms are being used to address climate change</vt:lpstr>
      <vt:lpstr>Carbon taxes are another option</vt:lpstr>
      <vt:lpstr>Carbon taxes are another option</vt:lpstr>
      <vt:lpstr>Carbon offsets are popular</vt:lpstr>
      <vt:lpstr>Corporations are going carbon-neutral</vt:lpstr>
      <vt:lpstr>Should we engineer the climate?</vt:lpstr>
      <vt:lpstr>Should we engineer the climate?</vt:lpstr>
      <vt:lpstr>PowerPoint Presentation</vt:lpstr>
      <vt:lpstr>You can address climate change</vt:lpstr>
      <vt:lpstr>Conclusion</vt:lpstr>
      <vt:lpstr>QUESTION: Review</vt:lpstr>
      <vt:lpstr>QUESTION: Review</vt:lpstr>
      <vt:lpstr>QUESTION: Review</vt:lpstr>
      <vt:lpstr>QUESTION: Review</vt:lpstr>
      <vt:lpstr>QUESTION: Review</vt:lpstr>
      <vt:lpstr>QUESTION: Review</vt:lpstr>
      <vt:lpstr>QUESTION: Review</vt:lpstr>
      <vt:lpstr>QUESTION: Review</vt:lpstr>
      <vt:lpstr>QUESTION: Viewpoints</vt:lpstr>
      <vt:lpstr>QUESTION: Interpreting Graphs and Data</vt:lpstr>
      <vt:lpstr>QUESTION: Interpreting Graphs and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Rankin, Christian</dc:creator>
  <cp:lastModifiedBy>Rankin, Christian</cp:lastModifiedBy>
  <cp:revision>1</cp:revision>
  <dcterms:modified xsi:type="dcterms:W3CDTF">2018-04-17T13:41:49Z</dcterms:modified>
</cp:coreProperties>
</file>