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664" r:id="rId2"/>
  </p:sldMasterIdLst>
  <p:notesMasterIdLst>
    <p:notesMasterId r:id="rId1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2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3" name="Shape 6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4" name="Shape 6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0" name="Shape 6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5" name="Shape 6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1" name="Shape 6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6" name="Shape 6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2" name="Shape 6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8" name="Shape 6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Shape 6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5" name="Shape 6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Shape 7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2" name="Shape 70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b</a:t>
            </a: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Shape 7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9" name="Shape 7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Shape 7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6" name="Shape 7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Shape 7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3" name="Shape 7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</a:t>
            </a: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Shape 7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0" name="Shape 7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b</a:t>
            </a: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Shape 7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7" name="Shape 7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Shape 7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4" name="Shape 74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any</a:t>
            </a: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Shape 7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1" name="Shape 75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any</a:t>
            </a: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Shape 7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8" name="Shape 7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</a:t>
            </a: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Shape 7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6" name="Shape 76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7" name="Shape 5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3" name="Shape 5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9" name="Shape 5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1" name="Shape 5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6" name="Shape 5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2" name="Shape 6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8" name="Shape 6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4" name="Shape 6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0" name="Shape 6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5" name="Shape 6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7" name="Shape 6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4373B7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Withgott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51" y="522322"/>
            <a:ext cx="4583515" cy="5591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Shape 15"/>
          <p:cNvSpPr txBox="1"/>
          <p:nvPr/>
        </p:nvSpPr>
        <p:spPr>
          <a:xfrm>
            <a:off x="4716667" y="532554"/>
            <a:ext cx="4427333" cy="412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Outlines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Chapter 17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  <a:t>Atmospheric Science,</a:t>
            </a:r>
            <a:b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  <a:t>Air Quality, and</a:t>
            </a:r>
            <a:b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  <a:t>Pollution Control</a:t>
            </a:r>
          </a:p>
        </p:txBody>
      </p:sp>
      <p:sp>
        <p:nvSpPr>
          <p:cNvPr id="16" name="Shape 16"/>
          <p:cNvSpPr txBox="1"/>
          <p:nvPr/>
        </p:nvSpPr>
        <p:spPr>
          <a:xfrm>
            <a:off x="4716667" y="4688712"/>
            <a:ext cx="4427332" cy="10797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Withgott/Laposata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Fifth Edition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4373B7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 descr="Withgott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51" y="522322"/>
            <a:ext cx="4583515" cy="5591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6" name="Shape 56"/>
          <p:cNvSpPr txBox="1"/>
          <p:nvPr/>
        </p:nvSpPr>
        <p:spPr>
          <a:xfrm>
            <a:off x="4716667" y="532554"/>
            <a:ext cx="4427333" cy="412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Active Lecture Questions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Chapter 2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  <a:t>Earth’s Physical Systems: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  <a:t>Matter, Energy, and Geology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4716667" y="4688712"/>
            <a:ext cx="4427332" cy="10797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Withgott/Laposata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Fifth Edition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4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4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268287" y="180975"/>
            <a:ext cx="8685211" cy="536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92088" y="2247900"/>
            <a:ext cx="4317999" cy="2698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chart" idx="2"/>
          </p:nvPr>
        </p:nvSpPr>
        <p:spPr>
          <a:xfrm>
            <a:off x="4662487" y="2247900"/>
            <a:ext cx="4317999" cy="2698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marR="0" lvl="1" indent="-3492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31750" y="6567488"/>
            <a:ext cx="19796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/>
          <p:nvPr/>
        </p:nvSpPr>
        <p:spPr>
          <a:xfrm>
            <a:off x="31750" y="6567488"/>
            <a:ext cx="19796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9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9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9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9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9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9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9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9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9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atmosphere is layered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328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atmosphere is a thin coating only 1/100 the diameter of the Earth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Consists of four layers that differ in temperature, density, and composition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Troposphere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bottommost layer (from ground up to 11 km [7 mi])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Contains ¾ of the atmosphere’s mass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for breathing, weather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air gets colder with altitude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Tropopause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boundary that limits mixing between troposphere and the layer above it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Shape 6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291" y="345867"/>
            <a:ext cx="7519416" cy="616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Tobacco smoke and radon are the primary indoor pollutants in industrialized nations</a:t>
            </a:r>
          </a:p>
        </p:txBody>
      </p:sp>
      <p:sp>
        <p:nvSpPr>
          <p:cNvPr id="651" name="Shape 65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Cigarettes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 eye, nose, and throat irritation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Greatly increase risk of lung cancer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 over 4000 chemical compounds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Secondhand smoke causes similar problems to smoking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 smoking has declined in developed nations, it still causes 160,000 cases of lung cancer per year in the United States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Tobacco smoke and radon are the primary indoor pollutants in industrialized nations</a:t>
            </a:r>
          </a:p>
        </p:txBody>
      </p:sp>
      <p:sp>
        <p:nvSpPr>
          <p:cNvPr id="657" name="Shape 65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Radon causes 21,000 deaths/year in the United States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radioactive gas resulting from natural decay of rock, soil, or water that can seep into buildings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homes are being built that are radon resistant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Shape 6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458" y="371856"/>
            <a:ext cx="7747080" cy="611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Many VOCs pollute indoor air</a:t>
            </a:r>
          </a:p>
        </p:txBody>
      </p:sp>
      <p:sp>
        <p:nvSpPr>
          <p:cNvPr id="668" name="Shape 668"/>
          <p:cNvSpPr txBox="1">
            <a:spLocks noGrp="1"/>
          </p:cNvSpPr>
          <p:nvPr>
            <p:ph type="body" idx="1"/>
          </p:nvPr>
        </p:nvSpPr>
        <p:spPr>
          <a:xfrm>
            <a:off x="143393" y="1300678"/>
            <a:ext cx="9076804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VOCs are the most diverse group of indoor air pollutants </a:t>
            </a:r>
          </a:p>
          <a:p>
            <a:pPr marL="742950" marR="0" lvl="1" indent="-285750" algn="l" rtl="0">
              <a:lnSpc>
                <a:spcPct val="12307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Released by everything from plastics and oils to perfumes and paints  </a:t>
            </a:r>
          </a:p>
          <a:p>
            <a:pPr marL="742950" marR="0" lvl="1" indent="-285750" algn="l" rtl="0">
              <a:lnSpc>
                <a:spcPct val="12307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are released in very small amounts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 implications are unclear because exposure is to low concentrations and people are exposed to mixtures of pollutants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Formaldehyde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leaks from pressed wood and insulation</a:t>
            </a:r>
          </a:p>
          <a:p>
            <a:pPr marL="742950" marR="0" lvl="1" indent="-285750" algn="l" rtl="0">
              <a:lnSpc>
                <a:spcPct val="123076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Irritates mucous membranes and induces skin allergies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883" y="333756"/>
            <a:ext cx="7052232" cy="619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Living organisms can pollute</a:t>
            </a:r>
          </a:p>
        </p:txBody>
      </p:sp>
      <p:sp>
        <p:nvSpPr>
          <p:cNvPr id="679" name="Shape 67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Tiny living organisms may be the most widespread source of indoor air pollution in the developed world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Dust mites and animal dander worsen asthma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Fungi, mold, mildew, airborne bacteria cause allergies, asthma, other respiratory ailments, and diseases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Building-related illness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sickness produced by indoor pollution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Sick building syndrome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sickness produced by indoor pollution with general and nonspecific symptoms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Reduced by using low-toxicity building materials and good ventilation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can enhance indoor air quality</a:t>
            </a:r>
          </a:p>
        </p:txBody>
      </p:sp>
      <p:sp>
        <p:nvSpPr>
          <p:cNvPr id="685" name="Shape 68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low-toxicity materials, monitoring air quality, keeping rooms clean and providing adequate ventilation alleviate indoor air pollution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developing countries: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Dry wood before burning and cooking outside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more efficient stoves and less-polluting fuels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developed countries: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 exposure to known toxicants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homes and offices for radon and use CO detectors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Premature deaths from indoor air pollution worldwide dropped 40% from 1990 to 2010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</a:p>
        </p:txBody>
      </p:sp>
      <p:sp>
        <p:nvSpPr>
          <p:cNvPr id="691" name="Shape 69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Indoor air pollution is a potentially serious health threat</a:t>
            </a:r>
          </a:p>
          <a:p>
            <a:pPr marL="742950" marR="0" lvl="1" indent="-285750" algn="l" rtl="0">
              <a:lnSpc>
                <a:spcPct val="12307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can significantly minimize risks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Outdoor air pollution has been addressed by government legislation and regulation in developed countries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global deletion of ozone has been halted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Reduction in outdoor air pollution represents some of the greatest strides in environmental protection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is still room for improvement in reducing acid deposition in developing countries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698" name="Shape 69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major component of Earth’s atmosphere is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nitrogen gas.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oxygen gas.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argon gas.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vapor.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atmosphere is layered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Stratosphere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11–50 km (7–31 mi) above sea level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Drier and less dense, with little vertical mixing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Becomes warmer with altitude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Contains UV radiation-blocking ozone, 17–30 km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(10–19 mi) above sea level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Mesosphere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50–80 km (31–56 mi) above sea level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Extremely low air pressure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Temperatures decrease with altitude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Thermosphere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atmosphere’s top layer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Extends upward to 500 m (300 mi)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705" name="Shape 70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Ozone in the _________ is a pollutant but in the ______ is vital for life.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stratosphere; troposphere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troposphere; stratosphere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troposphere; tropopause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stratosphere; thermosphere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712" name="Shape 71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convective circulation,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dense, cooler air rises.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denser, warmer air rises.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dense, warmer air rises.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denser, cooler air rises.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719" name="Shape 71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were on a sailing ship going from the United States to Europe, you would want to be in the area of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_____.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doldrums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trade winds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westerlies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polar cell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726" name="Shape 72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Clean Air Act does all of the following EXCEPT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forbid emissions trading.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funds for pollution-control research.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 citizens to sue violators.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standards for air quality.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733" name="Shape 73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criteria pollutant is highly reactive, foul smelling, and has a reddish brown color?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Sulfur dioxide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Nitrogen dioxide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Tropospheric ozone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monoxide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740" name="Shape 74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is the Montreal Protocol considered our greatest environmental success story?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has stopped global warming.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decreased criteria pollutants.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successfully stopped ozone depletion.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slowed acid deposition.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Viewpoints</a:t>
            </a:r>
          </a:p>
        </p:txBody>
      </p:sp>
      <p:sp>
        <p:nvSpPr>
          <p:cNvPr id="747" name="Shape 74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 of a major city near you. Do you think drivers should have to pay to drive downtown?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Yes, if mass transit is available.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Yes, but only charge people who do not live in the downtown area.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No; it’s my right to drive wherever I want to.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don’t care, because I don’t own a car.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Viewpoints</a:t>
            </a:r>
          </a:p>
        </p:txBody>
      </p:sp>
      <p:sp>
        <p:nvSpPr>
          <p:cNvPr id="754" name="Shape 75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 the government be able to force industries to put pollution-control devices on their factories?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Yes; I don’t want to be exposed to pollution.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Yes, but only if the people in the area agree.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No; let the factory owner decide. 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No; in these tough economic times, we need to leave businesses alone.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Shape 76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Interpreting Graphs and Data</a:t>
            </a:r>
          </a:p>
        </p:txBody>
      </p:sp>
      <p:sp>
        <p:nvSpPr>
          <p:cNvPr id="761" name="Shape 76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this graph show about the stratosphere?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contains the most ozone.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a very thin layer.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 decreases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increasing altitude.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 is not affected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increasing altitude. </a:t>
            </a:r>
          </a:p>
        </p:txBody>
      </p:sp>
      <p:pic>
        <p:nvPicPr>
          <p:cNvPr id="762" name="Shape 7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5096" y="1905000"/>
            <a:ext cx="3450303" cy="4769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Interpreting Graphs and Data</a:t>
            </a:r>
          </a:p>
        </p:txBody>
      </p:sp>
      <p:sp>
        <p:nvSpPr>
          <p:cNvPr id="769" name="Shape 76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conclusion can you draw from this graph?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largest reduction has been for carbon monoxide (CO).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have done the least to reduce NO</a:t>
            </a:r>
            <a:r>
              <a:rPr lang="en-US" sz="26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emissions.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have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emissions,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only slightly.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United States no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longer needs the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Air Act.</a:t>
            </a:r>
          </a:p>
        </p:txBody>
      </p:sp>
      <p:pic>
        <p:nvPicPr>
          <p:cNvPr id="770" name="Shape 7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398" y="3602482"/>
            <a:ext cx="4268522" cy="3081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3327" y="268223"/>
            <a:ext cx="4657344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Temperature, pressure, and humidity vary within the atmosphere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Atmospheric pressure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force per unit area produced by a column of air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Decreases with elevation (less air above)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Mount Everest’s peak is above 2/3 of the air molecules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Relative humidity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ratio of water vapor air contains to the amount it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could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contain at a given temperature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humidity makes it feel hotter than it really is because it prevents evaporative cooling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 varies with location and time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Microclimate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localized pattern of weather condition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7028" y="360594"/>
            <a:ext cx="6409943" cy="6136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Solar energy heats the atmosphere, helps create seasons, and causes air to circulate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Vast amounts of energy hit the atmosphere from the sun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Sunlight is most intense when it meets the planet’s surface at a perpendicular angle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Solar radiation is highest near the equator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an oblique angle, light loses its intensity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Solar radiation is weakest near the poles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Because the Earth is tilted, each hemisphere tilts toward the sun for half the year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Results in a change of seasons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333399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Equatorial regions are unaffected by this tilt, so days average 12 hours throughout the year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816864"/>
            <a:ext cx="8546592" cy="5224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152" y="327396"/>
            <a:ext cx="8235696" cy="6203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Solar energy heats the atmosphere, helps create seasons, and causes air to circulate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Land and water absorb solar energy then radiate heat, evaporating water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near Earth’s surface tend to be warm and moist 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Convective circulation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less dense, warmer air rises, creating vertical currents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Rising air expands and cools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Cool air descends and becomes denser, replacing rising warm air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then warms and rises again, continuing the process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Convective circulation also occurs in oceans and magma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0848" y="551687"/>
            <a:ext cx="6242304" cy="575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This lecture will help you understand: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composition, structure, and function of Earth’s atmosphere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Weather, climate, and atmospheric conditions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Outdoor pollution and solutions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Stratospheric ozone depletion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Acidic deposition and consequences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Indoor air pollution and solutions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atmosphere drives weather and climate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Weather and climate involve the physical properties of the troposphere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Temperature, pressure, humidity, cloudiness, wind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Weather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specifies atmospheric conditions over short time periods and within small geographic areas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patterns of atmospheric conditions across large geographic regions over long periods of time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Mark Twain said, “Climate is what we expect; weather is what we get”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Air masses interact, producing weather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Weather can change rapidly when air masses with different properties meet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Front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boundary between air masses that differ in temperature, moisture, and density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 front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boundary where warm, moist air replaces colder, drier air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Clouds and light rain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Cold front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boundary where colder, drier air displaces warmer, moister air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Clouds and thunderstorms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3264" y="268223"/>
            <a:ext cx="4157471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Air masses interact, producing weather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High-pressure system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contains air that descends because it is cool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spreads outward as it nears the ground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brings fair weather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Low-pressure system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warm air rises and draws air inward toward the center of low pressure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Rising air expands and cools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brings clouds and precipitation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Air masses interact, producing weather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temperature normally decreases as altitude increases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8333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 air rises from close to the ground, causing vertical mixing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 inversion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thermal inversion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layer of cool air occurs beneath warm air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Inversion layer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band of air where temperature rises with altitude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Denser, cooler air at the bottom of the layer resists mixing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Inversions often trap pollutants in cities surrounded by mountains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5727" y="268223"/>
            <a:ext cx="4352543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Large-scale circulation systems produce global climate patterns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Convective currents contribute to climatic patterns at large geographic scales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Hadley cells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convective cells near the equator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Surface air warms, rises, and expands, causing heavy rainfall near the equator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Gives rise to tropical rainforests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Currents heading north and south are dry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Gives rise to deserts at 30 degrees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Ferrel cells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polar cells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lift air and create precipitation at 60 degrees latitude north and south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Conditions at the poles are dry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7103" y="268223"/>
            <a:ext cx="3669791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Large-scale circulation systems produce global climate patterns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Atmospheric cells interact with Earth’s rotation to produce global wind patterns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Earth rotates, equatorial regions spin faster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Coriolis effect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apparent east-west deflection of air currents of the convective cells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equator where there is little wind is a region know as the doldrums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Curving global wind patterns from the Coriolis effect cause the trade winds between the equator and 30° latitude, and the westerlies between 30° and 60°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centuries, these wind patterns facilitated ocean travel by wind-powered sailing ships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6248" y="1581912"/>
            <a:ext cx="3651503" cy="369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356615"/>
            <a:ext cx="8546592" cy="6144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Storms pose hazards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Atmospheric conditions can produce dangerous storms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Hurricanes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form when winds rush into areas of low pressure (also known as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typhoons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cyclones)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Warm, moist air over the tropical oceans rises, drawing up huge amounts of water vapor, which falls as heavy rains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Storms pose hazards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Tornadoes</a:t>
            </a:r>
            <a:r>
              <a:rPr lang="en-US" sz="2800" b="1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form when warm air meets cold air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Quickly rising warm air forms a powerful convective current (spinning funnel)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Winds can reach 500 km per hour (310 mph)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Understanding how the atmosphere works helps us to predict violent storms and protect people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1706880"/>
            <a:ext cx="8546592" cy="3444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Outdoor Air Quality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pollutants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gases and particulate material added to the atmosphere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affect climate or harm people or other organisms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pollution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release of air pollutants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Outdoor (ambient) air pollution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pollution outside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recently decreased due to government policy and improved technologies in developed countries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Developing countries and urban areas still have significant problems 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Greatest air pollution problem may be our emission of greenhouse gasses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Natural sources can pollute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Fires pollute the atmosphere with soot and gases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60 million ha (150 million acres) of forests and grasslands burn per year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influence makes fires more severe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Fuel buildup from fire suppression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 in fire-prone areas (such as chaparral)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“Slash-and-burn” agriculture causes fire where they might not naturally occur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Natural sources can pollute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severe El Niño in 1997 caused unprecedented forest fires that sickened 20 million and caused a plane to crash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 change will increase drought and fires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Volcanoes release particulate matter, sulfur dioxide, and other gases that can remain in the air for months or years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Aerosols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fine droplets of sulfur dioxide, water, oxygen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Reflect sunlight back to space 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Cool the atmosphere and surface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Natural sources can pollute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Dust storms occur when wind sweeping over arid land sends huge amounts of dust aloft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Unsustainable farming and grazing contribute by promoting erosion and desertification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Trade winds blow dust from Africa across oceans, providing nutrients to the Amazon and infecting coral reefs in the Caribbean with fungal spores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1862327"/>
            <a:ext cx="8546592" cy="3133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create outdoor air pollution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Point sources </a:t>
            </a:r>
            <a:r>
              <a:rPr lang="en-US" sz="2800" b="0" i="0" u="none" strike="noStrike" cap="none">
                <a:solidFill>
                  <a:srgbClr val="333333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specific spots where large quantities of pollutants are discharged (power plants and factories)	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Non-point sources</a:t>
            </a:r>
            <a:r>
              <a:rPr lang="en-US" sz="2800" b="0" i="1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rgbClr val="333333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more diffuse sources, consisting of many small sources (automobiles)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Primary pollutants</a:t>
            </a:r>
            <a:r>
              <a:rPr lang="en-US" sz="2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rgbClr val="333333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pollutants that are directly harmful and can react to form harmful substances (soot and carbon monoxide)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Secondary pollutants</a:t>
            </a:r>
            <a:r>
              <a:rPr lang="en-US" sz="2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rgbClr val="333333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pollutants that form when primary pollutants interact or react with components of the atmosphere 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Tropospheric ozone and sulfuric acid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create outdoor air pollution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Residence time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rgbClr val="333333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time a pollutant stays in the atmosphere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Pollutants with brief residence times exert localized impacts over short time periods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Particulate matter, automobile exhaust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Pollutants with long residence times exert regional or global impacts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Pollutants causing climate change or ozone depletion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Central Case Study: Cleaning the Air in L.A. and Mexico City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Vehicles caused smog in Los Angeles from 1970s to 1990s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Policies and technologies improved its air quality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its “sister cities” are not as clean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Mexico City suffered the most polluted air in the world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Vehicles generated most of the pollution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city is also surrounded by mountains and is at a high elevation, increasing solar radiation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490727"/>
            <a:ext cx="8546592" cy="5876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Clean Air Act legislation addresses pollution in the United States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Air Act  of 1963 funded research and encouraged emissions standards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Air Act of 1970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standards for air quality and limits on emissions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Provided funds for pollution-control research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Allowed citizens to sue parties violating the standards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Air Act of 1990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strengthened regulations for auto emissions, toxic air pollutants, acidic deposition, stratospheric ozone depletion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Introduced emissions trading for sulfur dioxide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Clean Air Act legislation addresses pollution in the United States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Environmental Protection Agency (EPA) sets nationwide standards for emissions and concentrations of toxic pollutants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States monitor air quality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develop, implement, and enforce regulations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submit plans to the EPA for approval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EPA takes over enforcement if plans are inadequate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EPA can prevent regions from receiving money for transportation projects if they fail to clean up their air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Agencies monitor emissions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1538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State and local agencies monitor and report on six major pollutants: carbon monoxide (CO), sulfur dioxide (SO</a:t>
            </a:r>
            <a:r>
              <a:rPr lang="en-US" sz="26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nitrogen oxides (NO</a:t>
            </a:r>
            <a:r>
              <a:rPr lang="en-US" sz="26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), volatile organic compounds (VOCs), particulate matter, and lead (Pb)</a:t>
            </a:r>
          </a:p>
          <a:p>
            <a:pPr marL="342900" marR="0" lvl="0" indent="-342900" algn="l" rtl="0">
              <a:lnSpc>
                <a:spcPct val="111538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Carbon monoxide</a:t>
            </a: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(CO) </a:t>
            </a:r>
            <a:r>
              <a:rPr lang="en-US" sz="2600" b="0" i="0" u="none" strike="noStrike" cap="none">
                <a:solidFill>
                  <a:srgbClr val="333333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colorless, odorless gas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Produced primarily by incomplete combustion of fuel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vehicles and engines, industry, waste combustion, residential wood burning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Poses risk to humans and animals, even in small concentrations</a:t>
            </a:r>
          </a:p>
          <a:p>
            <a:pPr marL="742950" marR="0" lvl="1" indent="-285750" algn="l" rtl="0">
              <a:lnSpc>
                <a:spcPct val="120833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Binds irreversibly to hemoglobin, preventing oxygen transport in the blood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Shape 3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333756"/>
            <a:ext cx="7257408" cy="619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Agencies monitor emissions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143393" y="1300678"/>
            <a:ext cx="9000605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Sulfur dioxide (SO</a:t>
            </a:r>
            <a:r>
              <a:rPr lang="en-US" sz="2800" b="1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rgbClr val="333333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colorless gas with a strong odor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coal emissions from electricity generation, industry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form acid precipitation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Nitrogen oxides (NO</a:t>
            </a:r>
            <a:r>
              <a:rPr lang="en-US" sz="2800" b="1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rgbClr val="333333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formed when nitrogen and oxygen react at high temperatures; includes NO and NO</a:t>
            </a:r>
            <a:r>
              <a:rPr lang="en-US" sz="28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vehicles, industrial combustion, electrical utilities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Contribute to smog and acid precipitation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Agencies monitor emissions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Volatile organic compounds (VOCs)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rgbClr val="333333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carbon-containing chemicals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and emitted by engines, solvents, household chemicals, and industrial processes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react to produce secondary pollutants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Agencies monitor emissions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Particulate matter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rgbClr val="333333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suspended solid or liquid particles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pollutants: dust and soot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Secondary pollutants: sulfates and nitrates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Damages respiratory tissue when inhaled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size classes for particles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PM</a:t>
            </a:r>
            <a:r>
              <a:rPr lang="en-US" sz="26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rgbClr val="333333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less than 10 microns in diameter (dust)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PM</a:t>
            </a:r>
            <a:r>
              <a:rPr lang="en-US" sz="26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rgbClr val="333333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less than 2.5 microns (combustion products)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Agencies monitor emissions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rgbClr val="333333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heavy metal used in gasoline and industrial metal smelting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Bioaccumulates and damages the nervous system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Banned in gasoline in developed countries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Being banned in most developing countries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have reduced pollutant emissions</a:t>
            </a:r>
          </a:p>
        </p:txBody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emissions of the six monitored pollutants have declined substantially since the Clean Air Act of 1970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Despite increased population, energy consumption, miles traveled, and gross domestic product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other industrialized nations have also reduced their emissions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Reductions have been achieved by a combination of policy and technology driven by grassroots demand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Cleaner-burning engines and catalytic converters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Scrubbers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rgbClr val="333333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chemically convert or physically remove pollutants before they leave smokestacks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Central Case Study: Cleaning the Air in L.A. and Mexico City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 policies sought to stop the pollution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Shifted industries to cleaner burning fuels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Vehicle emissions were regulated and monitored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subway lines were added and more efficient busses replaced older ones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Bike rental and car sharing programs were started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pollutants have been cut by over 75%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meets health standards 1 out of every 2 days (compared to 8 days in all of 1991)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there is still work to be done; air pollution contributes to an estimated 4000 deaths per year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Shape 3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4872" y="268223"/>
            <a:ext cx="4334255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Shape 3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591312"/>
            <a:ext cx="8546592" cy="567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Shape 3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7584" y="257556"/>
            <a:ext cx="6288828" cy="6342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have reduced pollutant emissions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4049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Permit-trading programs and clean coal technologies reduce SO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emissions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Phaseouts of leaded gasoline caused emissions of lead to drop 93% in the 1980s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Reduction of emission is regarded as one of the greatest accomplishments of the United States in protecting health and the environment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Shows what can be accomplished when government and industry use scientific information and listen to public demands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EPA estimates that 200,000 lives were saved between 1970 and 1990 because of cleaner air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Air quality has improved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EPA and states monitor outdoor air quality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Criteria pollutants </a:t>
            </a:r>
            <a:r>
              <a:rPr lang="en-US" sz="2800" b="0" i="0" u="none" strike="noStrike" cap="none">
                <a:solidFill>
                  <a:srgbClr val="333333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pollutants that pose especially great threats to human health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333399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monoxide, sulfur dioxide, particulate matter, lead, nitrogen dioxide, tropospheric ozone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Air quality has improved</a:t>
            </a:r>
          </a:p>
        </p:txBody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ambient air quality standards </a:t>
            </a:r>
            <a:b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(NAAQS) </a:t>
            </a:r>
            <a:r>
              <a:rPr lang="en-US" sz="2800" b="0" i="0" u="none" strike="noStrike" cap="none">
                <a:solidFill>
                  <a:srgbClr val="333333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maximum concentrations allowed in outdoor air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Nitrogen dioxide (NO</a:t>
            </a:r>
            <a:r>
              <a:rPr lang="en-US" sz="2800" b="1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800" b="0" i="0" u="none" strike="noStrike" cap="none">
                <a:solidFill>
                  <a:srgbClr val="333333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highly reactive, foul-smelling reddish brown gas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Contributes to smog and acid precipitation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Along with nitric oxide (NO) is part of the chemical group called nitrogen oxides (NO</a:t>
            </a:r>
            <a:r>
              <a:rPr lang="en-US" sz="26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Air quality has improved</a:t>
            </a:r>
          </a:p>
        </p:txBody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Tropospheric ozone (O</a:t>
            </a:r>
            <a:r>
              <a:rPr lang="en-US" sz="2800" b="1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2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ground-level ozone </a:t>
            </a:r>
            <a:r>
              <a:rPr lang="en-US" sz="2800" b="0" i="0" u="none" strike="noStrike" cap="none">
                <a:solidFill>
                  <a:srgbClr val="333333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colorless gas that poses health risks due to the instability of the O</a:t>
            </a:r>
            <a:r>
              <a:rPr lang="en-US" sz="28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800" b="1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Results from interactions of sunlight, heat, nitrogen oxides, and volatile carbon-containing chemicals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a secondary pollutant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a major component of smog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Participates in reactions that harm tissues and cause respiratory problems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pollutant that most frequently exceeds EPA standards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Shape 3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076" y="304800"/>
            <a:ext cx="6953845" cy="611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Air quality has improved</a:t>
            </a:r>
          </a:p>
        </p:txBody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quality today is better than it has been for at least a generation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However, new pollutants are emerging as new problems, particularly greenhouse gas emissions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Americans live in areas where criteria pollutants still reach unhealthy levels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air in Los Angeles county violates NAAQS for five of the six criteria pollutants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Shape 4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256032"/>
            <a:ext cx="8546592" cy="6345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163" y="381000"/>
            <a:ext cx="7281671" cy="6206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Air quality has improved</a:t>
            </a:r>
          </a:p>
        </p:txBody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Much of the focus of controlling emissions is on cities, but rural residents can suffer from poor air quality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Airborne pesticides from farms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 pollutants that drift from cities, factories, and power plants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Feedlots, where cattle, hogs, or chickens are raised in dense concentrations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 dust, methane, hydrogen sulfide, and ammonia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objectionable odors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living or working nearby have high rates of respiratory illness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Toxic substances pose health risks</a:t>
            </a:r>
          </a:p>
        </p:txBody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Toxic air pollutants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rgbClr val="333333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substances that cause cancer, reproductive defects, or neurological, developmental, immune system, or respiratory problems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EPA regulates 187 toxic air pollutants from metal smelting, sewage treatment, industry, etc.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Includes heavy metals, VOCs, methylene chloride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Toxic air pollutants cause cancer in 1 out of 20,000 Americans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Air Act regulations helped reduce emissions by more than 42% since 1990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Shape 4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083" y="329521"/>
            <a:ext cx="8083296" cy="6198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Should we regulate greenhouse gasses as air pollutants?</a:t>
            </a:r>
          </a:p>
        </p:txBody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Industrialized countries have reduced most sources of air pollution but are continuing to release vast amounts of greenhouse gasses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Warming of the lower atmosphere by greenhouse gas emission may be the largest air pollution threat we face today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Industry and utilities generate much of the emissions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of us contribute to greenhouse gas emissions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average U.S. vehicle driver releases close to 6 metric tons of carbon dioxide and large amounts of methane and nitrous oxide per year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Should we regulate greenhouse gasses as air pollutants?</a:t>
            </a:r>
          </a:p>
        </p:txBody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2007, the U.S. Supreme Court ruled that the EPA could regulate greenhouse gasses under the Clean Air Act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Congress failed to pass legislation to regulate greenhouse gas emission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2011 the EPA introduced standards for cars and trucks and in 2012 for new coal-fired power plants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Should we regulate greenhouse gasses as air pollutants?</a:t>
            </a:r>
          </a:p>
        </p:txBody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Coal and petrochemical industries sued to stop the EPA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courts upheld the EPA’s regulations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U.S. CO</a:t>
            </a:r>
            <a:r>
              <a:rPr lang="en-US" sz="2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emissions decreased by 12% from 2007 to 2012 (partly because of the economic recession, partly from cleaner burning fuels and more efficient cars)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Industrializing nations are suffering increasing pollution</a:t>
            </a:r>
          </a:p>
        </p:txBody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Outdoor pollution is getting worse in developing nations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Growing numbers of factories and power plants pollute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Governments emphasize economic growth, not pollution control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burn traditional fuels (wood and charcoal)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Residents of Mexico City and other Mexican cities suffer a variety of health impacts from the heavily polluted air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 has the world’s worst air pollution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Coal burning, more cars, power plants, factories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Causes over 300,000 premature deaths/year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Industrializing nations are suffering increasing pollution</a:t>
            </a:r>
          </a:p>
        </p:txBody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Beijing in January–February 2013, smog became so thick that residents wore face masks to breath and airplane flights were canceled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U.S. embassy’s air pollution monitor recorded a measurement of 755 on a scale from 0–500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health impacts of air pollution across China are huge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2013 report blamed 1.2 million premature deaths per year on air pollution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Winds carry the pollution to neighboring countries and even across the Pacific Ocean to the U.S. west coast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Shape 4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576072"/>
            <a:ext cx="8546592" cy="5705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Industrializing nations are suffering increasing pollution</a:t>
            </a:r>
          </a:p>
        </p:txBody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government is trying to decrease pollution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Shutting down heavily polluting factories and mines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Phasing out some subsidies for polluting industries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Installing pollution controls in factories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Encouraging renewable and nuclear energy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Mandating cleaner burning fuels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Asian (Atmospheric) Brown Cloud </a:t>
            </a:r>
            <a:r>
              <a:rPr lang="en-US" sz="2800" b="0" i="0" u="none" strike="noStrike" cap="none">
                <a:solidFill>
                  <a:srgbClr val="333333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2-mile-thick layer of pollution over southern Asia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Reduces sunlight reaching the ground by 10–20%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Decreased crop productivity, increased flooding, etc.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Atmosphere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Atmosphere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thin layer of gases around Earth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oxygen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Absorbs radiation and moderates climate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Transports and recycles water and nutrients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78% N</a:t>
            </a:r>
            <a:r>
              <a:rPr lang="en-US" sz="26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21% O</a:t>
            </a:r>
            <a:r>
              <a:rPr lang="en-US" sz="26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Smog poses health risks</a:t>
            </a:r>
          </a:p>
        </p:txBody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rgbClr val="333333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 unhealthy mixture of air pollutants over urban areas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 smog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rgbClr val="333333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smog created when industries burn coal or oil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monoxide and soot are produced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Sulfur reacts with water to form sulfuric acid, and nitrogen compounds also contribute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Smog poses health risks</a:t>
            </a:r>
          </a:p>
        </p:txBody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Smog combined with a thermal inversion killed 21 and sickened 6000 people in Donora, PA in 1948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 smog is now rare in industrialized nations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Coal-burning industrializing countries face smog risks because of coal burning and lax pollution control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Shape 4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947" y="333756"/>
            <a:ext cx="7568105" cy="619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Smog poses health risks</a:t>
            </a:r>
          </a:p>
        </p:txBody>
      </p:sp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urban areas, pollution results mainly from automobile exhaust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Photochemical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smog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rgbClr val="333333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smog produced when sunlight drives a series of reactions involving primary pollutants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Produces over 100 different chemicals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Tropospheric ozone is often the most abundant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causes photochemical smog to form a brown haze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Exhaust from morning traffic releases nitric oxide (NO) and VOCs into the air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Photochemical smog typically peaks in the afternoon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cause eye, nose, and throat irritation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Shape 4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293" y="371856"/>
            <a:ext cx="7903412" cy="611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can take steps to reduce smog</a:t>
            </a:r>
          </a:p>
        </p:txBody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California has lead the way in adopting pollution control technology and emissions standards for vehicles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cars generate just 1% of the smog-forming emissions of a 1960s car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California and 33 other states require vehicle exhaust inspections, cutting emissions by 30% in many states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can take steps to reduce smog</a:t>
            </a:r>
          </a:p>
        </p:txBody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countries are trying to reduce their emissions, requiring cleaner industrial facilities or closing those that can’t improve or providing financial incentives to replace aging vehicles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public transit and bike use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Mexico City has reduced its smog by over 50% since 1990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Shape 5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399287"/>
            <a:ext cx="8546592" cy="605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Ozone Depletion and Recovery</a:t>
            </a:r>
          </a:p>
        </p:txBody>
      </p:sp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Ozone is a pollutant in the troposphere, but it is helpful when in the stratosphere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Ozone layer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ozone in the lower stratosphere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Blocks incoming ultraviolet (UV) radiation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Protects life from radiation’s damaging effects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Ozone Depletion and Recovery</a:t>
            </a:r>
          </a:p>
        </p:txBody>
      </p:sp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stratospheric ozone was being depleted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Ozone-depleting substances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human-made chemicals that destroy ozone by splitting its molecules apart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campaign to halt the degradation of the ozone layer is one of society’s most successful efforts to address a major environmental problem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Atmosphere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 is minute concentrations of either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Permanent gases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gases that remain at stable concentrations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 gases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gases with varying concentrations across time and place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activity is changing the amount of some gases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26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methane (CH</a:t>
            </a:r>
            <a:r>
              <a:rPr lang="en-US" sz="26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ozone (O</a:t>
            </a:r>
            <a:r>
              <a:rPr lang="en-US" sz="26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Synthetic chemicals deplete stratospheric ozone</a:t>
            </a:r>
          </a:p>
        </p:txBody>
      </p:sp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Halocarbons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human-made compounds made from hydrocarbons with added chlorine, bromine, or fluorine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Chlorofluorocarbons (CFCs)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halocarbons used as refrigerants, in fire extinguishers, in aerosol cans, etc.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Synthetic chemicals deplete stratospheric ozone</a:t>
            </a:r>
          </a:p>
        </p:txBody>
      </p:sp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CFCs are nonreactive so can reach the stratosphere and remain there for a century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UV radiation breaks CFCs into chlorine and carbon atoms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chlorine atom splits ozone, destroying it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chlorine can destroy 100,000 ozone molecules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Shape 5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9887" y="1277112"/>
            <a:ext cx="6364223" cy="430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Antarctic ozone hole appears each spring</a:t>
            </a:r>
          </a:p>
        </p:txBody>
      </p:sp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Ozone over Antarctica declined by nearly half in 10 years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Ozone hole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thinned ozone concentration over Antarctica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High-altitude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polar stratospheric clouds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form during the dark, frigid winter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Antarctic ozone hole appears each spring</a:t>
            </a:r>
          </a:p>
        </p:txBody>
      </p:sp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Nitric acid in clouds splits chlorine off of CFCs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polar vortex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(swirling winds) traps chlorine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UV radiation in September (spring) sunshine dissipates the clouds and releases the chlorine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chlorine destroys the ozone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December’s warmer air shuts down the polar vortex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Ozone-poor air diffuses, while ozone-rich air enters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Shape 5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1270" y="297180"/>
            <a:ext cx="5921459" cy="6263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addressed ozone depletion with the Montreal Protocol</a:t>
            </a:r>
          </a:p>
        </p:txBody>
      </p:sp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947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Montreal Protocol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treaty in which 196 nations agreed to cut CFC production in half by 1998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Follow-up agreements deepened cuts, advanced timetables, and addressed other ozone-depleting chemicals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Industry shifted to safer, inexpensive, and efficient alternatives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Challenges still face us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CFCs will remain in the stratosphere for a long time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Nations can ask for exemptions to the ban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Shape 5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761991"/>
            <a:ext cx="4372738" cy="3334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Shape 5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2090927"/>
            <a:ext cx="4273296" cy="2676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addressed ozone depletion with the Montreal Protocol</a:t>
            </a:r>
          </a:p>
        </p:txBody>
      </p:sp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considered our biggest environmental success story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 developed rapidly, along with technology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Policymakers included industry in helping solve the problem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Implementation of the plan allowed an adaptive management strategy 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Strategies responded to new scientific data, technological advances, and economic figures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Montreal Protocol can serve as a model for international environmental cooperation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Addressing Acid Deposition</a:t>
            </a:r>
          </a:p>
        </p:txBody>
      </p:sp>
      <p:sp>
        <p:nvSpPr>
          <p:cNvPr id="582" name="Shape 58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Acid deposition is another transboundary issue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Acidic deposition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deposition of acid or acid-forming pollutants from the atmosphere onto Earth’s surface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Acid rain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precipitation (rain, snow, sleet, hail) containing acid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548639"/>
            <a:ext cx="8546592" cy="576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Addressing Acid Deposition</a:t>
            </a:r>
          </a:p>
        </p:txBody>
      </p:sp>
      <p:sp>
        <p:nvSpPr>
          <p:cNvPr id="588" name="Shape 58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Atmospheric deposition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wet or dry deposition on land of pollutants (mercury, nitrates, organochlorines)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Acid deposition originates from sulfur dioxide and nitrogen oxides mostly from automobiles, electric utilities, industrial facilities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compounds react with water, oxygen, and oxidants to form sulfuric and nitric acids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Shape 5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1255775"/>
            <a:ext cx="8546592" cy="4346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Acid deposition has many impacts</a:t>
            </a:r>
          </a:p>
        </p:txBody>
      </p:sp>
      <p:sp>
        <p:nvSpPr>
          <p:cNvPr id="599" name="Shape 59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Wide-ranging effects on ecosystems and infrastructure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Nutrients (calcium, magnesium) are leached from topsoil, harming plants and soil organisms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Metal ions (aluminum, zinc, etc.) are converted into soluble forms that pollute water, weakening plants by damaging root tissues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Affects surface water and kills fish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Acid deposition has many impacts</a:t>
            </a:r>
          </a:p>
        </p:txBody>
      </p:sp>
      <p:sp>
        <p:nvSpPr>
          <p:cNvPr id="605" name="Shape 60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acid-neutralizing capacity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soil, rock, or water impacts the severity of acid rain’s effects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Damages agricultural crops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Erodes stone buildings, corrodes cars, erases writing on tombstones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Shape 6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3810000"/>
            <a:ext cx="6864096" cy="2942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Shape 6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228600"/>
            <a:ext cx="4572000" cy="3313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are addressing acid deposition</a:t>
            </a:r>
          </a:p>
        </p:txBody>
      </p:sp>
      <p:sp>
        <p:nvSpPr>
          <p:cNvPr id="617" name="Shape 61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0239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Clear Air Act of 1990 established an emissions trading program for sulfur dioxide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 incentives encourage polluters to invest in new technology or use other means to be cleaner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emissions across the U.S. have fallen 67%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Benefits outweighed costs 40:1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Sulfate loads in rainfall in the eastern United States were 51% lower in 2008–2010 than 1989–1991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Wet nitrogen deposition has also declined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and water quality in the eastern United States has improved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Shape 6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6103" y="268223"/>
            <a:ext cx="4431792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are addressing acid deposition</a:t>
            </a:r>
          </a:p>
        </p:txBody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impacts of acid deposition have long been studied at the Hubbard Brook Experimental Forest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Scientists added an acid-neutralizing mineral to a forest to simulate lowered acid deposition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Soil pH rose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Sugar maple trees were healthier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will be a time lag between reduced emissions and its positive consequences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Acid deposition is worse in the developing world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Especially in China, which burns coal in factories lacking pollution control equipment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Indoor Air Quality</a:t>
            </a:r>
          </a:p>
        </p:txBody>
      </p:sp>
      <p:sp>
        <p:nvSpPr>
          <p:cNvPr id="634" name="Shape 634"/>
          <p:cNvSpPr txBox="1">
            <a:spLocks noGrp="1"/>
          </p:cNvSpPr>
          <p:nvPr>
            <p:ph type="body" idx="1"/>
          </p:nvPr>
        </p:nvSpPr>
        <p:spPr>
          <a:xfrm>
            <a:off x="143393" y="1300678"/>
            <a:ext cx="9000605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Indoor air pollution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pollution in workplaces, schools, and homes</a:t>
            </a:r>
          </a:p>
          <a:p>
            <a:pPr marL="742950" marR="0" lvl="1" indent="-28575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 effects are greater than from outdoor pollution</a:t>
            </a:r>
          </a:p>
          <a:p>
            <a:pPr marL="342900" marR="0" lvl="0" indent="-34290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average U.S. citizen spends 90% of the time indoors</a:t>
            </a:r>
          </a:p>
          <a:p>
            <a:pPr marL="742950" marR="0" lvl="1" indent="-28575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Exposure to synthetic materials that have not been comprehensively tested</a:t>
            </a:r>
          </a:p>
          <a:p>
            <a:pPr marL="342900" marR="0" lvl="0" indent="-34290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Being environmentally prudent can make it worse</a:t>
            </a:r>
          </a:p>
          <a:p>
            <a:pPr marL="742950" marR="0" lvl="1" indent="-28575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reduce heat loss and improve efficiency, ventilation systems were sealed off </a:t>
            </a:r>
          </a:p>
          <a:p>
            <a:pPr marL="742950" marR="0" lvl="1" indent="-285750" algn="l" rtl="0">
              <a:lnSpc>
                <a:spcPct val="12500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buildings were constructed with windows that do not open, trapping pollutants inside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Burning fuelwood causes indoor air pollution in the developing world</a:t>
            </a:r>
          </a:p>
        </p:txBody>
      </p:sp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Indoor air pollution has the greatest impact on the developing world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Poverty forces millions to burn wood, charcoal, dung, crop wastes inside homes for heating and cooking with little to no ventilation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Produces soot, carbon monoxide, and other pollutants increasing risk of pneumonia, bronchitis, lung cancer, allergies, cataracts, asthma, heart disease, etc.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Fuel-burning pollution causes 3.5 million deaths/year (nearly 7% of all deaths)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thgott_Lecture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thgott_Clicker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4965</Words>
  <Application>Microsoft Office PowerPoint</Application>
  <PresentationFormat>On-screen Show (4:3)</PresentationFormat>
  <Paragraphs>544</Paragraphs>
  <Slides>119</Slides>
  <Notes>119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119</vt:i4>
      </vt:variant>
    </vt:vector>
  </HeadingPairs>
  <TitlesOfParts>
    <vt:vector size="123" baseType="lpstr">
      <vt:lpstr>Arial</vt:lpstr>
      <vt:lpstr>Noto Sans Symbols</vt:lpstr>
      <vt:lpstr>Withgott_Lecture_template</vt:lpstr>
      <vt:lpstr>Withgott_Clicker_Template</vt:lpstr>
      <vt:lpstr>PowerPoint Presentation</vt:lpstr>
      <vt:lpstr>This lecture will help you understand:</vt:lpstr>
      <vt:lpstr>PowerPoint Presentation</vt:lpstr>
      <vt:lpstr>Central Case Study: Cleaning the Air in L.A. and Mexico City</vt:lpstr>
      <vt:lpstr>Central Case Study: Cleaning the Air in L.A. and Mexico City</vt:lpstr>
      <vt:lpstr>PowerPoint Presentation</vt:lpstr>
      <vt:lpstr>The Atmosphere</vt:lpstr>
      <vt:lpstr>The Atmosphere</vt:lpstr>
      <vt:lpstr>PowerPoint Presentation</vt:lpstr>
      <vt:lpstr>The atmosphere is layered</vt:lpstr>
      <vt:lpstr>The atmosphere is layered</vt:lpstr>
      <vt:lpstr>PowerPoint Presentation</vt:lpstr>
      <vt:lpstr>Temperature, pressure, and humidity vary within the atmosphere</vt:lpstr>
      <vt:lpstr>PowerPoint Presentation</vt:lpstr>
      <vt:lpstr>Solar energy heats the atmosphere, helps create seasons, and causes air to circulate</vt:lpstr>
      <vt:lpstr>PowerPoint Presentation</vt:lpstr>
      <vt:lpstr>PowerPoint Presentation</vt:lpstr>
      <vt:lpstr>Solar energy heats the atmosphere, helps create seasons, and causes air to circulate</vt:lpstr>
      <vt:lpstr>PowerPoint Presentation</vt:lpstr>
      <vt:lpstr>The atmosphere drives weather and climate</vt:lpstr>
      <vt:lpstr>Air masses interact, producing weather</vt:lpstr>
      <vt:lpstr>PowerPoint Presentation</vt:lpstr>
      <vt:lpstr>Air masses interact, producing weather</vt:lpstr>
      <vt:lpstr>Air masses interact, producing weather</vt:lpstr>
      <vt:lpstr>PowerPoint Presentation</vt:lpstr>
      <vt:lpstr>Large-scale circulation systems produce global climate patterns</vt:lpstr>
      <vt:lpstr>PowerPoint Presentation</vt:lpstr>
      <vt:lpstr>Large-scale circulation systems produce global climate patterns</vt:lpstr>
      <vt:lpstr>PowerPoint Presentation</vt:lpstr>
      <vt:lpstr>Storms pose hazards</vt:lpstr>
      <vt:lpstr>Storms pose hazards</vt:lpstr>
      <vt:lpstr>PowerPoint Presentation</vt:lpstr>
      <vt:lpstr>Outdoor Air Quality</vt:lpstr>
      <vt:lpstr>Natural sources can pollute</vt:lpstr>
      <vt:lpstr>Natural sources can pollute</vt:lpstr>
      <vt:lpstr>Natural sources can pollute</vt:lpstr>
      <vt:lpstr>PowerPoint Presentation</vt:lpstr>
      <vt:lpstr>We create outdoor air pollution</vt:lpstr>
      <vt:lpstr>We create outdoor air pollution</vt:lpstr>
      <vt:lpstr>PowerPoint Presentation</vt:lpstr>
      <vt:lpstr>Clean Air Act legislation addresses pollution in the United States</vt:lpstr>
      <vt:lpstr>Clean Air Act legislation addresses pollution in the United States</vt:lpstr>
      <vt:lpstr>Agencies monitor emissions</vt:lpstr>
      <vt:lpstr>PowerPoint Presentation</vt:lpstr>
      <vt:lpstr>Agencies monitor emissions</vt:lpstr>
      <vt:lpstr>Agencies monitor emissions</vt:lpstr>
      <vt:lpstr>Agencies monitor emissions</vt:lpstr>
      <vt:lpstr>Agencies monitor emissions</vt:lpstr>
      <vt:lpstr>We have reduced pollutant emissions</vt:lpstr>
      <vt:lpstr>PowerPoint Presentation</vt:lpstr>
      <vt:lpstr>PowerPoint Presentation</vt:lpstr>
      <vt:lpstr>PowerPoint Presentation</vt:lpstr>
      <vt:lpstr>We have reduced pollutant emissions</vt:lpstr>
      <vt:lpstr>Air quality has improved</vt:lpstr>
      <vt:lpstr>Air quality has improved</vt:lpstr>
      <vt:lpstr>Air quality has improved</vt:lpstr>
      <vt:lpstr>PowerPoint Presentation</vt:lpstr>
      <vt:lpstr>Air quality has improved</vt:lpstr>
      <vt:lpstr>PowerPoint Presentation</vt:lpstr>
      <vt:lpstr>Air quality has improved</vt:lpstr>
      <vt:lpstr>Toxic substances pose health risks</vt:lpstr>
      <vt:lpstr>PowerPoint Presentation</vt:lpstr>
      <vt:lpstr>Should we regulate greenhouse gasses as air pollutants?</vt:lpstr>
      <vt:lpstr>Should we regulate greenhouse gasses as air pollutants?</vt:lpstr>
      <vt:lpstr>Should we regulate greenhouse gasses as air pollutants?</vt:lpstr>
      <vt:lpstr>Industrializing nations are suffering increasing pollution</vt:lpstr>
      <vt:lpstr>Industrializing nations are suffering increasing pollution</vt:lpstr>
      <vt:lpstr>PowerPoint Presentation</vt:lpstr>
      <vt:lpstr>Industrializing nations are suffering increasing pollution</vt:lpstr>
      <vt:lpstr>Smog poses health risks</vt:lpstr>
      <vt:lpstr>Smog poses health risks</vt:lpstr>
      <vt:lpstr>PowerPoint Presentation</vt:lpstr>
      <vt:lpstr>Smog poses health risks</vt:lpstr>
      <vt:lpstr>PowerPoint Presentation</vt:lpstr>
      <vt:lpstr>We can take steps to reduce smog</vt:lpstr>
      <vt:lpstr>We can take steps to reduce smog</vt:lpstr>
      <vt:lpstr>PowerPoint Presentation</vt:lpstr>
      <vt:lpstr>Ozone Depletion and Recovery</vt:lpstr>
      <vt:lpstr>Ozone Depletion and Recovery</vt:lpstr>
      <vt:lpstr>Synthetic chemicals deplete stratospheric ozone</vt:lpstr>
      <vt:lpstr>Synthetic chemicals deplete stratospheric ozone</vt:lpstr>
      <vt:lpstr>PowerPoint Presentation</vt:lpstr>
      <vt:lpstr>The Antarctic ozone hole appears each spring</vt:lpstr>
      <vt:lpstr>The Antarctic ozone hole appears each spring</vt:lpstr>
      <vt:lpstr>PowerPoint Presentation</vt:lpstr>
      <vt:lpstr>We addressed ozone depletion with the Montreal Protocol</vt:lpstr>
      <vt:lpstr>PowerPoint Presentation</vt:lpstr>
      <vt:lpstr>We addressed ozone depletion with the Montreal Protocol</vt:lpstr>
      <vt:lpstr>Addressing Acid Deposition</vt:lpstr>
      <vt:lpstr>Addressing Acid Deposition</vt:lpstr>
      <vt:lpstr>PowerPoint Presentation</vt:lpstr>
      <vt:lpstr>Acid deposition has many impacts</vt:lpstr>
      <vt:lpstr>Acid deposition has many impacts</vt:lpstr>
      <vt:lpstr>PowerPoint Presentation</vt:lpstr>
      <vt:lpstr>We are addressing acid deposition</vt:lpstr>
      <vt:lpstr>PowerPoint Presentation</vt:lpstr>
      <vt:lpstr>We are addressing acid deposition</vt:lpstr>
      <vt:lpstr>Indoor Air Quality</vt:lpstr>
      <vt:lpstr>Burning fuelwood causes indoor air pollution in the developing world</vt:lpstr>
      <vt:lpstr>PowerPoint Presentation</vt:lpstr>
      <vt:lpstr>Tobacco smoke and radon are the primary indoor pollutants in industrialized nations</vt:lpstr>
      <vt:lpstr>Tobacco smoke and radon are the primary indoor pollutants in industrialized nations</vt:lpstr>
      <vt:lpstr>PowerPoint Presentation</vt:lpstr>
      <vt:lpstr>Many VOCs pollute indoor air</vt:lpstr>
      <vt:lpstr>PowerPoint Presentation</vt:lpstr>
      <vt:lpstr>Living organisms can pollute</vt:lpstr>
      <vt:lpstr>We can enhance indoor air quality</vt:lpstr>
      <vt:lpstr>Conclusion</vt:lpstr>
      <vt:lpstr>QUESTION: Review</vt:lpstr>
      <vt:lpstr>QUESTION: Review</vt:lpstr>
      <vt:lpstr>QUESTION: Review</vt:lpstr>
      <vt:lpstr>QUESTION: Review</vt:lpstr>
      <vt:lpstr>QUESTION: Review</vt:lpstr>
      <vt:lpstr>QUESTION: Review</vt:lpstr>
      <vt:lpstr>QUESTION: Review</vt:lpstr>
      <vt:lpstr>QUESTION: Viewpoints</vt:lpstr>
      <vt:lpstr>QUESTION: Viewpoints</vt:lpstr>
      <vt:lpstr>QUESTION: Interpreting Graphs and Data</vt:lpstr>
      <vt:lpstr>QUESTION: Interpreting Graphs and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Rankin, Christian</dc:creator>
  <cp:lastModifiedBy>Rankin, Christian</cp:lastModifiedBy>
  <cp:revision>1</cp:revision>
  <dcterms:modified xsi:type="dcterms:W3CDTF">2018-04-17T13:41:19Z</dcterms:modified>
</cp:coreProperties>
</file>