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</p:sldMasterIdLst>
  <p:notesMasterIdLst>
    <p:notesMasterId r:id="rId8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Shape 4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Shape 4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Shape 4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7" name="Shape 5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Shape 5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Shape 5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8" name="Shape 53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Shape 5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Shape 5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d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b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Shape 5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3" name="Shape 57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any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9" name="Shape 5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any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Shape 5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Shape 5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4" name="Shape 5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373B7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Withgott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51" y="522322"/>
            <a:ext cx="4583515" cy="5591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Shape 15"/>
          <p:cNvSpPr txBox="1"/>
          <p:nvPr/>
        </p:nvSpPr>
        <p:spPr>
          <a:xfrm>
            <a:off x="4716667" y="532554"/>
            <a:ext cx="4427333" cy="412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Outlines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 13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The Urban Environment: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Creating Sustainable Cities</a:t>
            </a:r>
          </a:p>
        </p:txBody>
      </p:sp>
      <p:sp>
        <p:nvSpPr>
          <p:cNvPr id="16" name="Shape 16"/>
          <p:cNvSpPr txBox="1"/>
          <p:nvPr/>
        </p:nvSpPr>
        <p:spPr>
          <a:xfrm>
            <a:off x="4716667" y="4688712"/>
            <a:ext cx="4427332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Withgott/Laposata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Fifth Edition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4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4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marR="0" lvl="1" indent="-3492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373B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 descr="Withgott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51" y="522322"/>
            <a:ext cx="4583515" cy="5591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2" name="Shape 52"/>
          <p:cNvSpPr txBox="1"/>
          <p:nvPr/>
        </p:nvSpPr>
        <p:spPr>
          <a:xfrm>
            <a:off x="4716667" y="532554"/>
            <a:ext cx="4427333" cy="412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Active Lecture Questions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Earth’s Physical Systems: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Matter, Energy, and Geology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x="4716667" y="4688712"/>
            <a:ext cx="4427332" cy="10797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Withgott/Laposata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Fifth Edition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6553200"/>
            <a:ext cx="19796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/>
          <p:nvPr/>
        </p:nvSpPr>
        <p:spPr>
          <a:xfrm>
            <a:off x="0" y="6553200"/>
            <a:ext cx="19796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18" y="1400555"/>
            <a:ext cx="4921282" cy="4056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4355" y="238887"/>
            <a:ext cx="3895343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Environmental factors influence the location of cities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Climate, topography, and waterways determine whether a small settlement becomes a large city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Corridors for trade drive economic growth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well-located cities are linchpins in trading networks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Today, cities thrive in resource-poor areas due to cheap fossil fuels and powerful technologies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is brought in from distant areas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Environmental factors influence the location of cities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Cities in the southern and western United States have grown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Warmer weather, more space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Phoenix grew 93% between 1990 and 2012, Las Vegas by 135%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268223"/>
            <a:ext cx="4419599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People have moved to suburbs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the mid-1900s, immigration and trade had increased urbanization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crowding, poverty, and crime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Affluent people moved to suburbs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Suburbs had more space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 opportunities and cheaper real estate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crime and better schools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People have moved to suburbs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Inner cities declined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Chicago’s population dropped to 80% of its peak, Philadelphia to 76%, Detroit to 55%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Portland’s growth stalled but was restarted due to new policies to revitalize the city center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333756"/>
            <a:ext cx="6419114" cy="619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People have moved to suburbs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Millions commute to downtown jobs from suburban “bedroom communities”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Automobiles and an expanding road network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Abundant, cheap oil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could import and export resources, goods, and waste using roads and fossil fuels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Helped by the U.S. government’s development of the interstate highway system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Jet travel, cell phones, the Internet, and video conferencing allow easier communication from any area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longer vital to be on a river or seacoast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Sprawl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Sprawl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spread of low-density urban or suburban development outward from an urban center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see it as ugly, environmentally harmful, and inefficient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Others see it as the outgrowth of desires and decisions in a world of increasing humans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 and suburban areas grow in population size and spatially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Houses and roads replace 2700 ha (6700 acres)/day!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1170432"/>
            <a:ext cx="8546592" cy="4517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This lecture will help you understand: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scale of urbanization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 and suburban sprawl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City and regional planning and land use strategies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Transportation options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role of urban parks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potential of green buildings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Impacts and advantages of urban centers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 ecology and the pursuit of sustainable cities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Urban areas spread outward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Several development approaches can lead to sprawl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Allot each person more space than in cities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resident of Chicago’s suburbs takes up 11 times more space than a city resident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Sprawl may be defined as the physical spread of development faster than population growth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1950 to 2000, the population of Phoenix grew 12 times larger, but its land area grew 27 times larger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 in metropolitan areas where populations declined between 1970 and 1990, the amount of land area increased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265176"/>
            <a:ext cx="8546592" cy="6327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Sprawl has several causes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major factors contribute to sprawl: population growth and per capita land consumption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amount of sprawl equals population size times the amount of land the average person occupies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Cities vary in which is more important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people in Los Angeles vs. increased land consumption in Detroit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land consumption increases due to better highways, cheap gas, telecommunication, etc.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desire space and privacy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What is wrong with sprawl?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see sprawl promoting traffic jams, loss of habitat, and loss of open space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Others see it as the result of people wanting to live 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the impacts of sprawl?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What is wrong with sprawl?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Transportation: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people are forced to drive cars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Pressure to own cars and drive greater distances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mass transit options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traffic accidents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dependence on nonrenewable petroleum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Pollution: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carbon dioxide, air pollutants, ozone, smog, acid precipitation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Motor oil and road salt from roads and parking lots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What is wrong with sprawl?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Health: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sprawl promotes physical inactivity because driving cars replaces walking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Increases obesity and high blood pressure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Land use: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less forests, fields, farmland, or ranchland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 of resources, recreation, beauty, wildlife habitat, air and water purification, services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 lose access to experiences with nature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What is wrong with sprawl?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Economics: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sprawl drains tax dollars from communities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roads, water and sewer systems, electricity, police and fire services, schools, etc. in new areas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Taxpayers, not developers, subsidize improvements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City and regional planning help to create livable urban areas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City (urban) planning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designing cities to maximize their efficiency, functionality, and beauty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Planners advise policymakers on development options, transportation needs, public parks, etc.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Washington, D.C., is the nation’s earliest example of city planning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Daniel Burnham’s 1909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 of Chicago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included parks and playgrounds, improved neighborhoods, etc.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1912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Greater Portland Plan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recommended rebuilding the harbor, new construction, wide roads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2135" y="268223"/>
            <a:ext cx="3919728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City and regional planning help to create livable urban areas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today’s sprawling metropolitan areas, planning can not always be successful on only the city level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Regional planning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deals with same issues as city planning, but with broader geographic scales that must coordinate with multiple municipal governments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areas have institutionalized planning in formal government bodies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 and rural reserves in Portland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Homeowners, farmers, developers, and governments will know what future land uses will be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356615"/>
            <a:ext cx="8546592" cy="6144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Zoning is a key tool for planning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0239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Zoning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practice that classifies areas for different types of development and land use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powerful means to guide what gets built where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Involves government restriction on the use of private lands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Opponents say that its restrictions violate individual freedoms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Proponents say government can set limits for the good of the community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have generally supported the use of zoning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880871"/>
            <a:ext cx="8546592" cy="5096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Urban growth boundaries are now widely used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 growth boundary (UGB)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line on a map intended to separate areas desired to be urban from areas desired to remain rural.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Oregon’s UGB was one of the first large-scale attempts to limit sprawl this way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states, regions, and cities have adopted UGBs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Boulder, Colorado; many California areas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Try to concentrate development, prevent sprawl, and preserve farmland and habitat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1656" y="268223"/>
            <a:ext cx="3980687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Urban growth boundaries are now widely used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 sprawl: keep growth in existing urbanized areas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Revitalize downtowns, increased employment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 farms, forests, and industries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infrastructure costs by roughly 20%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 the density of new housing inside the UGB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Restrict development outside the UGB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Disadvantages: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housing prices within their boundaries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population expands, the UGB must expand with it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Portland-area UGB has been expanded 36 times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“Smart growth” aims to counter sprawl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Smart growth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concept of using urban growth boundaries and other land use policies to control sprawl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Proponents of smart growth promote: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Healthy neighborhoods and communities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Jobs and economic development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Transportation options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quality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 “up, not out”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Focusing development in existing areas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Favoring multistory shop-houses and high-rises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904" y="295656"/>
            <a:ext cx="6854189" cy="6266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“New urbanism” aims to create walkable neighborhoods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urbanism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approach in which neighborhoods are designed on a walkable scale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Homes, businesses, and schools are close together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Functional neighborhoods in which most of a family’s needs can be met without using a car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urbanist developments have green spaces, mixed architecture, creative street layouts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Transit-oriented development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development in which compact communities in the new urbanist style are arrayed around stops on a major rail transit line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can travel by train and foot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391" y="490727"/>
            <a:ext cx="8205215" cy="5876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Transit options help cities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Traffic jams cause air pollution, stress, and lost time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the U.S. economy $74 billion/year 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in improving quality of urban life: alternative transportation options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Bicycle transportation is one key option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Portland’s 400 miles of bike paths and 5000 bike racks cost less than one mile of urban freeway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Mass transit systems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public systems that move large numbers of passengers at once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Buses, trains, subways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rail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smaller rail systems powered by electricity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Central Case Study:  Managing Growth in Portland, Oregon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Sprawling development can ruin communities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Portland area created a regional planning entity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Established an Urban Growth Boundary (UGB) separating urban from rural areas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UGBs are key to quality of life, but critics say they’re elitist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 reserves will allow development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Rural reserves will preserve farms and forests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Shape 3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1224" y="1200912"/>
            <a:ext cx="6321551" cy="445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Transit options help cities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Mass transit options solve many problems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Cheaper, more energy efficient, and cleaner than moving the same number of people in cars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Traffic congestion is eased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most-used U.S. train systems are heavy rail systems in large cities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Carry 25% of each city’s daily commuters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York’s subways, the T in Boston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Portland’s buses carry 60 million riders/year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bus keeps 250 cars off the road every day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Shape 3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8880" y="268223"/>
            <a:ext cx="4206240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Transit options help cities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nations have extensive, accessible bus systems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United States lags behind in mass transit systems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Japan and many European nations have developed systems of high-speed “bullet” trains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United States has only one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Transit options help cities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is U.S. mass transit behind?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population density and cheap fuel led the United States to support road networks for cars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2009, Congress set aside $8 billion for high-speed rail in 10 potential rail corridors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Republican governors rejected the offer of federal funding for their states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Shape 3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7175" y="1194816"/>
            <a:ext cx="7089647" cy="4468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Transit options help cities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expensive to replace existing road networks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Strong, visionary political leadership is needed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Growth is directed, instead of being overwhelming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Curitiba, Brazil invested in an extensive bus system that is now used by three-quarters of its 2.5 million residents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Transit options help cities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Governments can encourage mass transit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Raise fuel taxes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Tax inefficient modes of transport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Reward carpoolers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Encourage bicycle use and bus ridership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Charge trucks for road damage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Urban residents need parklands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City dwellers want to escape noise, commotion, and stress of urban life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 lands, public parks, and open space provide greenery, scenic beauty, freedom, and recreation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also keep ecological process functioning by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Helping to regulate climate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Purifying air and water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wildlife habitat 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Urbanization makes protecting natural lands important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 dwellers become disconnected from nature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Urban residents need parklands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City parks arose in the United States at the end of the 19th century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wanted to make dirty, crowded cities more livable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Lawns, groves, and curved pathways originated with European ideals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York’s Central Park was among the first city parks in the United States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Portland’s Forest Park is the largest U.S. city park at 11 km (7 miles) long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886" y="333756"/>
            <a:ext cx="6882227" cy="619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Shape 3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4624" y="198119"/>
            <a:ext cx="5254752" cy="6583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Parklands come in various types</a:t>
            </a:r>
          </a:p>
        </p:txBody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 small spaces can be important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Playgrounds or community gardens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Greenways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strips of land connecting parks or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neighborhoods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 water quality, boost property values, provide corridors for wildlife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Greenbelts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long, wide corridors of parklands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surround an entire urban area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cities are trying ecological restoration to restore the area’s naturalness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Volunteers help remove exotic plants, restore prairies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Shape 3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7428" y="666750"/>
            <a:ext cx="5022271" cy="55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Shape 3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228" y="563879"/>
            <a:ext cx="3820160" cy="5730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Green buildings bring benefits</a:t>
            </a:r>
          </a:p>
        </p:txBody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Constructing or renovating buildings using efficient technologies is probably the best way to reduce energy use and greenhouse gas emissions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Buildings consume 40% of energy and 70% of electricity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Green buildings bring benefits</a:t>
            </a:r>
          </a:p>
        </p:txBody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 buildings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structures that use technologies and approaches to minimize the ecological footprints of construction and operation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Built from sustainable materials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Minimize energy and water use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pollution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Recycle wastes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Shape 4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8383" y="409956"/>
            <a:ext cx="6947231" cy="6038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Green buildings bring benefits</a:t>
            </a:r>
          </a:p>
        </p:txBody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Leadership in Energy and Environmental Design (LEED)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certification program run by the U.S. Green Building Council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or renovated buildings apply for certification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can be granted silver, gold, or platinum status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Green buildings bring benefits</a:t>
            </a:r>
          </a:p>
        </p:txBody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 building techniques are more expensive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LEED certified buildings cost 3%–10% more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Portland sports arena’s savings on energy, water, and waste  paid for its upgrade to LEED certification after just one year of operation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Schools, colleges, and universities are leaders in sustainable building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Shape 4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1712975"/>
            <a:ext cx="8546592" cy="3432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Urban Sustainability</a:t>
            </a:r>
          </a:p>
        </p:txBody>
      </p:sp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Things that make cities safe, clean, healthy, and pleasant also make them more sustainable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sustainable city functions effectively and prosperously over the long term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Generations will have a good quality of life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Impacts on natural systems and resources are minimized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city’s impacts depend on how we use resources, produce goods, transport materials, and deal with waste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Our Urbanizing World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2009, more people have been living in urban areas than rural ones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Urbanization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movement of people from rural to urban (cities and suburbs) areas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Society’s greatest change since it became sedentary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need a safe, clean, urban environment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quality of life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 systems must be sustainable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minimize the ecological footprint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Urban resource consumption brings a mix of environmental effects</a:t>
            </a:r>
          </a:p>
        </p:txBody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 sinks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cities must import resources, relying on large expanses of land elsewhere to supply resources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need natural land for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Food, shelter, ores, water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Ecosystem services (air and water purification, nutrient cycling, waste treatment)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Moving resources to cities requires fossil fuel use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would it be greater if populations were widely spread?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Shape 4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594" y="295656"/>
            <a:ext cx="6978811" cy="6266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Urban resource consumption brings a mix of environmental effects</a:t>
            </a:r>
          </a:p>
        </p:txBody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Efficiency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dense concentrations of people in cities allow efficient delivery of goods and services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Delivery of electricity is more efficient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city density facilitates social services that improve the quality of life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Medical services, education, water and sewer systems, waste disposal, transportation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Urban resource consumption brings a mix of environmental effects</a:t>
            </a:r>
          </a:p>
        </p:txBody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Consumption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heavy use of outside resources increases the ecological footprints of cities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footprints are far greater than their land area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Cities take up 2% of the land surface, but consume over 75% of the world’s resources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London’s ecological footprint is 125 times larger than the actual city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 dwellers have far larger ecological footprints than rural dwellers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 residents tend to be wealthier, and wealth correlates with consumption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Urbanization preserves land, but urban centers suffer and export pollution</a:t>
            </a:r>
          </a:p>
        </p:txBody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 people are packed densely in cities, more land outside cities is left undeveloped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Without cities, we would have much less room for agriculture, wilderness, biodiversity, or privacy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Cities export wastes through pollution and trade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transfer the costs of activities to other regions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Acid precipitation and garbage impact distant areas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all pollution leaves the urban centers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Citizens are exposed to heavy metals, chemicals, smog, acid precipitation, etc.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Urban centers suffer and export pollution</a:t>
            </a:r>
          </a:p>
        </p:txBody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Noise pollution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undesired ambient sound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Degrades surroundings, stressful, hurts hearing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pollution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light that obscures the night sky, impairing the visibility of stars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Urban centers suffer and export pollution</a:t>
            </a:r>
          </a:p>
        </p:txBody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 heat island effect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cities are hotter than surrounding areas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Buildings, vehicles, factories, and people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generate heat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Dark buildings and pavement absorb heat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Those who bear the brunt of pollution by living downstream or downwind of polluting facilities are disproportionately poor or racial and ethnic minorities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Shape 4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1033271"/>
            <a:ext cx="8546592" cy="479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Urban centers foster innovation</a:t>
            </a:r>
          </a:p>
        </p:txBody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Cities promote a flourishing cultural life and mix a diverse group of people and influences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spark innovation and creativity, promoting education and scientific research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engines of technological and artistic inventiveness that can solve societal problems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wealth accumulated by urban residents allows them to serve as markets for organic produce, recycling, and environmental education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Urban ecology helps cities toward sustainability</a:t>
            </a:r>
          </a:p>
        </p:txBody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Cities must replace the one-way linear metabolism of importing resources and exporting wastes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destabilizes environmental systems and is not sustainable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 ecology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field that holds that cities can be viewed explicitly as ecosystems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Fundamentals of ecology and systems apply to cities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Industrialization has driven urbanization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 populations are growing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human population overall is growing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are moving from farms to cities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Urbanization began when agricultural surpluses allowed people to leave their farms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Created specialized manufacturing professions, class structure, political hierarchies, and urban centers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industrial revolution spawned technology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Created jobs and opportunities in cities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production efficiencies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Urban ecology helps cities toward sustainability</a:t>
            </a:r>
          </a:p>
        </p:txBody>
      </p:sp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Cities should follow an ecosystem-centered model by striving to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resources efficiently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Recycle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 environmentally friendly technologies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Account fully for external costs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Offer tax incentives for sustainable practices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locally produced resources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organic waste and wastewater to restore soil fertility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Encourage urban agriculture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Urban ecology helps cities toward sustainability</a:t>
            </a:r>
          </a:p>
        </p:txBody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Future “eco-cities,” built from scratch, have been planned but not yet been built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 sustainability is happening step by step across the world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 agriculture is thriving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Urban ecology helps cities toward sustainability</a:t>
            </a:r>
          </a:p>
        </p:txBody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Curitiba, Brazil has invested in mass transit, recycling, environmental education, job training, and free health care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Its citizens are happier and economically better off than residents of other Brazilian cities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PlaNYC is a program through which New York City is trying to become the first environmentally sustainable 21st-century city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Shape 5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425" y="371856"/>
            <a:ext cx="7359148" cy="611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Steps toward livability enhance sustainability</a:t>
            </a:r>
          </a:p>
        </p:txBody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Making cities more livable (pleasant, safe, clean, healthy) helps make them more sustainable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Planning and zoning are long-term, powerful sources for sustaining urban communities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project farther into the future than most political leaders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Smart growth and new urbanism reduce energy use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Mass transit reduces gasoline use, carbon emissions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 urban centers affect the environment in many positive ways, they are a key element toward global sustainability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</a:p>
        </p:txBody>
      </p:sp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1538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half the human population has moved to urban lifestyles, our environmental impact has changed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Resources must be delivered over long distances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Innovation fostered by urban centers can help mitigate environmental impact</a:t>
            </a:r>
          </a:p>
          <a:p>
            <a:pPr marL="342900" marR="0" lvl="0" indent="-34290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 sustainability makes urban areas better places to live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expanding transportation options to relieve congestion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Park lands and green spaces prevent us from becoming isolated from nature</a:t>
            </a:r>
          </a:p>
          <a:p>
            <a:pPr marL="342900" marR="0" lvl="0" indent="-342900" algn="l" rtl="0">
              <a:lnSpc>
                <a:spcPct val="111538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American cities are becoming more livable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cities grew through immigration and trade, people responded by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moving to suburbs.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moving to rural areas.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developing inner cities.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decentralizing city management.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happens during urban sprawl?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resources are extracted from rural areas.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Inner cities become more “livable.”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move outward, away from an urban center.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High-density development occurs in rural areas.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 following is NOT something that is wrong with sprawl?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are forced to use mass transit.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Pollution increases in the area.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become inactive and less healthy.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fewer forests, farmlands, and ranchlands.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new urbanism,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architects try to envision what a city could look like.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families still use their cars for going to jobs, but not shopping.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neighborhoods are designed on a walkable scale.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jobs are created through expanding suburbs.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Industrialization has driven urbanization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United Nations projects that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 populations will increase 72% by 2050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Rural populations will decline by 9%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developed nations, urbanization has slowed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United States, 80% of people live in urban areas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Half of the U.S. population lives in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suburbs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smaller communities that ring cities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use of mass transportation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not a viable option for U.S. cities.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implemented only in wealthier cities.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reduces traffic jams and pollution.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more expensive and dirtier, but makes people feel good.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does urbanization make protection of natural lands important?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in cities lose their connection with nature. 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 processes must be protected.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want to escape the stress and noise of city life.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of the above.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sustainable city is one that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import resources from far away.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functions effectively and prosperously over the long term.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relies on large expanses of land for ecosystem services.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less safe, but cleaner.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Viewpoints</a:t>
            </a:r>
          </a:p>
        </p:txBody>
      </p:sp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Imagine you live next to a 10-acre parcel of forested land that the owner wants to develop into a shopping mall.  How would you feel?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Fine; it’s the person’s right to develop the land as he or she wants.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would not like it, but it’s the person’s right to develop the land.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city should buy the property to put in a park.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would try to buy the property and post large “Keep Out” signs.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Viewpoints</a:t>
            </a:r>
          </a:p>
        </p:txBody>
      </p:sp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you want your university to become more sustainable (e.g., increased recycling, LEEDS certification, etc.)?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Absolutely, even if it slightly increased my costs.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Yes, but only if it didn’t affect my costs.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No; this is a temporary phase and not worth the cost.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I’m not sure; it really does not affect me.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Interpreting Graphs and Data</a:t>
            </a:r>
          </a:p>
        </p:txBody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the projections for the future of less developed nations? 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urban areas will increase.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rural areas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increase. 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 and rural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areas will increase.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 and rural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areas will decrease.</a:t>
            </a:r>
          </a:p>
        </p:txBody>
      </p:sp>
      <p:pic>
        <p:nvPicPr>
          <p:cNvPr id="590" name="Shape 5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2971800"/>
            <a:ext cx="4643973" cy="3828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Interpreting Graphs and Data</a:t>
            </a:r>
          </a:p>
        </p:txBody>
      </p:sp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can you say about transportation patterns in Portland based on this graph?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Automobile use has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faster than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rail use.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one is taking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train.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 use has remained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relatively stable over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last 10 years.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rail did not exist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 to 1998. </a:t>
            </a:r>
          </a:p>
        </p:txBody>
      </p:sp>
      <p:pic>
        <p:nvPicPr>
          <p:cNvPr id="598" name="Shape 598"/>
          <p:cNvPicPr preferRelativeResize="0"/>
          <p:nvPr/>
        </p:nvPicPr>
        <p:blipFill rotWithShape="1">
          <a:blip r:embed="rId3">
            <a:alphaModFix/>
          </a:blip>
          <a:srcRect t="54647" r="28436"/>
          <a:stretch/>
        </p:blipFill>
        <p:spPr>
          <a:xfrm>
            <a:off x="4785337" y="2438400"/>
            <a:ext cx="4207584" cy="3376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Industrialization has driven urbanization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Developing nations are urbanizing rapidly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Searching for jobs; fleeing wars, ecological damage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 growth often exceeds economic growth, resulting in overcrowding, pollution, and poverty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23 “megacities” of over 10 million people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thgott_Lecture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thgott_Clicker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3625</Words>
  <Application>Microsoft Office PowerPoint</Application>
  <PresentationFormat>On-screen Show (4:3)</PresentationFormat>
  <Paragraphs>441</Paragraphs>
  <Slides>86</Slides>
  <Notes>86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86</vt:i4>
      </vt:variant>
    </vt:vector>
  </HeadingPairs>
  <TitlesOfParts>
    <vt:vector size="92" baseType="lpstr">
      <vt:lpstr>Arial</vt:lpstr>
      <vt:lpstr>Calibri</vt:lpstr>
      <vt:lpstr>Noto Sans Symbols</vt:lpstr>
      <vt:lpstr>Times New Roman</vt:lpstr>
      <vt:lpstr>Withgott_Lecture_template</vt:lpstr>
      <vt:lpstr>Withgott_Clicker_Template</vt:lpstr>
      <vt:lpstr>PowerPoint Presentation</vt:lpstr>
      <vt:lpstr>This lecture will help you understand:</vt:lpstr>
      <vt:lpstr>PowerPoint Presentation</vt:lpstr>
      <vt:lpstr>Central Case Study:  Managing Growth in Portland, Oregon</vt:lpstr>
      <vt:lpstr>PowerPoint Presentation</vt:lpstr>
      <vt:lpstr>Our Urbanizing World</vt:lpstr>
      <vt:lpstr>Industrialization has driven urbanization</vt:lpstr>
      <vt:lpstr>Industrialization has driven urbanization</vt:lpstr>
      <vt:lpstr>Industrialization has driven urbanization</vt:lpstr>
      <vt:lpstr>PowerPoint Presentation</vt:lpstr>
      <vt:lpstr>Environmental factors influence the location of cities</vt:lpstr>
      <vt:lpstr>Environmental factors influence the location of cities</vt:lpstr>
      <vt:lpstr>PowerPoint Presentation</vt:lpstr>
      <vt:lpstr>People have moved to suburbs</vt:lpstr>
      <vt:lpstr>People have moved to suburbs</vt:lpstr>
      <vt:lpstr>PowerPoint Presentation</vt:lpstr>
      <vt:lpstr>People have moved to suburbs</vt:lpstr>
      <vt:lpstr>Sprawl</vt:lpstr>
      <vt:lpstr>PowerPoint Presentation</vt:lpstr>
      <vt:lpstr>Urban areas spread outward</vt:lpstr>
      <vt:lpstr>PowerPoint Presentation</vt:lpstr>
      <vt:lpstr>Sprawl has several causes</vt:lpstr>
      <vt:lpstr>What is wrong with sprawl?</vt:lpstr>
      <vt:lpstr>What is wrong with sprawl?</vt:lpstr>
      <vt:lpstr>What is wrong with sprawl?</vt:lpstr>
      <vt:lpstr>What is wrong with sprawl?</vt:lpstr>
      <vt:lpstr>City and regional planning help to create livable urban areas</vt:lpstr>
      <vt:lpstr>PowerPoint Presentation</vt:lpstr>
      <vt:lpstr>City and regional planning help to create livable urban areas</vt:lpstr>
      <vt:lpstr>Zoning is a key tool for planning</vt:lpstr>
      <vt:lpstr>PowerPoint Presentation</vt:lpstr>
      <vt:lpstr>Urban growth boundaries are now widely used</vt:lpstr>
      <vt:lpstr>PowerPoint Presentation</vt:lpstr>
      <vt:lpstr>Urban growth boundaries are now widely used</vt:lpstr>
      <vt:lpstr>“Smart growth” aims to counter sprawl</vt:lpstr>
      <vt:lpstr>PowerPoint Presentation</vt:lpstr>
      <vt:lpstr>“New urbanism” aims to create walkable neighborhoods</vt:lpstr>
      <vt:lpstr>PowerPoint Presentation</vt:lpstr>
      <vt:lpstr>Transit options help cities</vt:lpstr>
      <vt:lpstr>PowerPoint Presentation</vt:lpstr>
      <vt:lpstr>Transit options help cities</vt:lpstr>
      <vt:lpstr>PowerPoint Presentation</vt:lpstr>
      <vt:lpstr>Transit options help cities</vt:lpstr>
      <vt:lpstr>Transit options help cities</vt:lpstr>
      <vt:lpstr>PowerPoint Presentation</vt:lpstr>
      <vt:lpstr>Transit options help cities</vt:lpstr>
      <vt:lpstr>Transit options help cities</vt:lpstr>
      <vt:lpstr>Urban residents need parklands</vt:lpstr>
      <vt:lpstr>Urban residents need parklands</vt:lpstr>
      <vt:lpstr>PowerPoint Presentation</vt:lpstr>
      <vt:lpstr>Parklands come in various types</vt:lpstr>
      <vt:lpstr>PowerPoint Presentation</vt:lpstr>
      <vt:lpstr>Green buildings bring benefits</vt:lpstr>
      <vt:lpstr>Green buildings bring benefits</vt:lpstr>
      <vt:lpstr>PowerPoint Presentation</vt:lpstr>
      <vt:lpstr>Green buildings bring benefits</vt:lpstr>
      <vt:lpstr>Green buildings bring benefits</vt:lpstr>
      <vt:lpstr>PowerPoint Presentation</vt:lpstr>
      <vt:lpstr>Urban Sustainability</vt:lpstr>
      <vt:lpstr>Urban resource consumption brings a mix of environmental effects</vt:lpstr>
      <vt:lpstr>PowerPoint Presentation</vt:lpstr>
      <vt:lpstr>Urban resource consumption brings a mix of environmental effects</vt:lpstr>
      <vt:lpstr>Urban resource consumption brings a mix of environmental effects</vt:lpstr>
      <vt:lpstr>Urbanization preserves land, but urban centers suffer and export pollution</vt:lpstr>
      <vt:lpstr>Urban centers suffer and export pollution</vt:lpstr>
      <vt:lpstr>Urban centers suffer and export pollution</vt:lpstr>
      <vt:lpstr>PowerPoint Presentation</vt:lpstr>
      <vt:lpstr>Urban centers foster innovation</vt:lpstr>
      <vt:lpstr>Urban ecology helps cities toward sustainability</vt:lpstr>
      <vt:lpstr>Urban ecology helps cities toward sustainability</vt:lpstr>
      <vt:lpstr>Urban ecology helps cities toward sustainability</vt:lpstr>
      <vt:lpstr>Urban ecology helps cities toward sustainability</vt:lpstr>
      <vt:lpstr>PowerPoint Presentation</vt:lpstr>
      <vt:lpstr>Steps toward livability enhance sustainability</vt:lpstr>
      <vt:lpstr>Conclusion</vt:lpstr>
      <vt:lpstr>QUESTION: Review</vt:lpstr>
      <vt:lpstr>QUESTION: Review</vt:lpstr>
      <vt:lpstr>QUESTION: Review</vt:lpstr>
      <vt:lpstr>QUESTION: Review</vt:lpstr>
      <vt:lpstr>QUESTION: Review</vt:lpstr>
      <vt:lpstr>QUESTION: Review</vt:lpstr>
      <vt:lpstr>QUESTION: Review</vt:lpstr>
      <vt:lpstr>QUESTION: Viewpoints</vt:lpstr>
      <vt:lpstr>QUESTION: Viewpoints</vt:lpstr>
      <vt:lpstr>QUESTION: Interpreting Graphs and Data</vt:lpstr>
      <vt:lpstr>QUESTION: Interpreting Graphs and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Rankin, Christian</dc:creator>
  <cp:lastModifiedBy>Rankin, Christian</cp:lastModifiedBy>
  <cp:revision>1</cp:revision>
  <dcterms:modified xsi:type="dcterms:W3CDTF">2018-04-17T13:35:47Z</dcterms:modified>
</cp:coreProperties>
</file>