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0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any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any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d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c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Forests, Forest Management, and Protected Areas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9" name="Shape 69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Species Interactions and Community Ecology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292100" y="6594475"/>
            <a:ext cx="3617913" cy="136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2008 Pearson Education, Inc., publishing as Benjamin Cummings</a:t>
            </a:r>
          </a:p>
        </p:txBody>
      </p:sp>
      <p:sp>
        <p:nvSpPr>
          <p:cNvPr id="44" name="Shape 44"/>
          <p:cNvSpPr/>
          <p:nvPr/>
        </p:nvSpPr>
        <p:spPr>
          <a:xfrm rot="10800000" flipH="1">
            <a:off x="0" y="0"/>
            <a:ext cx="9140825" cy="84138"/>
          </a:xfrm>
          <a:prstGeom prst="rect">
            <a:avLst/>
          </a:prstGeom>
          <a:gradFill>
            <a:gsLst>
              <a:gs pos="0">
                <a:srgbClr val="05AAE5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are ecologically complex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are some of the richest ecosystems for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structurally complex, with many niches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provide food and shelter for multitudes of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 and microbes have parasitic and mutualistic relationships with plants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states manage their natural resources (e.g., forests) based strictly on profit maximization. Is this the best way to manage natural resources?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Anytime profit can be made, that should be the type of  management used.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more jobs are created than lost.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Natural resources are far more important than their economic value suggests.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don’t care; I just want to be able to buy what I want.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a wilderness area be drilled for petroleum or natural gas, or mined for minerals?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Absolutely yes; we are in a crisis and need every resource we can get.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Maybe, if the resource results in jobs and income.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We need to preserve some nature—we can find alternatives ways of satisfying our needs.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No, but only if I can benefit from going there.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type of land ownership has the largest ratio of growth to removal?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forests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public forests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industry land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land</a:t>
            </a:r>
          </a:p>
        </p:txBody>
      </p:sp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981200"/>
            <a:ext cx="3751342" cy="459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does this graph say about the incidence of large fires?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decreased.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increased recently.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nothing to do with temperature.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Cooler temperatures cause more fires.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900" y="4267200"/>
            <a:ext cx="6172199" cy="229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are ecologically complex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Canopy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upper level of trees and branches in the treetop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Subcanopy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middle and lower portions of trees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Understory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shrubs, small trees, and plants on the forest floor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diversity leads to greater overall organism 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Succession changes species composition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Old-growth forest diversity exceeds that of young forests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155191"/>
            <a:ext cx="8546592" cy="454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provide ecosystem services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provide vital ecosystem services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 soil and prevent erosion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runoff, prevent flooding, purify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carbon, release oxygen, influence weather patterns, and moderate climate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 draw minerals to surface soil layers where other plants can use them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return organic material to the topsoil as litter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provide cultural, aesthetic, health, and recreation values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664" y="268223"/>
            <a:ext cx="461467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 storage limits climate change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storage by forests is of great international interest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debate how to control climate change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Trees absorb carbon dioxide and store carbon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world’s forests store 280 billion metric tons of carbon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forests worsens climate change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 plants decompose and release carbon dioxide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trees soak up less carbon dioxide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Preserving forests keeps carbon out of the atmosphere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provide us valuable resources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provide many economically valuable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for medicines, dyes, and fibers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Animals, plants, and mushrooms for food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from trees: fuel, shelter, and paper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2010, 30% of all forests were designated primarily for timber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commercial timber is extracted from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Boreal forests of Canada and Russia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Rainforests in countries such as Brazil and Indonesia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Pine plantations and conifer forests in the United States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Loss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clearing and loss of forests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trees are removed faster than they can regrow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need for food and fibers has led to loss of forests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are cleared for agricultural land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Trees are also cut for their wood and to make paper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forests has had negative consequences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biodiversity and increases soil degradation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Worsens climate change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the rate of deforestation is slowing, we still lose 13 million hectares (32 million acres) per year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deforested much of North America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 propelled the expansion and growth of the United States and Canada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Eastern deciduous forests were the first to be logged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Timber companies moved south to the Ozarks, west to the Rockies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forest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natural forest uncut by people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Little remained by the 20th century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Second-growth trees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trees grown to partial maturity after old-growth timber has been cut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forest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contains second-growth trees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 trees, very different species and structure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2005583"/>
            <a:ext cx="8546592" cy="284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and economic contributions of forests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and scale of deforestation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management and harvest methods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federal land management agencies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and design of protected areas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are being cleared most rapidly in developing nations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Uncut tropical forests still remain in many developing countries (Brazil, Indonesia, and West Africa)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allows for even faster exploitation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Brazil had the highest rate of deforestation of any country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subsidized clearing of forests for cattle and soybean farming for export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the Forest Code, which substantially slowed the rate of deforestation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countries are often so desperate for economic development that they have few logging restrictions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87" y="1082040"/>
            <a:ext cx="8497823" cy="469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851" y="328106"/>
            <a:ext cx="6178296" cy="620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Forests are being cleared most rapidly in developing nations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Concession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corporations pay the government for the right to extract resources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Corporations have no incentive to manage the forest sustainably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jobs and forest resources are soon lost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 is exported to North America and Europe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Indonesia, forest is cut for palm oil plantations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Palm oil is used in snack foods, soaps, cosmetics, biofuel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encourages further development and illegal logging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751" y="289861"/>
            <a:ext cx="6254495" cy="627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Solutions are emerging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concessions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organizations buy rights to forests to keep them intact rather than deforest them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International paid Surinam $15 million and almost all deforestation in the country has stopped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offsets curb deforestation and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loss causes at least 12% of the world’s greenhouse gas emissions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Kyoto Protocol does not address this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Solutions are emerging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Reducing Emissions from Deforestation and Forest Degradation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Wealthy nations would pay poor nations to conserve forests to prevent/store greenhouse gas emission to offset their own carbon emissions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Solutions are emerging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REDD plan has not been formally agreed to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industrialized nations have pledged  $100 billion/year going to poor nations, some of which may go toward REDD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Guyana is taking a leading role in REDD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poor financially but rich in forests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forests would provide $580 million/year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Norway will pay and up to $250 million by 2015 if Guyana reduces forest loss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Forestry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forest management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forest management is spreading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professional managers who must balance demand for forest products (short-term benefits) vs. the importance of forests as ecosystems (long term)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management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strategies to manage and regulate potentially renewable resources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management does not deplete resources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Managers are influenced by social, political, and economic factors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Resource managers follow several strategies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sustainable yield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aims to achieve the maximum amount of resource extraction without depleting the resource from one harvest to the next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Populations grow fastest at an intermediate size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size is kept at half its carrying capacity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approach will have ecological side effects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population size will impact predators on the species or prey of the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Harvesting timber when trees have completed their fastest growth means forests without large trees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11479"/>
            <a:ext cx="8546592" cy="603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Ecosystem-based management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Ecosystem-based management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managing resource harvesting to minimize impacts on ecosystems and ecological processes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Sustainably certified forestry plans protect areas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 ecologically important habitats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patterns at the landscape level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the forest’s functional integrity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challenging to implement this type of management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Ecosystems are complex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managers may have different ideas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Adaptive management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management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testing different approaches and aiming to improve methods through time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results and adjusting methods as needed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Time-consuming and complicated, but effective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1994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Northwest Forest Plan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resolved disputes between loggers and preservationists over the last U.S. old-growth temperate rainforests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plan let science guide management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allowed limited logging while protecting species and ecosystems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Fear of a “timber famine” spurred forest protection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Depletion of eastern U.S. forests caused alarm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forest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lands set aside to grow trees, produce timber, protect watersheds, and ensure future timber supplies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 million ha (191 million acres)—8% of U.S. land area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Forest Service was established in 1905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forests for the greatest good of the greatest number in the long run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includes logging and replanting trees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91" y="409956"/>
            <a:ext cx="7742018" cy="603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extract timber from private and public lands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U.S. logging occurs on private land owned by timber companies or small landowners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companies also extract timber from public land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Forest Service plans and manages timber sales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builds roads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sell the timber for less than their costs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companies log and sell the timber for profit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Taxpayers subsidize private timber harvesting on public land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extract timber from public and private lands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Timber harvesting in the United States and other developed nations has remained stable for the last 45 years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logging on private land use the maximum sustainable yield approach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extract timber from public and private lands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on public lands reflects social and political factors that change over time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concern, changing management philosophies, and economics caused harvests to decrease starting in the 1980s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2006, regrowth outpaced removal 11:1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secondary forests that replace primary forests are less ecologically valuable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575" y="210312"/>
            <a:ext cx="5260847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Plantation forestry has grown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timber industry focuses on timber plantations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Fast-growing, single-species monocultures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Even-aged stands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trees are the same age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Rotation time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trees are cut after a certain time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land is replanted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7% of the worlds forests are plantations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Plantations are more like crops than forests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lack diversity of species and structure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 not offer habitat to many forest organisms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Uneven-aged stands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mixed ages of trees and in some cases species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Case: Certified Sustainable Paper in Your Textbook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paper in this book is made from trees sustainably grown, managed, harvested, and processed in Michigan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does not deplete mature trees or degrade ecological functions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mill recycles chemicals and paper and burns discarded lignin to help provide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paper is Forest Stewardship Council (FSC)-certified from sources that use sustainable practices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step in the manufacturing process must meet certain standards to receive certification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633983"/>
            <a:ext cx="8546592" cy="559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harvest timber by several methods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Clear-cutting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trees in the area are cut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cost-efficient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Greatest ecological impact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mimic some natural disturbance (e.g., storms)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soil erosion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Resulting climax community may be different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widely used harvesting method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concerns have caused companies to use other harvesting methods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175" y="950975"/>
            <a:ext cx="7089647" cy="495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harvest timber by several methods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Seed-tree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few seed-producing trees are left standing to reseed the logged area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Shelterwood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some trees are left to provide shelter for the seedlings as they grow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 systems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only select trees are cut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Single-tree selection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widely spaced trees are cut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tree selection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small patches of trees are cut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in uneven aged stands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harvest timber by several methods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methods disturb habitat and affect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forest structure and composition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runoff, flooding, erosion, siltation, landslides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12" y="287839"/>
            <a:ext cx="7656575" cy="628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use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that national forests are to be managed for recreation, habitat, minerals, and other uses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reality, timber production was the primary use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public awareness caused people to urge that forests be managed for recreation, wildlife, and ecosystem integrity, instead of only for logging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Forest Management 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passed by Congress in 1976, mandated that every national forest formulate plans for renewable resource management based on: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sustainable yield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input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 written under the National Forest Management Act must: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both economic and environmental factors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for and protect regional 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research and monitoring of management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only sustainable harvest levels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profit alone does not guide harvest method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soils and wetlands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all impacts before logging to protect resources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Forest Service programs: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wildlife, non-game animals, endangered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 for ecosystem-based management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programs for ecological restoration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428" y="295656"/>
            <a:ext cx="6587144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forestry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approaches calling for timber cuts that mimic natural events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Sloppy clear-cuts mimic windstorms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 Clinton issued an executive order in 2001 known as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roadless rule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protected 31% of national forests from logging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 strong public support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82" y="304800"/>
            <a:ext cx="7191236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840" y="210312"/>
            <a:ext cx="408431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management has evolved over time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Bush administration rolled back regulations in 2004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 managers from requirements of the National Forest Management Act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Loosened environmental protections and public oversite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Repealed President Clinton’s roadless rule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were to decide how their national forests would be managed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Obama administration reinstated most of the roadless rule policies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Fire can hurt or help forests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over 100 years, the Forest Service suppressed all fires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shows that many ecosystems depend on fires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Grasslands and pine woodlands burned frequently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fire decreases animal diversity and abundance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Fire can hurt or help forests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suppression leads to occasional catastrophic fires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 vegetation produces kindling for future fires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 fires have become more numerous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wildland-urban interface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housing developments that are near forests are vulnerable to forest fires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residential development has placed more homes in danger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Fire can hurt or help forests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Prescribed (controlled) burns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burning areas of forests under carefully controlled conditions to clear away fuel loads, nourish soil, encourage growth of new vegetation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time-intensive and impeded by public misunderstanding and political interference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Fire can hurt or help forests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Forests Restoration Act (2003) promotes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salvage logging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removal of small trees, underbrush, and dead trees by timber companies after a disturbance. However: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Snags (standing dead trees) provide nesting and roosting cavities for countless animals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Removing timber from recently burned areas increases erosion and soil damage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61011"/>
            <a:ext cx="4953000" cy="373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2825" y="1981200"/>
            <a:ext cx="3924975" cy="279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and pest outbreaks are altering forests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America is warming and the American West is getting drier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models predict this to continue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Changed climate is resulting in more fires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is promoting pest outbreaks (particularly bark beetles) that kill huge areas of trees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Milder winters allow more successful overwintering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Even-aged forests of single species are prime targets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 trees do not remove carbon dioxide, intensifying climate change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Woodlands, shrublands, or grasslands may replace forests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Forest Ecosystems and Forest Resources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ecosystem with a high density of trees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habitat for organisms and help maintain the quality of soil, air, and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wood for fuel, construction, paper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biomes have different kinds of forest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Boreal forest in Canada, Scandinavia, and Russia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Tropical rainforest in South and Central America, Africa, Indonesia, and southeast Asia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Temperate deciduous forests, temperate rainforests, and tropical dry forests also exist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800" y="257556"/>
            <a:ext cx="5892399" cy="634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forestry is gaining ground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 is still losing forested land, but advances are being made toward sustainable forestry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forest certification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products produced sustainably can be certified by organizations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Forest Stewardship Council (FSC) has the strictest standards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such as Home Depot sell sustainable wood, encouraging better logging practices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of green buildings and consumers looking for logos to buy sustainably produced timber are influencing timber harvesting practices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 standards need to be kept strong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6" y="295656"/>
            <a:ext cx="7785884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655" y="295656"/>
            <a:ext cx="6266688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Protected Areas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12.7% of the world’s land area is designated for preservation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establish parks and reserves to: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areas with enormous or unusual scenic features, such as the Grand Canyon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recreational value: hiking, fishing, hunting, etc.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 revenue from ecotourism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peace of mind, health, exploration, wonder, etc.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areas that provide ecosystem services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biodiversity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672" y="198119"/>
            <a:ext cx="4486655" cy="658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Federal parks and reserves began in the United States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parks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lands protected from resource extraction and development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to nature appreciation and recreation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Yellowstone National Park was established in 1872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Antiquities Act (1906) lets the president declare public lands as national monuments, which may later become national parks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Federal parks and reserves began in the United States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National Park Service was created in 1916 to administer parks and monuments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401 sites totaling 34 million ha (84 million acres)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280 million recreation visits per year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parks are “the best idea we ever had”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Federal parks and reserves began in the United States</a:t>
            </a:r>
          </a:p>
        </p:txBody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wildlife refuge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was begun in 1903 by President Theodore Roosevelt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 million ha (96 million acres) in 560 sites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Pacific Remote Islands Marine National Monument added 22 million ha (55 million acres)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Fish and Wildlife Service (USFWS)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wildlife refuges, serving as havens, but allows  hunting, fishing, wildlife observation, photography, education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for waterfowl and non-game species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Restores marshes and grasslands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Wilderness areas are established on federal lands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Congress passed the Wilderness Act in 1964 creating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wilderness areas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areas off-limits to development to assure that some areas were protected in their natural condition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only to hiking, nature study, and other low- impact activities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and mining were allowed if already happening as a political compromise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in federal lands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Overseen by the agencies that administer those areas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750 areas, 44 million ha (110 million acres)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kinds of forests exist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communities differ due to soil and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types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defined by predominant tree species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Eastern United States has 10 forest types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Spruce-fir, oak-hickory, longleaf-slash pine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Western United States holds 13 forest types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Douglas fir, ponderosa pine, pinyon-juniper woodlands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currently cover 31% of the Earth’s land surface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99872"/>
            <a:ext cx="8546592" cy="5858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Not everyone supports land set-asides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western states want resource extraction and development on protected 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 industries that extract timber, minerals, fossil fuels, as well as farmers and ranchers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Privatization advocates and those making a living from the land have been driving policy debates, encouraging that: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lands be transferred to state or private hands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regulation on extraction be weakened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Motorized recreation be allowed on public lands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Not everyone supports land set-asides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Indigenous people are often opposed to set-asides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forced off of the land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no benefit from having the land protected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agencies and groups protect land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U.S. state has agencies that manage resources on public 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nearly 7000 state parks in the U.S.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parks managed by counties and municipalities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trusts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or regional organizations that purchase land to protect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Nature Conservancy is the world’s largest land trust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Trusts own 870,000 ha (2.1 million acres) and protect an additional 5.6 million ha (13.9 million acres)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local volunteer groups care for protected land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reserves are increasing internationally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nations have established systems of protected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 from ecotourism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Protected areas cover 12.7% of the world’s land area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Parks do not always receive necessary funding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parks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protected on paper but not in reality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reserves are increasing internationally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Biosphere reserves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 with exceptional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Couple preservation with sustainable development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 local people who can make use of part of the reserve for agriculture and extractive use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8943" y="268223"/>
            <a:ext cx="470611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reserves are increasing internationally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heritage sites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another type of international protected area valued for their natural or cultural value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Nearly 1000 sites in 150 countries are listed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Transboundary parks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overlap national borders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100 nations, 10% of protected land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Parks and reserves are increasing internationally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Peace parks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transboundary parks that ease tensions by acting as buffers between quarreling nations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Peru and Equador, Costa Rica and Panama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work for Israel and its neighbors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Reserves in marine waters now protect 7.2% of coastal waters and 1.6% of the world’s ocean area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Economic incentives can help preserve land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Debt-for-nature swap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conservation organization pays off a portion of a developing country’s international debt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exchange, the country promises to: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aside reserves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environmental education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manage protected areas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Tropical Forest Conservation Act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2011, deals for $400 million in debt payments went to 17 developing countries in exchange for conservation efforts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56" y="276773"/>
            <a:ext cx="8095488" cy="63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Habitat fragmentation makes preserves more vital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Logging, agriculture, and residential development chop up large habitats into small, disconnected ones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Fragments may not contain enough area to support some species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 effects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impacts that result because conditions along a fragment’s edge are different than conditions in the interior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Interior bird species can’t reproduce when forced near the edge of a fragment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Parasites and predators attack nests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Fragmentation is the main reason populations of North American songbirds are declining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29" y="374904"/>
            <a:ext cx="8124938" cy="610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Insights from islands warn us of habitat fragmentation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47235" y="1295400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Island biogeography theory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explains how species come to be distributed among oceanic islands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applies to “habitat islands”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patches of one habitat within “seas” of others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Insights from islands warn us of habitat fragmentation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47235" y="1295400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island species results from a balance between species added (immigration) versus species lost (extirpation)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by the island’s size and distance from the mainland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effect</a:t>
            </a:r>
            <a:r>
              <a:rPr lang="en-US" sz="2800" b="0" i="1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farther an island is from the continent, the fewer species find and colonize it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Insights from islands warn us of habitat fragmentation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effect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 islands have more species than small island.  There are multiple reasons: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islands have higher immigration rates—they are fatter targets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islands have lower extinction rates—more space allows for larger populations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more habitats, environments, and variety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Insights from islands warn us of habitat fragmentation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Species-area curves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 the relationship between the size of an island and the number of species it holds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species doubles as island size increases 10x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 holds in loss of mammals in U.S. national parks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79448"/>
            <a:ext cx="8546592" cy="349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75359"/>
            <a:ext cx="8546592" cy="49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Reserve design has consequences for biodiversity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habitat fragmentation, the size and placement of protected areas are key to protecting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amount of land can be set aside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SLOSS dilemma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is better to protect species: a single large or several small reserves?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Depends on the species: wildebeest vs. insects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Corridors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protected land that allows animals to travel between islands of habitat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get more habitat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Enables gene flow between populations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threatens protected areas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climate change threatens to undo our efforts to design, establish, and guard protected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shift northward with warmer temperatures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can’t move in a fragmented habitat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High-elevation species are most at risk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stay cool, they need to move higher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no place for them to go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Corridors to allow movement become very important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Preserving biodiversity must go beyond parks and protected areas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231391"/>
            <a:ext cx="8546592" cy="439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losing ecologically and environmentally valuable forests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management policies first emphasized extraction and then shifted to sustained yield and multiple use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forest certification provides economic incentives for responsible conservation of forests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support for land preservation resulted in parks and protected areas in the U.S. and abroad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fragments habitats and subdivides populations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prevention, decreased flooding, and storing carbon are all _________ services that forests provide.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hypothetical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minimal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result of deforestation?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landscape structure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biodiversity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Worsened climate change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results of deforestation.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an area with 100 organisms is at its carrying capacity and is managed for maximum sustainable yield, how many organisms will be harvested from the area?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harvesting by shelterwood cutting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cuts all trees in an area, leaving only stumps.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cuts most trees but leaves some to produce seeds.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cuts most trees but leaves some to shelter seedlings.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uneven-aged tree stands.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create parks and reserves for many reasons. Which of the following is NOT a reason to protect land?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an area with scenic features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areas that provide ecosystem services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recreational opportunities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Maximize profit for the federal government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agency manages federally protected areas?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Fish and Wildlife Service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Forest Service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of Land Management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these, depending on the federal land the wilderness is located within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areas are off-limits to all development?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forests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parks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Wilderness areas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of Land Management lands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Biosphere reserves are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picked and enforced by the U.N. without local approval.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with exceptional biodiversity.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heavily developed.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completely protected from all development.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island biogeography theory, 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island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mainland will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low rates of extinction.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high rates of extinction.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few species colonize it.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without species, since most can’t make it to islands.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s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s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4304</Words>
  <Application>Microsoft Office PowerPoint</Application>
  <PresentationFormat>On-screen Show (4:3)</PresentationFormat>
  <Paragraphs>489</Paragraphs>
  <Slides>103</Slides>
  <Notes>103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Arial</vt:lpstr>
      <vt:lpstr>Calibri</vt:lpstr>
      <vt:lpstr>Noto Sans Symbols</vt:lpstr>
      <vt:lpstr>Times New Roman</vt:lpstr>
      <vt:lpstr>Withgott_Lectures_Template</vt:lpstr>
      <vt:lpstr>Withgott_Clickers_Template</vt:lpstr>
      <vt:lpstr>PowerPoint Presentation</vt:lpstr>
      <vt:lpstr>This lecture will help you understand:</vt:lpstr>
      <vt:lpstr>PowerPoint Presentation</vt:lpstr>
      <vt:lpstr>Central Case: Certified Sustainable Paper in Your Textbook</vt:lpstr>
      <vt:lpstr>PowerPoint Presentation</vt:lpstr>
      <vt:lpstr>Forest Ecosystems and Forest Resources</vt:lpstr>
      <vt:lpstr>Many kinds of forests exist</vt:lpstr>
      <vt:lpstr>PowerPoint Presentation</vt:lpstr>
      <vt:lpstr>PowerPoint Presentation</vt:lpstr>
      <vt:lpstr>Forests are ecologically complex</vt:lpstr>
      <vt:lpstr>Forests are ecologically complex</vt:lpstr>
      <vt:lpstr>PowerPoint Presentation</vt:lpstr>
      <vt:lpstr>Forests provide ecosystem services</vt:lpstr>
      <vt:lpstr>PowerPoint Presentation</vt:lpstr>
      <vt:lpstr>Carbon storage limits climate change</vt:lpstr>
      <vt:lpstr>Forests provide us valuable resources</vt:lpstr>
      <vt:lpstr>Forest Loss</vt:lpstr>
      <vt:lpstr>We deforested much of North America</vt:lpstr>
      <vt:lpstr>PowerPoint Presentation</vt:lpstr>
      <vt:lpstr>Forests are being cleared most rapidly in developing nations</vt:lpstr>
      <vt:lpstr>PowerPoint Presentation</vt:lpstr>
      <vt:lpstr>PowerPoint Presentation</vt:lpstr>
      <vt:lpstr>Forests are being cleared most rapidly in developing nations</vt:lpstr>
      <vt:lpstr>PowerPoint Presentation</vt:lpstr>
      <vt:lpstr>Solutions are emerging</vt:lpstr>
      <vt:lpstr>Solutions are emerging</vt:lpstr>
      <vt:lpstr>Solutions are emerging</vt:lpstr>
      <vt:lpstr>Forest Management</vt:lpstr>
      <vt:lpstr>Resource managers follow several strategies</vt:lpstr>
      <vt:lpstr>PowerPoint Presentation</vt:lpstr>
      <vt:lpstr>Ecosystem-based management</vt:lpstr>
      <vt:lpstr>Adaptive management</vt:lpstr>
      <vt:lpstr>Fear of a “timber famine” spurred forest protection</vt:lpstr>
      <vt:lpstr>PowerPoint Presentation</vt:lpstr>
      <vt:lpstr>We extract timber from private and public lands</vt:lpstr>
      <vt:lpstr>We extract timber from public and private lands</vt:lpstr>
      <vt:lpstr>We extract timber from public and private lands</vt:lpstr>
      <vt:lpstr>PowerPoint Presentation</vt:lpstr>
      <vt:lpstr>Plantation forestry has grown</vt:lpstr>
      <vt:lpstr>PowerPoint Presentation</vt:lpstr>
      <vt:lpstr>We harvest timber by several methods</vt:lpstr>
      <vt:lpstr>PowerPoint Presentation</vt:lpstr>
      <vt:lpstr>We harvest timber by several methods</vt:lpstr>
      <vt:lpstr>We harvest timber by several methods</vt:lpstr>
      <vt:lpstr>PowerPoint Presentation</vt:lpstr>
      <vt:lpstr>Forest management has evolved over time</vt:lpstr>
      <vt:lpstr>Forest management has evolved over time</vt:lpstr>
      <vt:lpstr>Forest management has evolved over time</vt:lpstr>
      <vt:lpstr>Forest management has evolved over time</vt:lpstr>
      <vt:lpstr>Forest management has evolved over time</vt:lpstr>
      <vt:lpstr>PowerPoint Presentation</vt:lpstr>
      <vt:lpstr>PowerPoint Presentation</vt:lpstr>
      <vt:lpstr>Forest management has evolved over time</vt:lpstr>
      <vt:lpstr>Fire can hurt or help forests</vt:lpstr>
      <vt:lpstr>Fire can hurt or help forests</vt:lpstr>
      <vt:lpstr>Fire can hurt or help forests</vt:lpstr>
      <vt:lpstr>Fire can hurt or help forests</vt:lpstr>
      <vt:lpstr>PowerPoint Presentation</vt:lpstr>
      <vt:lpstr>Climate change and pest outbreaks are altering forests</vt:lpstr>
      <vt:lpstr>PowerPoint Presentation</vt:lpstr>
      <vt:lpstr>Sustainable forestry is gaining ground</vt:lpstr>
      <vt:lpstr>PowerPoint Presentation</vt:lpstr>
      <vt:lpstr>PowerPoint Presentation</vt:lpstr>
      <vt:lpstr>Parks and Protected Areas</vt:lpstr>
      <vt:lpstr>PowerPoint Presentation</vt:lpstr>
      <vt:lpstr>Federal parks and reserves began in the United States</vt:lpstr>
      <vt:lpstr>Federal parks and reserves began in the United States</vt:lpstr>
      <vt:lpstr>Federal parks and reserves began in the United States</vt:lpstr>
      <vt:lpstr>Wilderness areas are established on federal lands</vt:lpstr>
      <vt:lpstr>PowerPoint Presentation</vt:lpstr>
      <vt:lpstr>Not everyone supports land set-asides</vt:lpstr>
      <vt:lpstr>Not everyone supports land set-asides</vt:lpstr>
      <vt:lpstr>Many agencies and groups protect land</vt:lpstr>
      <vt:lpstr>Parks and reserves are increasing internationally</vt:lpstr>
      <vt:lpstr>Parks and reserves are increasing internationally</vt:lpstr>
      <vt:lpstr>PowerPoint Presentation</vt:lpstr>
      <vt:lpstr>Parks and reserves are increasing internationally</vt:lpstr>
      <vt:lpstr>Parks and reserves are increasing internationally</vt:lpstr>
      <vt:lpstr>Economic incentives can help preserve land</vt:lpstr>
      <vt:lpstr>Habitat fragmentation makes preserves more vital</vt:lpstr>
      <vt:lpstr>PowerPoint Presentation</vt:lpstr>
      <vt:lpstr>Insights from islands warn us of habitat fragmentation</vt:lpstr>
      <vt:lpstr>Insights from islands warn us of habitat fragmentation</vt:lpstr>
      <vt:lpstr>Insights from islands warn us of habitat fragmentation</vt:lpstr>
      <vt:lpstr>Insights from islands warn us of habitat fragmentation</vt:lpstr>
      <vt:lpstr>PowerPoint Presentation</vt:lpstr>
      <vt:lpstr>PowerPoint Presentation</vt:lpstr>
      <vt:lpstr>Reserve design has consequences for biodiversity</vt:lpstr>
      <vt:lpstr>Climate change threatens protected areas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Viewpoints</vt:lpstr>
      <vt:lpstr>QUESTION: Viewpoints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2018-04-17T13:35:21Z</dcterms:modified>
</cp:coreProperties>
</file>