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  <p:sldMasterId id="2147483665" r:id="rId2"/>
  </p:sldMasterIdLst>
  <p:notesMasterIdLst>
    <p:notesMasterId r:id="rId9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Shape 436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Shape 450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Shape 464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0" name="Shape 4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Shape 4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Shape 495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Shape 5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2" name="Shape 5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Shape 503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Shape 517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3" name="Shape 5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Shape 5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Shape 536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Shape 5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Shape 544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0" name="Shape 5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Shape 5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Shape 557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Shape 5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4" name="Shape 56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b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Shape 5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1" name="Shape 57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b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Shape 5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8" name="Shape 57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a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Shape 5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c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c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Shape 5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9" name="Shape 59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a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Shape 6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6" name="Shape 60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c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Shape 6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3" name="Shape 6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any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Shape 6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0" name="Shape 62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b</a:t>
            </a: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Shape 6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8" name="Shape 62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a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rgbClr val="4373B7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 descr="Withgott_Cov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151" y="522322"/>
            <a:ext cx="4583515" cy="559188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" name="Shape 15"/>
          <p:cNvSpPr txBox="1"/>
          <p:nvPr/>
        </p:nvSpPr>
        <p:spPr>
          <a:xfrm>
            <a:off x="4716667" y="532554"/>
            <a:ext cx="4427333" cy="41273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Lecture Outlines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Chapter 11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 u="none" strike="noStrike" cap="none">
                <a:solidFill>
                  <a:srgbClr val="E7AA34"/>
                </a:solidFill>
                <a:latin typeface="Arial"/>
                <a:ea typeface="Arial"/>
                <a:cs typeface="Arial"/>
                <a:sym typeface="Arial"/>
              </a:rPr>
              <a:t>Biodiversity and </a:t>
            </a:r>
            <a:br>
              <a:rPr lang="en-US" sz="2400" b="1" i="1" u="none" strike="noStrike" cap="none">
                <a:solidFill>
                  <a:srgbClr val="E7AA3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1" u="none" strike="noStrike" cap="none">
                <a:solidFill>
                  <a:srgbClr val="E7AA34"/>
                </a:solidFill>
                <a:latin typeface="Arial"/>
                <a:ea typeface="Arial"/>
                <a:cs typeface="Arial"/>
                <a:sym typeface="Arial"/>
              </a:rPr>
              <a:t>Conservation Biology</a:t>
            </a:r>
          </a:p>
        </p:txBody>
      </p:sp>
      <p:sp>
        <p:nvSpPr>
          <p:cNvPr id="16" name="Shape 16"/>
          <p:cNvSpPr txBox="1"/>
          <p:nvPr/>
        </p:nvSpPr>
        <p:spPr>
          <a:xfrm>
            <a:off x="4716667" y="4688712"/>
            <a:ext cx="4427332" cy="1107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Withgott/Laposata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Fifth Edition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marR="0" lvl="1" indent="-3492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rgbClr val="4373B7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 descr="Withgott_Cov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151" y="522322"/>
            <a:ext cx="4583515" cy="559188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5" name="Shape 65"/>
          <p:cNvSpPr txBox="1"/>
          <p:nvPr/>
        </p:nvSpPr>
        <p:spPr>
          <a:xfrm>
            <a:off x="4716667" y="532554"/>
            <a:ext cx="4427333" cy="41273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Active Lecture Questions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4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400" b="1" i="1" u="none" strike="noStrike" cap="none">
                <a:solidFill>
                  <a:srgbClr val="E7AA34"/>
                </a:solidFill>
                <a:latin typeface="Arial"/>
                <a:ea typeface="Arial"/>
                <a:cs typeface="Arial"/>
                <a:sym typeface="Arial"/>
              </a:rPr>
              <a:t>Species Interactions and Community Ecology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4716667" y="4688712"/>
            <a:ext cx="4427332" cy="10797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Withgott/Laposata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Fifth Edition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4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4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/>
        </p:nvSpPr>
        <p:spPr>
          <a:xfrm>
            <a:off x="292100" y="6594475"/>
            <a:ext cx="3617913" cy="136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9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2008 Pearson Education, Inc., publishing as Benjamin Cummings</a:t>
            </a:r>
          </a:p>
        </p:txBody>
      </p:sp>
      <p:sp>
        <p:nvSpPr>
          <p:cNvPr id="44" name="Shape 44"/>
          <p:cNvSpPr/>
          <p:nvPr/>
        </p:nvSpPr>
        <p:spPr>
          <a:xfrm rot="10800000" flipH="1">
            <a:off x="0" y="0"/>
            <a:ext cx="9140825" cy="84138"/>
          </a:xfrm>
          <a:prstGeom prst="rect">
            <a:avLst/>
          </a:prstGeom>
          <a:gradFill>
            <a:gsLst>
              <a:gs pos="0">
                <a:srgbClr val="05AAE5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268287" y="180975"/>
            <a:ext cx="8685211" cy="536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92088" y="2247900"/>
            <a:ext cx="4317999" cy="2698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chart" idx="2"/>
          </p:nvPr>
        </p:nvSpPr>
        <p:spPr>
          <a:xfrm>
            <a:off x="4662487" y="2247900"/>
            <a:ext cx="4317999" cy="2698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6583363"/>
            <a:ext cx="1979612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/>
          <p:nvPr/>
        </p:nvSpPr>
        <p:spPr>
          <a:xfrm>
            <a:off x="0" y="6583363"/>
            <a:ext cx="1979612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0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0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0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0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0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0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Genetic diversity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Encompasses the differences in DNA composition among individuals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raw material for adaptation to local conditions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Populations with higher genetic diversity can survive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can cope with environmental change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Populations with low genetic diversity are vulnerable to environmental change or disease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Inbreeding depression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genetically similar parents mate and produce inferior offspring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Cheetahs, bison, elephant seals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Ecosystem diversity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Ecosystem diversity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number and variety of ecosystems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include different biotic communities or habitats within an area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open plains of the Serengeti hold a diversity of habitats, including savanna, grassland, wetland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include habitats, communities, or ecosystems at the landscape level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Sizes, shapes, and connections among patches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area with a variety of vegetation holds more biodiversity than the same size area with one plant type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Some groups hold more species than others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0239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Species are not evenly distributed among taxonomic groups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Insects predominate over all other life-forms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40% of insects are beetles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Beetles outnumber all other non-insect animals combined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Groups accumulate species by: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Adapting to local conditions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Populations becoming divided geographically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rates of extinction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393259"/>
            <a:ext cx="4190999" cy="4071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5971" y="1895600"/>
            <a:ext cx="4788028" cy="3066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Many species await discovery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3287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1.8 million species have been identified and described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Estimates of the total number of species on the planet range from 3 million to 100 million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widely accepted estimate of the number of species? 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Around 14 million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very difficult to know how many species exist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 organisms are easily overlooked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species look identical until thoroughly examined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remote spots on Earth remain unexplored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Biodiversity is unevenly distributed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Living things are not distributed evenly on Earth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Latitudinal gradient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species richness increases toward the equator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Factors that contribute to higher diversity at the equator: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plant productivity supports more animals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Climate stability allows specialization, niches, and species coexistence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glaciation means species never have to leave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Biodiversity is unevenly distributed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Diversity of habitats increases species diversity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disturbance can increase habitat diversity locally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168" y="200786"/>
            <a:ext cx="7979664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Extinction and Biodiversity Loss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Extinction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loss of all members of a species so it ceases to exist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Extirpation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loss of a particular population, but not the entire species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lead to extinction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Extinction occurs naturally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99% of all species that ever lived have gone extinct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Although most extinction today is because of human action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Background rate of extinction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pace of independent, one-by-one species loss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Earth has experienced five mass extinction events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Earth has had five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mass extinctions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past 440 million years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event eliminated at least 50% of all species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Permo-Triassic: 250 million years ago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80–95% of all species on Earth went extinct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Cretaceous-Tertiary: 65 million years ago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Dinosaurs went extinct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Humans are causing this sixth extinction event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will suffer as a result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This lecture will help you understand: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scope of Earth’s biodiversity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Background extinction rates and mass extinctions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Causes of biodiversity loss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benefits of biodiversity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Conservation biology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Conservation of species 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Conservation above the species level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1709927"/>
            <a:ext cx="8546592" cy="3438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are setting the sixth mass extinction in motion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Humans have driven hundreds of species to extinction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Dodo bird, Carolina parakeet, passenger pigeon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Multitudes of others teeter on the brink of extinction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Whooping crane, Kirtland’s warbler, California condor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Humans have been causing extinction for thousands of years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Bird extinctions followed Polynesians arriving in Hawaii and New Zealand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large mammals went extinct in Australia after human arrival 50,000 years ago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923544"/>
            <a:ext cx="8546592" cy="5010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Current extinction rates are much higher than normal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current extinction rate is 100–1000 times greater than the background rate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rate is projected to increase tenfold in future decades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population growth strains ecosystems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 List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list of species facing high risks of extinction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21% of mammal species, 13% of bird species, 30% of amphibian species, 20% of fish species threatened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Current extinction rates are much higher than normal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United States, in the last 500 years, 236 animal and 30 plant species have been confirmed extinct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Actual numbers are undoubtedly higher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Biodiversity loss involves more than extinction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3287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Smaller populations have smaller geographic ranges and are more likely to go extinct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Extirpation has shrunk many species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Living Planet Index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summarizes population trends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Measures change in size of populations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Between 1970 and 2008, the index fell by 28%, meaning the average population is 28% smaller now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Changes to the index are not the same everywhere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temperate zones, the index rose by 31%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tropical zones, it decreased by 61%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609600"/>
            <a:ext cx="8546592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Habitat loss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greatest cause of biodiversity loss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Habitats are destroyed, fragmented, and degraded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Housing developments replace natural communities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Farming simplifies communities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Grazing modifies grassland structure and composition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Clearing forests removes resources organisms need 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Hydroelectric dams turn rivers into reservoirs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Habitat loss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Habitat fragmentation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occurs when continuous habitats are broken into small patches (by farming, roads, logging, etc.)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Species needing larger areas of that habitat disappear from the small fragments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also prevent animals from moving to other places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Shape 2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3080" y="304800"/>
            <a:ext cx="3474719" cy="6437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083" y="1408175"/>
            <a:ext cx="5317595" cy="4002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356615"/>
            <a:ext cx="8546592" cy="6144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Habitat loss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Habitat loss occurs in nearly every biome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Habitat loss is responsible for declines in 83% of mammals and 85% of birds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 99% of U.S. prairies have been converted to agriculture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Grassland bird populations have declined 82–99%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few species (e.g., pigeons, rats, cockroaches) benefit from human-changed habitats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Shape 2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854" y="257556"/>
            <a:ext cx="7634289" cy="6342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Pollution</a:t>
            </a: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Overharvesting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3287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3846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Pollution harms organisms in many ways</a:t>
            </a:r>
          </a:p>
          <a:p>
            <a:pPr marL="742950" marR="0" lvl="1" indent="-285750" algn="l" rtl="0">
              <a:lnSpc>
                <a:spcPct val="11250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 pollution degrades forest ecosystems</a:t>
            </a:r>
          </a:p>
          <a:p>
            <a:pPr marL="742950" marR="0" lvl="1" indent="-285750" algn="l" rtl="0">
              <a:lnSpc>
                <a:spcPct val="11250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pollution impairs fish and amphibians</a:t>
            </a:r>
          </a:p>
          <a:p>
            <a:pPr marL="742950" marR="0" lvl="1" indent="-285750" algn="l" rtl="0">
              <a:lnSpc>
                <a:spcPct val="11250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Toxins, garbage, oil, and chemicals impact organisms</a:t>
            </a:r>
          </a:p>
          <a:p>
            <a:pPr marL="342900" marR="0" lvl="0" indent="-342900" algn="l" rtl="0">
              <a:lnSpc>
                <a:spcPct val="103846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Although pollution is a substantial threat, it is less significant than the public thinks</a:t>
            </a:r>
          </a:p>
          <a:p>
            <a:pPr marL="342900" marR="0" lvl="0" indent="-342900" algn="l" rtl="0">
              <a:lnSpc>
                <a:spcPct val="103846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Hunting or harvesting threatens K-selected species</a:t>
            </a:r>
          </a:p>
          <a:p>
            <a:pPr marL="742950" marR="0" lvl="1" indent="-285750" algn="l" rtl="0">
              <a:lnSpc>
                <a:spcPct val="11250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Large, long-lived organisms that have few young can be hunted to extinction</a:t>
            </a:r>
          </a:p>
          <a:p>
            <a:pPr marL="742950" marR="0" lvl="1" indent="-285750" algn="l" rtl="0">
              <a:lnSpc>
                <a:spcPct val="11250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Elephants, gorillas, tigers, whales are at risk</a:t>
            </a:r>
          </a:p>
          <a:p>
            <a:pPr marL="342900" marR="0" lvl="0" indent="-342900" algn="l" rtl="0">
              <a:lnSpc>
                <a:spcPct val="103846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Governments have passed laws and signed treaties banning the hunting of many species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Shape 2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746760"/>
            <a:ext cx="8546592" cy="5364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Invasive species </a:t>
            </a: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Climate change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 of non-native species to new areas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 accidental or intentional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Outcompete or kill native species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Island species are especially vulnerable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Invaders lack natural predators, competitors, or parasites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Invasive species </a:t>
            </a: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Climate change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Impacts on the Earth’s climate system are global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Extreme weather events (storms) increase stress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Melting sea ice in the Arctic threatens polar bears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Mountaintop species are losing their habitat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1.5–2.5°C temperature rise could put 20%–30% of plants and animals at increased risk of extinction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Shape 2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1060704"/>
            <a:ext cx="8546592" cy="4736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Amphibians are vanishing</a:t>
            </a:r>
          </a:p>
        </p:txBody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Reasons for the decline of a species can be complex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Amphibian populations are collapsing worldwide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2600 of the 6400 known species are in decline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1900 are threatened; 170 have gone extinct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Amphibians are vanishing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Wide variety of potential causes and contributors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Habitat destruction, pollution, invasive species, climate change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Populations in pristine environments were vanishing due to a fungal disease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Scientists are beginning to understand the causes of biodiversity loss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also grappling with its consequences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Shape 3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7503" y="268223"/>
            <a:ext cx="4888991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Central Case Study: Will We Slice Through the Serengeti?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Serengeti is home to a yearly migration of over 2 million wildebeest, zebras, and antelope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Serengeti park complex is 30,000 km</a:t>
            </a:r>
            <a:r>
              <a:rPr lang="en-US" sz="28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has 800,000 visitors a year, bringing in almost $3 billion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Tanzania intends to build a highway across the Serengeti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Conservations fear that the highway will block the yearly migration and encourage poaching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illegal killing of wildlife for meat or body parts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International pressure has kept the road from being built—so far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Shape 3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463295"/>
            <a:ext cx="8546592" cy="5931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Biodiversity provides ecosystem services</a:t>
            </a:r>
          </a:p>
        </p:txBody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3846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Healthy ecosystems provide us with free services </a:t>
            </a:r>
          </a:p>
          <a:p>
            <a:pPr marL="742950" marR="0" lvl="1" indent="-285750" algn="l" rtl="0">
              <a:lnSpc>
                <a:spcPct val="11250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Provides food, fuel, fiber, and shelter</a:t>
            </a:r>
          </a:p>
          <a:p>
            <a:pPr marL="742950" marR="0" lvl="1" indent="-285750" algn="l" rtl="0">
              <a:lnSpc>
                <a:spcPct val="11250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Purifies air and water and detoxifies wastes</a:t>
            </a:r>
          </a:p>
          <a:p>
            <a:pPr marL="742950" marR="0" lvl="1" indent="-285750" algn="l" rtl="0">
              <a:lnSpc>
                <a:spcPct val="11250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Stabilizes climate; moderates floods, droughts, wind, temperature</a:t>
            </a:r>
          </a:p>
          <a:p>
            <a:pPr marL="742950" marR="0" lvl="1" indent="-285750" algn="l" rtl="0">
              <a:lnSpc>
                <a:spcPct val="11250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Cycles nutrients; renews soil fertility</a:t>
            </a:r>
          </a:p>
          <a:p>
            <a:pPr marL="742950" marR="0" lvl="1" indent="-285750" algn="l" rtl="0">
              <a:lnSpc>
                <a:spcPct val="11250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Pollinates plants and controls pests and disease</a:t>
            </a:r>
          </a:p>
          <a:p>
            <a:pPr marL="742950" marR="0" lvl="1" indent="-285750" algn="l" rtl="0">
              <a:lnSpc>
                <a:spcPct val="11250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Maintains genetic resources</a:t>
            </a:r>
          </a:p>
          <a:p>
            <a:pPr marL="742950" marR="0" lvl="1" indent="-285750" algn="l" rtl="0">
              <a:lnSpc>
                <a:spcPct val="11250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Provides cultural and aesthetic benefits</a:t>
            </a:r>
          </a:p>
          <a:p>
            <a:pPr marL="742950" marR="0" lvl="1" indent="-285750" algn="l" rtl="0">
              <a:lnSpc>
                <a:spcPct val="112500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Allows us to adapt to change</a:t>
            </a:r>
          </a:p>
        </p:txBody>
      </p:sp>
      <p:sp>
        <p:nvSpPr>
          <p:cNvPr id="324" name="Shape 324"/>
          <p:cNvSpPr/>
          <p:nvPr/>
        </p:nvSpPr>
        <p:spPr>
          <a:xfrm>
            <a:off x="228600" y="5957887"/>
            <a:ext cx="8674100" cy="4924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value of 17 ecosystem services </a:t>
            </a:r>
            <a:r>
              <a:rPr lang="en-US" sz="24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$48 trillion per year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Biodiversity helps maintain ecosystem function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increases stability and resilience of natural systems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Decreased biodiversity reduces a system’s ability to function and provide services to our society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loss of a species affects ecosystems differently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 species can be functionally replaced by others, it may make little difference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Loss of keystone species, ecosystem engineers, or top predators causes other species to decline or disappear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“To keep every cog and wheel is the first precaution of intelligent tinkering” (Aldo Leopold)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/>
        </p:nvSpPr>
        <p:spPr>
          <a:xfrm>
            <a:off x="381000" y="304800"/>
            <a:ext cx="7924799" cy="915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</a:p>
        </p:txBody>
      </p:sp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Biodiversity enhances food security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Industrial agriculture has narrowed our diet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90% of our food comes from 15 crops and 8 animal species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potential food crops are waiting to be used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Serendipity berry is 3000 times sweeter than sugar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/>
        </p:nvSpPr>
        <p:spPr>
          <a:xfrm>
            <a:off x="381000" y="304800"/>
            <a:ext cx="7924799" cy="915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</a:p>
        </p:txBody>
      </p:sp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Biodiversity enhances food security</a:t>
            </a:r>
          </a:p>
        </p:txBody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Genetic diversity within crops is enormously valuable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Turkey’s wheat crops received $50 billion worth of disease resistance from wild wheat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Wild and rare species can improve food security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are disease resistant; others can be watered with sea water or grow year after year without being replanted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Shape 3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771143"/>
            <a:ext cx="8546592" cy="5315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Organisms provide drugs and medicines</a:t>
            </a:r>
          </a:p>
        </p:txBody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have used plants for medicine for centuries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modern medicines are derived from plants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Wild species produce $150 billion/year of drugs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Taxol comes from the Pacific yew tree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Treats cancer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 species that goes extinct is a lost opportunity to cure disease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organisms that show medical promise are threatened with extinction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Shape 3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91" y="1415033"/>
            <a:ext cx="6323807" cy="402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Shape 3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4650" y="210312"/>
            <a:ext cx="2286000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Biodiversity boosts economies through tourism and recreation</a:t>
            </a:r>
          </a:p>
        </p:txBody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Biodiversity generates income through ecotourism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Especially in developing countries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Tanzania: savanna wildlife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Ecotourism brings in one-quarter of all foreign money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Costa Rica: rainforests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Australia: Great Barrier Reef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Belize: reefs, caves, and rainforests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Biodiversity boosts economies through tourism and recreation</a:t>
            </a:r>
          </a:p>
        </p:txBody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powerful incentive to preserve natural areas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 impacts on the landscape and species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too many visitors to natural areas can degrade the outdoor experience and disturb wildlife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57200"/>
            <a:ext cx="4233845" cy="4590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0044" y="3048000"/>
            <a:ext cx="4688179" cy="3444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People value connections with nature</a:t>
            </a:r>
          </a:p>
        </p:txBody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Biophilia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notion that humans love nature and have an emotional bond with other living things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have an affinity for parks and wildlife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love our pets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value real estate with views of natural lands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interest in hiking, bird watching, fishing, etc.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“Nature deficit disorder”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alienation from biodiversity and nature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Suggested to be behind the emotional and physical problems of the young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Shape 3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557783"/>
            <a:ext cx="8546592" cy="5742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Do we have ethical obligations toward other species?</a:t>
            </a:r>
          </a:p>
        </p:txBody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people feel that other organisms have an inherent right to exist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Biodiversity conservation is justified on ethical grounds alone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Humans are part of nature and need resources to survive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we can control our actions and make choices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Despite our expanding ethical considerations, the future of biodiversity remains unsecure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Conservation biology responds to biodiversity loss</a:t>
            </a:r>
          </a:p>
        </p:txBody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Conservation biology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study of the factors behind the loss, protection, and restoration of biodiversity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Scientists became alarmed at the degradation of natural systems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applied and goal-oriented science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Conservation biologists integrate evolution, extinction, ecology, and environmental systems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Aim of developing solutions to habitat degradation and species loss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Shape 4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751" y="210312"/>
            <a:ext cx="6254495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Conservation biologists work at multiple levels</a:t>
            </a:r>
          </a:p>
        </p:txBody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field data, lab data, theory, and experiments to study our impacts on other organisms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Conservation geneticists study genetic attributes of organisms to infer the status of their populations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Minimum viable population size is how small a population can become before it runs into problems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 populations may suffer inbreeding depression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Metapopulations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network of subpopulations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 populations are most vulnerable to extinction and need special attention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Endangered species are a focus of conservation efforts</a:t>
            </a:r>
          </a:p>
        </p:txBody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3287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Endangered Species Act (ESA)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(1973)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primary U.S. legislation for protecting biodiversity</a:t>
            </a:r>
          </a:p>
          <a:p>
            <a:pPr marL="342900" marR="0" lvl="0" indent="-342900" algn="l" rtl="0">
              <a:lnSpc>
                <a:spcPct val="117857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forbids the government and citizens from taking actions that destroy endangered species or their habitats or trading in products made from endangered species</a:t>
            </a:r>
          </a:p>
          <a:p>
            <a:pPr marL="342900" marR="0" lvl="0" indent="-342900" algn="l" rtl="0">
              <a:lnSpc>
                <a:spcPct val="117857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ESA’s goal is to prevent extinction</a:t>
            </a:r>
          </a:p>
          <a:p>
            <a:pPr marL="742950" marR="0" lvl="1" indent="-285750" algn="l" rtl="0">
              <a:lnSpc>
                <a:spcPct val="126923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Stabilize declining populations</a:t>
            </a:r>
          </a:p>
          <a:p>
            <a:pPr marL="742950" marR="0" lvl="1" indent="-285750" algn="l" rtl="0">
              <a:lnSpc>
                <a:spcPct val="126923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Enable populations to recover</a:t>
            </a:r>
          </a:p>
          <a:p>
            <a:pPr marL="342900" marR="0" lvl="0" indent="-342900" algn="l" rtl="0">
              <a:lnSpc>
                <a:spcPct val="117857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2013, the United States had 1118 species listed as endangered and 322 listed as threatened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Endangered species are a focus of conservation efforts</a:t>
            </a:r>
          </a:p>
        </p:txBody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Intensive management has saved or stabilized species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40% of declining populations have been stabilized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successes occur despite problems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Underfunding of the U.S. Fish and Wildlife Service and the National Marine Fisheries Service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Recent political forces have tried to weaken the ESA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Endangered species are a focus of conservation efforts</a:t>
            </a:r>
          </a:p>
        </p:txBody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“Warranted but precluded”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science says the species should be listed, but lack of resources prevents the listing (e.g., greater sage grouse)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environmental advocacy groups have sued the federal government for failing to enforce the law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Shape 4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456944"/>
            <a:ext cx="5156155" cy="3944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Shape 4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8991" y="1920451"/>
            <a:ext cx="3612134" cy="3017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Our Planet of Life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Humans are reducing Earth’s diversity of life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Biological diversity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biodiversity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variety of life at all levels of organization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Species diversity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Genetic diversity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Population and community diversity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Biologists employ different working definitions and look at different levels according to their aims and philosophies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Basic concept applies across all levels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Endangered species are a focus of conservation efforts</a:t>
            </a:r>
          </a:p>
        </p:txBody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3287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3571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Americans support protecting endangered species </a:t>
            </a:r>
          </a:p>
          <a:p>
            <a:pPr marL="342900" marR="0" lvl="0" indent="-342900" algn="l" rtl="0">
              <a:lnSpc>
                <a:spcPct val="103571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Opponents feel that the ESA values endangered organisms more than the livelihood of people</a:t>
            </a:r>
          </a:p>
          <a:p>
            <a:pPr marL="742950" marR="0" lvl="1" indent="-285750" algn="l" rtl="0">
              <a:lnSpc>
                <a:spcPct val="111538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Protection will restrict land use and cost jobs</a:t>
            </a:r>
          </a:p>
          <a:p>
            <a:pPr marL="742950" marR="0" lvl="1" indent="-285750" algn="l" rtl="0">
              <a:lnSpc>
                <a:spcPct val="111538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“Shoot, shovel, and shut up”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landowners conceal the presence of endangered species on their land</a:t>
            </a:r>
          </a:p>
          <a:p>
            <a:pPr marL="742950" marR="0" lvl="1" indent="-285750" algn="l" rtl="0">
              <a:lnSpc>
                <a:spcPct val="111538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the ESA has stopped few development projects</a:t>
            </a:r>
          </a:p>
          <a:p>
            <a:pPr marL="342900" marR="0" lvl="0" indent="-342900" algn="l" rtl="0">
              <a:lnSpc>
                <a:spcPct val="103571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Habitat conservation plans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 harbor agreements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=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arrangements whereby landowners can harm species if they improve habitat for the species in other places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Endangered species are a focus of conservation efforts</a:t>
            </a:r>
          </a:p>
        </p:txBody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countries have laws protecting endangered species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are not always effective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Species at Risk Act (SARA)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(2002)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Canada’s endangered species law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Stresses cooperation between federal government and landowners or provincial governments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Criticized as being weak and failing to protect habitat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International treaties promote conservation</a:t>
            </a:r>
          </a:p>
        </p:txBody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1538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Convention on International Trade in Endangered Species of Wild Fauna and Flora 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(1973) </a:t>
            </a: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(CITES)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 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protects endangered species by banning international transport of their body parts</a:t>
            </a:r>
          </a:p>
          <a:p>
            <a:pPr marL="342900" marR="0" lvl="0" indent="-342900" algn="l" rtl="0">
              <a:lnSpc>
                <a:spcPct val="111538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Goals of the </a:t>
            </a: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Convention on Biological Diversity 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(1992):</a:t>
            </a:r>
          </a:p>
          <a:p>
            <a:pPr marL="742950" marR="0" lvl="1" indent="-285750" algn="l" rtl="0">
              <a:lnSpc>
                <a:spcPct val="120833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Conserve biodiversity </a:t>
            </a:r>
          </a:p>
          <a:p>
            <a:pPr marL="742950" marR="0" lvl="1" indent="-285750" algn="l" rtl="0">
              <a:lnSpc>
                <a:spcPct val="120833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biodiversity in a sustainable manner </a:t>
            </a:r>
          </a:p>
          <a:p>
            <a:pPr marL="742950" marR="0" lvl="1" indent="-285750" algn="l" rtl="0">
              <a:lnSpc>
                <a:spcPct val="120833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 the fair distribution of biodiversity’s benefits</a:t>
            </a:r>
          </a:p>
          <a:p>
            <a:pPr marL="342900" marR="0" lvl="0" indent="-342900" algn="l" rtl="0">
              <a:lnSpc>
                <a:spcPct val="111538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Helped African nations gain economic benefit from ecotourism with their wildlife preserves</a:t>
            </a:r>
          </a:p>
          <a:p>
            <a:pPr marL="342900" marR="0" lvl="0" indent="-342900" algn="l" rtl="0">
              <a:lnSpc>
                <a:spcPct val="111538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Enhanced global market for sustainable crops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International treaties promote conservation</a:t>
            </a:r>
          </a:p>
        </p:txBody>
      </p:sp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Convention on Biological Diversity aims to: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incentives to conserve biodiversity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 access to and use of genetic resources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Transfer technology (including biotechnology)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Promote scientific cooperation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 human effects on biodiversity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Promote biodiversity education and awareness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funding for critical activities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Encourage nations to report on conservation efforts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Despite some successes, biodiversity is still being lost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Captive breeding, reintroduction, and cloning are being used to save species</a:t>
            </a:r>
          </a:p>
        </p:txBody>
      </p:sp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Captive breeding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individuals are bred and raised so they can be reintroduced into the wild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65 plant and animal species exist </a:t>
            </a: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captivity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Reintroductions can be successful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 rhinos were reintroduced into Serengeti National Park to reestablish that population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California condors have been reintroduced and went from 22 to over 230 birds in the wild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Reintroductions can be controversial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Ranchers opposed reintroducing wolves to Yellowstone National Park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Shape 4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1694688"/>
            <a:ext cx="8546592" cy="346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Captive breeding, reintroduction, and cloning are being used to save species</a:t>
            </a:r>
          </a:p>
        </p:txBody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947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Cloning creates more individuals and saves species from extinction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from an endangered species is inserted into an egg without a nucleus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egg is inserted into a closely related species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Several mammal species have been cloned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these efforts are not enough to recreate lost biodiversity and do not always succeed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Without ample habitat and protection in the wild, having cloned animals in a zoo does little good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Forensics can help to protect species</a:t>
            </a:r>
          </a:p>
        </p:txBody>
      </p:sp>
      <p:sp>
        <p:nvSpPr>
          <p:cNvPr id="484" name="Shape 48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Forensic science (forensics)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analysis of evidence to identify or answer questions relating to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crime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Conservation scientists use forensics to protect species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Researchers use DNA to identify a species or subspecies and its geographic origin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Forensics can help to protect species</a:t>
            </a:r>
          </a:p>
        </p:txBody>
      </p:sp>
      <p:sp>
        <p:nvSpPr>
          <p:cNvPr id="490" name="Shape 49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Detecting illegal activity helps enforce laws protecting wildlife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whale meat is analyzed in Asian markets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from killed elephants shows many more were killed than the Zambian government realized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Some species act as “umbrellas” that protect habitat and communities</a:t>
            </a:r>
          </a:p>
        </p:txBody>
      </p:sp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Conservation biologists use particular species as tools  to conserve communities and ecosystems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Umbrella species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species that, when protected, also help protect other, less charismatic species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Often large species that need large amounts of habitat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Protecting their habitat automatically protects others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6767" y="268223"/>
            <a:ext cx="2950464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Some species act as “umbrellas” that protect habitat and communities</a:t>
            </a:r>
          </a:p>
        </p:txBody>
      </p:sp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Flagship species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large and charismatic species used as spearheads for  biodiversity conservation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World Wildlife Fund’s panda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organizations are moving beyond the single-species approach to focus on whole landscapes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Parks and protected areas help conserve biodiversity at the ecosystem level</a:t>
            </a:r>
          </a:p>
        </p:txBody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Setting aside land in parks and preserves conserves habitats, communities, ecosystems, and landscapes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13% of the world’s area is set aside in parks, wilderness, reserves, etc.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these areas are not all managed for biodiversity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are used for recreation, water protection, etc.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are also illegally logged, etc.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are large enough to preserve whole ecosystems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Parks can not protect animals that leave the park boundaries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Climate change is altering the habitat in some preserves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Biodiversity hotspots pinpoint regions of high diversity</a:t>
            </a:r>
          </a:p>
        </p:txBody>
      </p:sp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3287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Biodiversity hotspots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regions most important globally for biodiversity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a great number of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endemic species </a:t>
            </a:r>
            <a:r>
              <a:rPr lang="en-US" sz="24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species found nowhere else in the world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area must have at least 1500 endemic plant species (0.5% of the world total)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must have lost 70% of its habitat due to humans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2.3% of the planet’s land surface contains 50% of the world’s plant species and 42% of all terrestrial vertebrate species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Focusing on hotspots protects the greatest number of species per unit effort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Shape 5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981455"/>
            <a:ext cx="8546592" cy="489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can restore degraded ecosystems</a:t>
            </a:r>
          </a:p>
        </p:txBody>
      </p:sp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best way to safeguard biodiversity and natural systems?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Protect natural areas before they become degraded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Ecological restoration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process of restoring degraded areas to some semblance of their former condition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reestablishes the processes that make ecosystems function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Restoration ecology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restoring damaged systems to bring back species and reestablish ecological processes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Filter pollutants, clean water and air, build soil, etc.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Community-based conservation</a:t>
            </a:r>
          </a:p>
        </p:txBody>
      </p:sp>
      <p:sp>
        <p:nvSpPr>
          <p:cNvPr id="539" name="Shape 53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Community-based conservation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approach in which conservation biologists engage local people to protect land and wildlife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Makes protecting the land valuable to the local people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23% of the world’s protected areas were being managed using community-based conservation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Community-based conservation</a:t>
            </a:r>
          </a:p>
        </p:txBody>
      </p:sp>
      <p:sp>
        <p:nvSpPr>
          <p:cNvPr id="547" name="Shape 54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East Africa, protecting land was not seen to be benefiting the local people. To encourage local stewardship: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Tourism dollars were reallocated to local villages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local control over management decisions was given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Scientists helped protect crops from wild animals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ensures that local resources can be sustainably used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Shape 5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025" y="297180"/>
            <a:ext cx="7875946" cy="6263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</a:p>
        </p:txBody>
      </p:sp>
      <p:sp>
        <p:nvSpPr>
          <p:cNvPr id="560" name="Shape 56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Biodiversity is being lost rapidly and visibly, threatening mass extinction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causes of biodiversity loss are habitat alteration, invasive species, pollution, overharvesting, and climate change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society cannot function without biodiversity’s benefits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 can help save species, preserve habitats, restore populations, and keep natural ecosystems intact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567" name="Shape 56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concept describes the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species in an  area?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Species evenness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Species richness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Relative abundance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of the above describe the number of species in an area.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Species diversity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Species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set of individuals that share certain characteristics and can interbreed, producing fertile offspring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Species diversity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number or variety of species in a particular region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Richness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number of species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Evenness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(relative abundance)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similarity in numbers between species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574" name="Shape 57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does “inbreeding depression” result in?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species becoming too large for the resource base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Inferior offspring when genetically similar parents mate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Superior offspring when genetically similar parents mate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number and variety of species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581" name="Shape 58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does Costa Rica have more bird species than     Canada?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Costa Rica has a more stable climate.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Canada has a more stable climate.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Prehistoric glaciers carved out more niches in Costa Rica.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Canada has higher plant productivity but lower bird species.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588" name="Shape 58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of the following is the major cause of extinction?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Invasive species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Pollution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Habitat loss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Overharvesting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595" name="Shape 59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Biodiversity does all of the following EXCEPT</a:t>
            </a:r>
          </a:p>
          <a:p>
            <a:pPr marL="1238250" marR="0" lvl="1" indent="-539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ecosystem services.</a:t>
            </a:r>
          </a:p>
          <a:p>
            <a:pPr marL="1238250" marR="0" lvl="1" indent="-539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 food security.</a:t>
            </a:r>
          </a:p>
          <a:p>
            <a:pPr marL="1238250" marR="0" lvl="1" indent="-539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decrease ecosystem function.</a:t>
            </a:r>
          </a:p>
          <a:p>
            <a:pPr marL="1238250" marR="0" lvl="1" indent="-539750" algn="l" rtl="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aesthetic benefits.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602" name="Shape 60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branch of science studies factors behind the loss, protection, and restoration of biodiversity?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Conservation biology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Ecosystem ecology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Population genetics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Demography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609" name="Shape 60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statement about biodiversity hotspots is NOT correct?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must have lost a large percent of habitat due to humans.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protect a very high number of species per unit effort.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must be extremely large, taking up a large portion of the Earth’s surface.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contain a large number of endemic species.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Weighing the Issues</a:t>
            </a:r>
          </a:p>
        </p:txBody>
      </p:sp>
      <p:sp>
        <p:nvSpPr>
          <p:cNvPr id="616" name="Shape 61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conservation strategies involve protecting a single species. Do you think this is a good approach?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Yes. Every species is important and should be protected.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Yes. By protecting one species, you protect those around it.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Yes, but only if that species draws attention to the plight of all biodiversity.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No. We need to think about and work on protecting entire ecosystems.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Shape 6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4642" y="3429000"/>
            <a:ext cx="5288280" cy="3392877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Shape 62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Interpreting Graphs and Data</a:t>
            </a:r>
          </a:p>
        </p:txBody>
      </p:sp>
      <p:sp>
        <p:nvSpPr>
          <p:cNvPr id="624" name="Shape 62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After habitat loss, what has the most impact on amphibian species (which affects the second-most species overall)?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Disease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Fires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Invasive species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Pollution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Interpreting Graphs and Data</a:t>
            </a:r>
          </a:p>
        </p:txBody>
      </p:sp>
      <p:sp>
        <p:nvSpPr>
          <p:cNvPr id="631" name="Shape 63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biome has lost the most area?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Tropical dry forest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Desert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Savanna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Temperate rainforest </a:t>
            </a:r>
          </a:p>
        </p:txBody>
      </p:sp>
      <p:pic>
        <p:nvPicPr>
          <p:cNvPr id="632" name="Shape 6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971800"/>
            <a:ext cx="4424293" cy="3675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Species diversity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Speciation adds to species richness; extinction reduces species richness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Subspecies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populations of species that occur in different areas and differ slightly from each other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Divergence stops short of separating the species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thgott_Lectures_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thgott_Clickers_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3740</Words>
  <Application>Microsoft Office PowerPoint</Application>
  <PresentationFormat>On-screen Show (4:3)</PresentationFormat>
  <Paragraphs>468</Paragraphs>
  <Slides>88</Slides>
  <Notes>88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88</vt:i4>
      </vt:variant>
    </vt:vector>
  </HeadingPairs>
  <TitlesOfParts>
    <vt:vector size="94" baseType="lpstr">
      <vt:lpstr>Arial</vt:lpstr>
      <vt:lpstr>Calibri</vt:lpstr>
      <vt:lpstr>Noto Sans Symbols</vt:lpstr>
      <vt:lpstr>Times New Roman</vt:lpstr>
      <vt:lpstr>Withgott_Lectures_Template</vt:lpstr>
      <vt:lpstr>Withgott_Clickers_Template</vt:lpstr>
      <vt:lpstr>PowerPoint Presentation</vt:lpstr>
      <vt:lpstr>This lecture will help you understand:</vt:lpstr>
      <vt:lpstr>PowerPoint Presentation</vt:lpstr>
      <vt:lpstr>Central Case Study: Will We Slice Through the Serengeti?</vt:lpstr>
      <vt:lpstr>PowerPoint Presentation</vt:lpstr>
      <vt:lpstr>Our Planet of Life</vt:lpstr>
      <vt:lpstr>PowerPoint Presentation</vt:lpstr>
      <vt:lpstr>Species diversity</vt:lpstr>
      <vt:lpstr>Species diversity</vt:lpstr>
      <vt:lpstr>Genetic diversity</vt:lpstr>
      <vt:lpstr>Ecosystem diversity</vt:lpstr>
      <vt:lpstr>Some groups hold more species than others</vt:lpstr>
      <vt:lpstr>PowerPoint Presentation</vt:lpstr>
      <vt:lpstr>Many species await discovery</vt:lpstr>
      <vt:lpstr>Biodiversity is unevenly distributed</vt:lpstr>
      <vt:lpstr>Biodiversity is unevenly distributed</vt:lpstr>
      <vt:lpstr>PowerPoint Presentation</vt:lpstr>
      <vt:lpstr>Extinction and Biodiversity Loss</vt:lpstr>
      <vt:lpstr>Earth has experienced five mass extinction events</vt:lpstr>
      <vt:lpstr>PowerPoint Presentation</vt:lpstr>
      <vt:lpstr>We are setting the sixth mass extinction in motion</vt:lpstr>
      <vt:lpstr>PowerPoint Presentation</vt:lpstr>
      <vt:lpstr>Current extinction rates are much higher than normal</vt:lpstr>
      <vt:lpstr>Current extinction rates are much higher than normal</vt:lpstr>
      <vt:lpstr>Biodiversity loss involves more than extinction</vt:lpstr>
      <vt:lpstr>PowerPoint Presentation</vt:lpstr>
      <vt:lpstr>Habitat loss</vt:lpstr>
      <vt:lpstr>Habitat loss</vt:lpstr>
      <vt:lpstr>PowerPoint Presentation</vt:lpstr>
      <vt:lpstr>Habitat loss</vt:lpstr>
      <vt:lpstr>PowerPoint Presentation</vt:lpstr>
      <vt:lpstr>Pollution and Overharvesting</vt:lpstr>
      <vt:lpstr>PowerPoint Presentation</vt:lpstr>
      <vt:lpstr>Invasive species and Climate change</vt:lpstr>
      <vt:lpstr>Invasive species and Climate change</vt:lpstr>
      <vt:lpstr>PowerPoint Presentation</vt:lpstr>
      <vt:lpstr>Amphibians are vanishing</vt:lpstr>
      <vt:lpstr>Amphibians are vanishing</vt:lpstr>
      <vt:lpstr>PowerPoint Presentation</vt:lpstr>
      <vt:lpstr>PowerPoint Presentation</vt:lpstr>
      <vt:lpstr>Biodiversity provides ecosystem services</vt:lpstr>
      <vt:lpstr>Biodiversity helps maintain ecosystem function</vt:lpstr>
      <vt:lpstr>Biodiversity enhances food security</vt:lpstr>
      <vt:lpstr>Biodiversity enhances food security</vt:lpstr>
      <vt:lpstr>PowerPoint Presentation</vt:lpstr>
      <vt:lpstr>Organisms provide drugs and medicines</vt:lpstr>
      <vt:lpstr>PowerPoint Presentation</vt:lpstr>
      <vt:lpstr>Biodiversity boosts economies through tourism and recreation</vt:lpstr>
      <vt:lpstr>Biodiversity boosts economies through tourism and recreation</vt:lpstr>
      <vt:lpstr>People value connections with nature</vt:lpstr>
      <vt:lpstr>PowerPoint Presentation</vt:lpstr>
      <vt:lpstr>Do we have ethical obligations toward other species?</vt:lpstr>
      <vt:lpstr>Conservation biology responds to biodiversity loss</vt:lpstr>
      <vt:lpstr>PowerPoint Presentation</vt:lpstr>
      <vt:lpstr>Conservation biologists work at multiple levels</vt:lpstr>
      <vt:lpstr>Endangered species are a focus of conservation efforts</vt:lpstr>
      <vt:lpstr>Endangered species are a focus of conservation efforts</vt:lpstr>
      <vt:lpstr>Endangered species are a focus of conservation efforts</vt:lpstr>
      <vt:lpstr>PowerPoint Presentation</vt:lpstr>
      <vt:lpstr>Endangered species are a focus of conservation efforts</vt:lpstr>
      <vt:lpstr>Endangered species are a focus of conservation efforts</vt:lpstr>
      <vt:lpstr>International treaties promote conservation</vt:lpstr>
      <vt:lpstr>International treaties promote conservation</vt:lpstr>
      <vt:lpstr>Captive breeding, reintroduction, and cloning are being used to save species</vt:lpstr>
      <vt:lpstr>PowerPoint Presentation</vt:lpstr>
      <vt:lpstr>Captive breeding, reintroduction, and cloning are being used to save species</vt:lpstr>
      <vt:lpstr>Forensics can help to protect species</vt:lpstr>
      <vt:lpstr>Forensics can help to protect species</vt:lpstr>
      <vt:lpstr>Some species act as “umbrellas” that protect habitat and communities</vt:lpstr>
      <vt:lpstr>Some species act as “umbrellas” that protect habitat and communities</vt:lpstr>
      <vt:lpstr>Parks and protected areas help conserve biodiversity at the ecosystem level</vt:lpstr>
      <vt:lpstr>Biodiversity hotspots pinpoint regions of high diversity</vt:lpstr>
      <vt:lpstr>PowerPoint Presentation</vt:lpstr>
      <vt:lpstr>We can restore degraded ecosystems</vt:lpstr>
      <vt:lpstr>Community-based conservation</vt:lpstr>
      <vt:lpstr>Community-based conservation</vt:lpstr>
      <vt:lpstr>PowerPoint Presentation</vt:lpstr>
      <vt:lpstr>Conclusion</vt:lpstr>
      <vt:lpstr>QUESTION: Review</vt:lpstr>
      <vt:lpstr>QUESTION: Review</vt:lpstr>
      <vt:lpstr>QUESTION: Review</vt:lpstr>
      <vt:lpstr>QUESTION: Review</vt:lpstr>
      <vt:lpstr>QUESTION: Review</vt:lpstr>
      <vt:lpstr>QUESTION: Review</vt:lpstr>
      <vt:lpstr>QUESTION: Review</vt:lpstr>
      <vt:lpstr>QUESTION: Weighing the Issues</vt:lpstr>
      <vt:lpstr>QUESTION: Interpreting Graphs and Data</vt:lpstr>
      <vt:lpstr>QUESTION: Interpreting Graphs and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Rankin, Christian</dc:creator>
  <cp:lastModifiedBy>Rankin, Christian</cp:lastModifiedBy>
  <cp:revision>1</cp:revision>
  <dcterms:modified xsi:type="dcterms:W3CDTF">2018-04-17T13:34:51Z</dcterms:modified>
</cp:coreProperties>
</file>