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9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35" name="Shape 5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1" name="Shape 54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c</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7" name="Shape 54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a</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3" name="Shape 55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b</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9" name="Shape 55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a</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5" name="Shape 56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1" name="Shape 57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a</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7" name="Shape 57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c</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3" name="Shape 58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any</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9" name="Shape 58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5" name="Shape 59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b</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2" name="Shape 60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Answer:  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4373B7"/>
        </a:solidFill>
        <a:effectLst/>
      </p:bgPr>
    </p:bg>
    <p:spTree>
      <p:nvGrpSpPr>
        <p:cNvPr id="1" name="Shape 13"/>
        <p:cNvGrpSpPr/>
        <p:nvPr/>
      </p:nvGrpSpPr>
      <p:grpSpPr>
        <a:xfrm>
          <a:off x="0" y="0"/>
          <a:ext cx="0" cy="0"/>
          <a:chOff x="0" y="0"/>
          <a:chExt cx="0" cy="0"/>
        </a:xfrm>
      </p:grpSpPr>
      <p:pic>
        <p:nvPicPr>
          <p:cNvPr id="14" name="Shape 14" descr="Withgott_Cover.jpg"/>
          <p:cNvPicPr preferRelativeResize="0"/>
          <p:nvPr/>
        </p:nvPicPr>
        <p:blipFill rotWithShape="1">
          <a:blip r:embed="rId2">
            <a:alphaModFix/>
          </a:blip>
          <a:srcRect/>
          <a:stretch/>
        </p:blipFill>
        <p:spPr>
          <a:xfrm>
            <a:off x="133151" y="522322"/>
            <a:ext cx="4583515" cy="5591887"/>
          </a:xfrm>
          <a:prstGeom prst="rect">
            <a:avLst/>
          </a:prstGeom>
          <a:noFill/>
          <a:ln w="9525" cap="flat" cmpd="sng">
            <a:solidFill>
              <a:schemeClr val="lt1"/>
            </a:solidFill>
            <a:prstDash val="solid"/>
            <a:round/>
            <a:headEnd type="none" w="med" len="med"/>
            <a:tailEnd type="none" w="med" len="med"/>
          </a:ln>
        </p:spPr>
      </p:pic>
      <p:sp>
        <p:nvSpPr>
          <p:cNvPr id="15" name="Shape 15"/>
          <p:cNvSpPr txBox="1"/>
          <p:nvPr/>
        </p:nvSpPr>
        <p:spPr>
          <a:xfrm>
            <a:off x="4716667" y="532554"/>
            <a:ext cx="4427333" cy="4127352"/>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2800" b="0" i="0" u="none" strike="noStrike" cap="none">
                <a:solidFill>
                  <a:schemeClr val="lt1"/>
                </a:solidFill>
                <a:latin typeface="Arial"/>
                <a:ea typeface="Arial"/>
                <a:cs typeface="Arial"/>
                <a:sym typeface="Arial"/>
              </a:rPr>
              <a:t>Lecture Outlines</a:t>
            </a:r>
          </a:p>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a:p>
            <a:pPr marL="0" marR="0" lvl="0" indent="0" algn="ctr" rtl="0">
              <a:spcBef>
                <a:spcPts val="0"/>
              </a:spcBef>
              <a:spcAft>
                <a:spcPts val="0"/>
              </a:spcAft>
              <a:buSzPct val="25000"/>
              <a:buNone/>
            </a:pPr>
            <a:r>
              <a:rPr lang="en-US" sz="2400" b="1" i="0" u="none" strike="noStrike" cap="none">
                <a:solidFill>
                  <a:schemeClr val="lt1"/>
                </a:solidFill>
                <a:latin typeface="Arial"/>
                <a:ea typeface="Arial"/>
                <a:cs typeface="Arial"/>
                <a:sym typeface="Arial"/>
              </a:rPr>
              <a:t>Chapter 10</a:t>
            </a:r>
          </a:p>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E7AA34"/>
              </a:buClr>
              <a:buSzPct val="25000"/>
              <a:buFont typeface="Arial"/>
              <a:buNone/>
            </a:pPr>
            <a:r>
              <a:rPr lang="en-US" sz="2400" b="1" i="1" u="none" strike="noStrike" cap="none">
                <a:solidFill>
                  <a:srgbClr val="E7AA34"/>
                </a:solidFill>
                <a:latin typeface="Arial"/>
                <a:ea typeface="Arial"/>
                <a:cs typeface="Arial"/>
                <a:sym typeface="Arial"/>
              </a:rPr>
              <a:t>Agriculture, Biotechnology, and the Future of Food</a:t>
            </a:r>
          </a:p>
        </p:txBody>
      </p:sp>
      <p:sp>
        <p:nvSpPr>
          <p:cNvPr id="16" name="Shape 16"/>
          <p:cNvSpPr txBox="1"/>
          <p:nvPr/>
        </p:nvSpPr>
        <p:spPr>
          <a:xfrm>
            <a:off x="4716667" y="4688712"/>
            <a:ext cx="4427332" cy="1107995"/>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spcAft>
                <a:spcPts val="0"/>
              </a:spcAft>
              <a:buSzPct val="25000"/>
              <a:buNone/>
            </a:pPr>
            <a:r>
              <a:rPr lang="en-US" sz="2200" b="0" i="0" u="none" strike="noStrike" cap="none">
                <a:solidFill>
                  <a:schemeClr val="lt1"/>
                </a:solidFill>
                <a:latin typeface="Arial"/>
                <a:ea typeface="Arial"/>
                <a:cs typeface="Arial"/>
                <a:sym typeface="Arial"/>
              </a:rPr>
              <a:t>Withgott/Laposata</a:t>
            </a:r>
          </a:p>
          <a:p>
            <a:pPr marL="0" marR="0" lvl="0" indent="0" algn="ctr" rtl="0">
              <a:lnSpc>
                <a:spcPct val="150000"/>
              </a:lnSpc>
              <a:spcBef>
                <a:spcPts val="0"/>
              </a:spcBef>
              <a:spcAft>
                <a:spcPts val="0"/>
              </a:spcAft>
              <a:buSzPct val="25000"/>
              <a:buNone/>
            </a:pPr>
            <a:r>
              <a:rPr lang="en-US" sz="2200" b="0" i="0" u="none" strike="noStrike" cap="none">
                <a:solidFill>
                  <a:schemeClr val="lt1"/>
                </a:solidFill>
                <a:latin typeface="Arial"/>
                <a:ea typeface="Arial"/>
                <a:cs typeface="Arial"/>
                <a:sym typeface="Arial"/>
              </a:rPr>
              <a:t>Fifth Edition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68287" y="180975"/>
            <a:ext cx="8685211" cy="536575"/>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192088" y="2247900"/>
            <a:ext cx="4317999" cy="1273174"/>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192088" y="3673475"/>
            <a:ext cx="4317999" cy="1273174"/>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4662487" y="2247900"/>
            <a:ext cx="4317999" cy="2698750"/>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1"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143394" y="1300678"/>
            <a:ext cx="8849528" cy="4825486"/>
          </a:xfrm>
          <a:prstGeom prst="rect">
            <a:avLst/>
          </a:prstGeom>
          <a:noFill/>
          <a:ln>
            <a:noFill/>
          </a:ln>
        </p:spPr>
        <p:txBody>
          <a:bodyPr lIns="91425" tIns="91425" rIns="91425" bIns="91425" anchor="t" anchorCtr="0"/>
          <a:lstStyle>
            <a:lvl1pPr marL="0" marR="0" lvl="0" indent="0" algn="l" rtl="0">
              <a:spcBef>
                <a:spcPts val="1000"/>
              </a:spcBef>
              <a:buClr>
                <a:srgbClr val="4373B7"/>
              </a:buClr>
              <a:buFont typeface="Arial"/>
              <a:buNone/>
              <a:defRPr sz="2800" b="0" i="0" u="none" strike="noStrike" cap="none">
                <a:solidFill>
                  <a:schemeClr val="dk1"/>
                </a:solidFill>
                <a:latin typeface="Arial"/>
                <a:ea typeface="Arial"/>
                <a:cs typeface="Arial"/>
                <a:sym typeface="Arial"/>
              </a:defRPr>
            </a:lvl1pPr>
            <a:lvl2pPr marL="971550" marR="0" lvl="1" indent="-349250" algn="l" rtl="0">
              <a:spcBef>
                <a:spcPts val="1000"/>
              </a:spcBef>
              <a:buClr>
                <a:schemeClr val="dk1"/>
              </a:buClr>
              <a:buSzPct val="100000"/>
              <a:buFont typeface="Arial"/>
              <a:buAutoNum type="alphaLcParenR"/>
              <a:defRPr sz="2600" b="0" i="0" u="none" strike="noStrike" cap="none">
                <a:solidFill>
                  <a:schemeClr val="dk1"/>
                </a:solidFill>
                <a:latin typeface="Arial"/>
                <a:ea typeface="Arial"/>
                <a:cs typeface="Arial"/>
                <a:sym typeface="Arial"/>
              </a:defRPr>
            </a:lvl2pPr>
            <a:lvl3pPr marL="1371600" marR="0" lvl="2" indent="-304800" algn="l" rtl="0">
              <a:spcBef>
                <a:spcPts val="1000"/>
              </a:spcBef>
              <a:buClr>
                <a:schemeClr val="dk1"/>
              </a:buClr>
              <a:buSzPct val="100000"/>
              <a:buFont typeface="Arial"/>
              <a:buAutoNum type="alphaLcParenR"/>
              <a:defRPr sz="2400" b="0" i="0" u="none" strike="noStrike" cap="none">
                <a:solidFill>
                  <a:schemeClr val="dk1"/>
                </a:solidFill>
                <a:latin typeface="Arial"/>
                <a:ea typeface="Arial"/>
                <a:cs typeface="Arial"/>
                <a:sym typeface="Arial"/>
              </a:defRPr>
            </a:lvl3pPr>
            <a:lvl4pPr marL="1828800" marR="0" lvl="3" indent="-317500" algn="l" rtl="0">
              <a:spcBef>
                <a:spcPts val="1000"/>
              </a:spcBef>
              <a:buClr>
                <a:schemeClr val="dk1"/>
              </a:buClr>
              <a:buSzPct val="100000"/>
              <a:buFont typeface="Arial"/>
              <a:buAutoNum type="alphaLcParenR"/>
              <a:defRPr sz="2200" b="0" i="0" u="none" strike="noStrike" cap="none">
                <a:solidFill>
                  <a:schemeClr val="dk1"/>
                </a:solidFill>
                <a:latin typeface="Arial"/>
                <a:ea typeface="Arial"/>
                <a:cs typeface="Arial"/>
                <a:sym typeface="Arial"/>
              </a:defRPr>
            </a:lvl4pPr>
            <a:lvl5pPr marL="2286000" marR="0" lvl="4" indent="-317500" algn="l" rtl="0">
              <a:spcBef>
                <a:spcPts val="1000"/>
              </a:spcBef>
              <a:buClr>
                <a:schemeClr val="dk1"/>
              </a:buClr>
              <a:buSzPct val="100000"/>
              <a:buFont typeface="Arial"/>
              <a:buAutoNum type="alphaLcParen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bg>
      <p:bgPr>
        <a:solidFill>
          <a:srgbClr val="4373B7"/>
        </a:solidFill>
        <a:effectLst/>
      </p:bgPr>
    </p:bg>
    <p:spTree>
      <p:nvGrpSpPr>
        <p:cNvPr id="1" name="Shape 63"/>
        <p:cNvGrpSpPr/>
        <p:nvPr/>
      </p:nvGrpSpPr>
      <p:grpSpPr>
        <a:xfrm>
          <a:off x="0" y="0"/>
          <a:ext cx="0" cy="0"/>
          <a:chOff x="0" y="0"/>
          <a:chExt cx="0" cy="0"/>
        </a:xfrm>
      </p:grpSpPr>
      <p:pic>
        <p:nvPicPr>
          <p:cNvPr id="64" name="Shape 64" descr="Withgott_Cover.jpg"/>
          <p:cNvPicPr preferRelativeResize="0"/>
          <p:nvPr/>
        </p:nvPicPr>
        <p:blipFill rotWithShape="1">
          <a:blip r:embed="rId2">
            <a:alphaModFix/>
          </a:blip>
          <a:srcRect/>
          <a:stretch/>
        </p:blipFill>
        <p:spPr>
          <a:xfrm>
            <a:off x="133151" y="522322"/>
            <a:ext cx="4583515" cy="5591887"/>
          </a:xfrm>
          <a:prstGeom prst="rect">
            <a:avLst/>
          </a:prstGeom>
          <a:noFill/>
          <a:ln w="9525" cap="flat" cmpd="sng">
            <a:solidFill>
              <a:schemeClr val="lt1"/>
            </a:solidFill>
            <a:prstDash val="solid"/>
            <a:round/>
            <a:headEnd type="none" w="med" len="med"/>
            <a:tailEnd type="none" w="med" len="med"/>
          </a:ln>
        </p:spPr>
      </p:pic>
      <p:sp>
        <p:nvSpPr>
          <p:cNvPr id="65" name="Shape 65"/>
          <p:cNvSpPr txBox="1"/>
          <p:nvPr/>
        </p:nvSpPr>
        <p:spPr>
          <a:xfrm>
            <a:off x="4716667" y="532554"/>
            <a:ext cx="4427333" cy="4127352"/>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2800" b="0" i="0" u="none" strike="noStrike" cap="none">
                <a:solidFill>
                  <a:schemeClr val="lt1"/>
                </a:solidFill>
                <a:latin typeface="Times New Roman"/>
                <a:ea typeface="Times New Roman"/>
                <a:cs typeface="Times New Roman"/>
                <a:sym typeface="Times New Roman"/>
              </a:rPr>
              <a:t>Active Lecture Questions</a:t>
            </a:r>
          </a:p>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SzPct val="25000"/>
              <a:buNone/>
            </a:pPr>
            <a:r>
              <a:rPr lang="en-US" sz="2400" b="1" i="0" u="none" strike="noStrike" cap="none">
                <a:solidFill>
                  <a:schemeClr val="lt1"/>
                </a:solidFill>
                <a:latin typeface="Times New Roman"/>
                <a:ea typeface="Times New Roman"/>
                <a:cs typeface="Times New Roman"/>
                <a:sym typeface="Times New Roman"/>
              </a:rPr>
              <a:t>Chapter 2</a:t>
            </a:r>
          </a:p>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SzPct val="25000"/>
              <a:buNone/>
            </a:pPr>
            <a:r>
              <a:rPr lang="en-US" sz="2400" b="1" i="1" u="none" strike="noStrike" cap="none">
                <a:solidFill>
                  <a:srgbClr val="E7AA34"/>
                </a:solidFill>
                <a:latin typeface="Times New Roman"/>
                <a:ea typeface="Times New Roman"/>
                <a:cs typeface="Times New Roman"/>
                <a:sym typeface="Times New Roman"/>
              </a:rPr>
              <a:t>Earth’s Physical Systems:</a:t>
            </a:r>
          </a:p>
          <a:p>
            <a:pPr marL="0" marR="0" lvl="0" indent="0" algn="ctr" rtl="0">
              <a:spcBef>
                <a:spcPts val="0"/>
              </a:spcBef>
              <a:spcAft>
                <a:spcPts val="0"/>
              </a:spcAft>
              <a:buSzPct val="25000"/>
              <a:buNone/>
            </a:pPr>
            <a:r>
              <a:rPr lang="en-US" sz="2400" b="1" i="1" u="none" strike="noStrike" cap="none">
                <a:solidFill>
                  <a:srgbClr val="E7AA34"/>
                </a:solidFill>
                <a:latin typeface="Times New Roman"/>
                <a:ea typeface="Times New Roman"/>
                <a:cs typeface="Times New Roman"/>
                <a:sym typeface="Times New Roman"/>
              </a:rPr>
              <a:t>Matter, Energy, and Geology</a:t>
            </a:r>
          </a:p>
        </p:txBody>
      </p:sp>
      <p:sp>
        <p:nvSpPr>
          <p:cNvPr id="66" name="Shape 66"/>
          <p:cNvSpPr txBox="1"/>
          <p:nvPr/>
        </p:nvSpPr>
        <p:spPr>
          <a:xfrm>
            <a:off x="4716667" y="4688712"/>
            <a:ext cx="4427332" cy="107978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spcAft>
                <a:spcPts val="0"/>
              </a:spcAft>
              <a:buSzPct val="25000"/>
              <a:buNone/>
            </a:pPr>
            <a:r>
              <a:rPr lang="en-US" sz="2200" b="0" i="0" u="none" strike="noStrike" cap="none">
                <a:solidFill>
                  <a:schemeClr val="lt1"/>
                </a:solidFill>
                <a:latin typeface="Times New Roman"/>
                <a:ea typeface="Times New Roman"/>
                <a:cs typeface="Times New Roman"/>
                <a:sym typeface="Times New Roman"/>
              </a:rPr>
              <a:t>Withgott/Laposata</a:t>
            </a:r>
          </a:p>
          <a:p>
            <a:pPr marL="0" marR="0" lvl="0" indent="0" algn="ctr" rtl="0">
              <a:lnSpc>
                <a:spcPct val="150000"/>
              </a:lnSpc>
              <a:spcBef>
                <a:spcPts val="0"/>
              </a:spcBef>
              <a:spcAft>
                <a:spcPts val="0"/>
              </a:spcAft>
              <a:buSzPct val="25000"/>
              <a:buNone/>
            </a:pPr>
            <a:r>
              <a:rPr lang="en-US" sz="2200" b="0" i="0" u="none" strike="noStrike" cap="none">
                <a:solidFill>
                  <a:schemeClr val="lt1"/>
                </a:solidFill>
                <a:latin typeface="Times New Roman"/>
                <a:ea typeface="Times New Roman"/>
                <a:cs typeface="Times New Roman"/>
                <a:sym typeface="Times New Roman"/>
              </a:rPr>
              <a:t>Fifth Edition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4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000" b="0" i="0" u="none" strike="noStrike" cap="none">
                <a:solidFill>
                  <a:srgbClr val="888888"/>
                </a:solidFill>
                <a:latin typeface="Arial"/>
                <a:ea typeface="Arial"/>
                <a:cs typeface="Arial"/>
                <a:sym typeface="Arial"/>
              </a:defRPr>
            </a:lvl1pPr>
            <a:lvl2pPr marL="457200" marR="0" lvl="1" indent="0" algn="l" rtl="0">
              <a:spcBef>
                <a:spcPts val="1000"/>
              </a:spcBef>
              <a:buClr>
                <a:srgbClr val="4373B7"/>
              </a:buClr>
              <a:buFont typeface="Noto Sans Symbols"/>
              <a:buNone/>
              <a:defRPr sz="1800" b="0" i="0" u="none" strike="noStrike" cap="none">
                <a:solidFill>
                  <a:srgbClr val="888888"/>
                </a:solidFill>
                <a:latin typeface="Arial"/>
                <a:ea typeface="Arial"/>
                <a:cs typeface="Arial"/>
                <a:sym typeface="Arial"/>
              </a:defRPr>
            </a:lvl2pPr>
            <a:lvl3pPr marL="914400" marR="0" lvl="2" indent="0" algn="l" rtl="0">
              <a:spcBef>
                <a:spcPts val="1000"/>
              </a:spcBef>
              <a:buClr>
                <a:srgbClr val="4373B7"/>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1000"/>
              </a:spcBef>
              <a:buClr>
                <a:srgbClr val="4373B7"/>
              </a:buClr>
              <a:buFont typeface="Noto Sans Symbols"/>
              <a:buNone/>
              <a:defRPr sz="1400" b="0" i="0" u="none" strike="noStrike" cap="none">
                <a:solidFill>
                  <a:srgbClr val="888888"/>
                </a:solidFill>
                <a:latin typeface="Arial"/>
                <a:ea typeface="Arial"/>
                <a:cs typeface="Arial"/>
                <a:sym typeface="Arial"/>
              </a:defRPr>
            </a:lvl4pPr>
            <a:lvl5pPr marL="1828800" marR="0" lvl="4" indent="0" algn="l" rtl="0">
              <a:spcBef>
                <a:spcPts val="1000"/>
              </a:spcBef>
              <a:buClr>
                <a:srgbClr val="4373B7"/>
              </a:buClr>
              <a:buFont typeface="Noto Sans Symbols"/>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0" name="Shape 70"/>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Shape 75"/>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1000"/>
              </a:spcBef>
              <a:buClr>
                <a:srgbClr val="4373B7"/>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1000"/>
              </a:spcBef>
              <a:buClr>
                <a:srgbClr val="4373B7"/>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4605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2pPr>
            <a:lvl3pPr marL="1143000" marR="0" lvl="2"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1000"/>
              </a:spcBef>
              <a:buClr>
                <a:srgbClr val="4373B7"/>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1000"/>
              </a:spcBef>
              <a:buClr>
                <a:srgbClr val="4373B7"/>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4605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2pPr>
            <a:lvl3pPr marL="1143000" marR="0" lvl="2"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2" name="Shape 82"/>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143394" y="1300678"/>
            <a:ext cx="8849528" cy="4825486"/>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Shape 27"/>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4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000" b="0" i="0" u="none" strike="noStrike" cap="none">
                <a:solidFill>
                  <a:srgbClr val="888888"/>
                </a:solidFill>
                <a:latin typeface="Arial"/>
                <a:ea typeface="Arial"/>
                <a:cs typeface="Arial"/>
                <a:sym typeface="Arial"/>
              </a:defRPr>
            </a:lvl1pPr>
            <a:lvl2pPr marL="457200" marR="0" lvl="1" indent="0" algn="l" rtl="0">
              <a:spcBef>
                <a:spcPts val="1000"/>
              </a:spcBef>
              <a:buClr>
                <a:srgbClr val="4373B7"/>
              </a:buClr>
              <a:buFont typeface="Noto Sans Symbols"/>
              <a:buNone/>
              <a:defRPr sz="1800" b="0" i="0" u="none" strike="noStrike" cap="none">
                <a:solidFill>
                  <a:srgbClr val="888888"/>
                </a:solidFill>
                <a:latin typeface="Arial"/>
                <a:ea typeface="Arial"/>
                <a:cs typeface="Arial"/>
                <a:sym typeface="Arial"/>
              </a:defRPr>
            </a:lvl2pPr>
            <a:lvl3pPr marL="914400" marR="0" lvl="2" indent="0" algn="l" rtl="0">
              <a:spcBef>
                <a:spcPts val="1000"/>
              </a:spcBef>
              <a:buClr>
                <a:srgbClr val="4373B7"/>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1000"/>
              </a:spcBef>
              <a:buClr>
                <a:srgbClr val="4373B7"/>
              </a:buClr>
              <a:buFont typeface="Noto Sans Symbols"/>
              <a:buNone/>
              <a:defRPr sz="1400" b="0" i="0" u="none" strike="noStrike" cap="none">
                <a:solidFill>
                  <a:srgbClr val="888888"/>
                </a:solidFill>
                <a:latin typeface="Arial"/>
                <a:ea typeface="Arial"/>
                <a:cs typeface="Arial"/>
                <a:sym typeface="Arial"/>
              </a:defRPr>
            </a:lvl4pPr>
            <a:lvl5pPr marL="1828800" marR="0" lvl="4" indent="0" algn="l" rtl="0">
              <a:spcBef>
                <a:spcPts val="1000"/>
              </a:spcBef>
              <a:buClr>
                <a:srgbClr val="4373B7"/>
              </a:buClr>
              <a:buFont typeface="Noto Sans Symbols"/>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31" name="Shape 31"/>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1000"/>
              </a:spcBef>
              <a:buClr>
                <a:srgbClr val="4373B7"/>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1000"/>
              </a:spcBef>
              <a:buClr>
                <a:srgbClr val="4373B7"/>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4605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2pPr>
            <a:lvl3pPr marL="1143000" marR="0" lvl="2"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1000"/>
              </a:spcBef>
              <a:buClr>
                <a:srgbClr val="4373B7"/>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1000"/>
              </a:spcBef>
              <a:buClr>
                <a:srgbClr val="4373B7"/>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1000"/>
              </a:spcBef>
              <a:buClr>
                <a:srgbClr val="4373B7"/>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1000"/>
              </a:spcBef>
              <a:buClr>
                <a:srgbClr val="4373B7"/>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4605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2pPr>
            <a:lvl3pPr marL="1143000" marR="0" lvl="2"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p:nvPr/>
        </p:nvSpPr>
        <p:spPr>
          <a:xfrm>
            <a:off x="0" y="0"/>
            <a:ext cx="9144000" cy="14694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68287" y="180975"/>
            <a:ext cx="8685211" cy="536575"/>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192088" y="2247900"/>
            <a:ext cx="4317999" cy="2698750"/>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662487" y="2247900"/>
            <a:ext cx="4317999" cy="2698750"/>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68287" y="180975"/>
            <a:ext cx="8685211" cy="536575"/>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192088" y="2247900"/>
            <a:ext cx="8788400" cy="1273174"/>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2"/>
          </p:nvPr>
        </p:nvSpPr>
        <p:spPr>
          <a:xfrm>
            <a:off x="192088" y="3673475"/>
            <a:ext cx="8788400" cy="1273174"/>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43394" y="1300678"/>
            <a:ext cx="8849528" cy="4825486"/>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p:nvPr/>
        </p:nvSpPr>
        <p:spPr>
          <a:xfrm>
            <a:off x="0" y="6532562"/>
            <a:ext cx="1982787" cy="2460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 2014 Pearson Education, Inc.</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43394" y="225314"/>
            <a:ext cx="8849528" cy="1075361"/>
          </a:xfrm>
          <a:prstGeom prst="rect">
            <a:avLst/>
          </a:prstGeom>
          <a:noFill/>
          <a:ln>
            <a:noFill/>
          </a:ln>
        </p:spPr>
        <p:txBody>
          <a:bodyPr lIns="91425" tIns="91425" rIns="91425" bIns="91425" anchor="t" anchorCtr="0"/>
          <a:lstStyle>
            <a:lvl1pPr marL="0" marR="0" lvl="0" indent="0" algn="l" rtl="0">
              <a:spcBef>
                <a:spcPts val="0"/>
              </a:spcBef>
              <a:buClr>
                <a:srgbClr val="4373B7"/>
              </a:buClr>
              <a:buFont typeface="Arial"/>
              <a:buNone/>
              <a:defRPr sz="3000" b="1" i="0" u="none" strike="noStrike" cap="none">
                <a:solidFill>
                  <a:srgbClr val="4373B7"/>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143394" y="1300678"/>
            <a:ext cx="8849528" cy="4825486"/>
          </a:xfrm>
          <a:prstGeom prst="rect">
            <a:avLst/>
          </a:prstGeom>
          <a:noFill/>
          <a:ln>
            <a:noFill/>
          </a:ln>
        </p:spPr>
        <p:txBody>
          <a:bodyPr lIns="91425" tIns="91425" rIns="91425" bIns="91425" anchor="t" anchorCtr="0"/>
          <a:lstStyle>
            <a:lvl1pPr marL="342900" marR="0" lvl="0" indent="-165100" algn="l" rtl="0">
              <a:spcBef>
                <a:spcPts val="1000"/>
              </a:spcBef>
              <a:buClr>
                <a:srgbClr val="4373B7"/>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20650" algn="l" rtl="0">
              <a:spcBef>
                <a:spcPts val="1000"/>
              </a:spcBef>
              <a:buClr>
                <a:srgbClr val="4373B7"/>
              </a:buClr>
              <a:buSzPct val="100000"/>
              <a:buFont typeface="Noto Sans Symbols"/>
              <a:buChar char="▪"/>
              <a:defRPr sz="2600" b="0" i="0" u="none" strike="noStrike" cap="none">
                <a:solidFill>
                  <a:schemeClr val="dk1"/>
                </a:solidFill>
                <a:latin typeface="Arial"/>
                <a:ea typeface="Arial"/>
                <a:cs typeface="Arial"/>
                <a:sym typeface="Arial"/>
              </a:defRPr>
            </a:lvl2pPr>
            <a:lvl3pPr marL="1143000" marR="0" lvl="2" indent="-76200" algn="l" rtl="0">
              <a:spcBef>
                <a:spcPts val="1000"/>
              </a:spcBef>
              <a:buClr>
                <a:srgbClr val="4373B7"/>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4pPr>
            <a:lvl5pPr marL="2057400" marR="0" lvl="4" indent="-88900" algn="l" rtl="0">
              <a:spcBef>
                <a:spcPts val="1000"/>
              </a:spcBef>
              <a:buClr>
                <a:srgbClr val="4373B7"/>
              </a:buClr>
              <a:buSzPct val="100000"/>
              <a:buFont typeface="Noto Sans Symbols"/>
              <a:buChar char="▪"/>
              <a:defRPr sz="2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p:nvPr/>
        </p:nvSpPr>
        <p:spPr>
          <a:xfrm>
            <a:off x="0" y="6532562"/>
            <a:ext cx="1982787" cy="2460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0" i="0" u="none" strike="noStrike" cap="none">
                <a:solidFill>
                  <a:schemeClr val="dk1"/>
                </a:solidFill>
                <a:latin typeface="Arial"/>
                <a:ea typeface="Arial"/>
                <a:cs typeface="Arial"/>
                <a:sym typeface="Arial"/>
              </a:rPr>
              <a:t>© 2014 Pearson Education, Inc.</a:t>
            </a: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a:stretch/>
        </p:blipFill>
        <p:spPr>
          <a:xfrm>
            <a:off x="779941" y="295656"/>
            <a:ext cx="7584116" cy="62666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face undernutrition, overnutrition, and malnutrition</a:t>
            </a:r>
          </a:p>
        </p:txBody>
      </p:sp>
      <p:sp>
        <p:nvSpPr>
          <p:cNvPr id="147" name="Shape 147"/>
          <p:cNvSpPr txBox="1">
            <a:spLocks noGrp="1"/>
          </p:cNvSpPr>
          <p:nvPr>
            <p:ph type="body" idx="1"/>
          </p:nvPr>
        </p:nvSpPr>
        <p:spPr>
          <a:xfrm>
            <a:off x="143394" y="1300678"/>
            <a:ext cx="8849528" cy="50239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Drop in undernutrition is due to falling cost of food</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But food prices have been rising since 2002</a:t>
            </a:r>
          </a:p>
          <a:p>
            <a:pPr marL="342900" marR="0" lvl="0" indent="-342900" algn="l" rtl="0">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Overnutrition</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receiving too many calories each day</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Developed countries have abundant, cheap junk food, and people lead sedentary lives</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In the U.S., 25% of adults are obese</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Worldwide, over 400 million people are obese</a:t>
            </a:r>
          </a:p>
          <a:p>
            <a:pPr marL="342900" marR="0" lvl="0" indent="-342900" algn="l" rtl="0">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Malnutrition</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a shortage of nutrients the body needs</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The diet lacks adequate vitamins, minerals, protein</a:t>
            </a:r>
          </a:p>
          <a:p>
            <a:pPr marL="742950" marR="0" lvl="1" indent="-285750" algn="l" rtl="0">
              <a:spcBef>
                <a:spcPts val="1000"/>
              </a:spcBef>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Can lead to diseases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298704" y="658368"/>
            <a:ext cx="8546592" cy="5541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a:stretch/>
        </p:blipFill>
        <p:spPr>
          <a:xfrm>
            <a:off x="694943" y="640079"/>
            <a:ext cx="7754111" cy="55778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The Green Revolution boosted agricultural production</a:t>
            </a:r>
          </a:p>
        </p:txBody>
      </p:sp>
      <p:sp>
        <p:nvSpPr>
          <p:cNvPr id="163" name="Shape 163"/>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Spread to the developing world in the 1940s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Wheat, rice, corn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Plants produce more and are disease and wind resistant</a:t>
            </a:r>
          </a:p>
          <a:p>
            <a:pPr marL="742950" marR="0" lvl="1" indent="-285750" algn="l" rtl="0">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Norman Borlaug</a:t>
            </a:r>
            <a:r>
              <a:rPr lang="en-US" sz="2600" b="0" i="0" u="none" strike="noStrike" cap="none">
                <a:solidFill>
                  <a:schemeClr val="dk1"/>
                </a:solidFill>
                <a:latin typeface="Arial"/>
                <a:ea typeface="Arial"/>
                <a:cs typeface="Arial"/>
                <a:sym typeface="Arial"/>
              </a:rPr>
              <a:t> won the Nobel Peace Prize for his work</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Developing countries were able to double, triple, or quadruple yields</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India went from importing grain to exporting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1066800" y="381000"/>
            <a:ext cx="7379063" cy="609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a:stretch/>
        </p:blipFill>
        <p:spPr>
          <a:xfrm>
            <a:off x="2429256" y="268223"/>
            <a:ext cx="4285488" cy="6437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The Green Revolution brought mixed consequences</a:t>
            </a:r>
          </a:p>
        </p:txBody>
      </p:sp>
      <p:sp>
        <p:nvSpPr>
          <p:cNvPr id="179" name="Shape 179"/>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Depended on heavy use of:</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Synthetic fertilizers and chemical pesticides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Irrigation</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Fossil fuel-powered machinery</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From 1900 to 2000, cultivated area increased 33% while energy inputs increased 80 times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Positive effects on the environment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Prevented some deforestation and land conversion</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Preserved biodiversity and ecosystems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The Green Revolution brought mixed consequences</a:t>
            </a:r>
          </a:p>
        </p:txBody>
      </p:sp>
      <p:sp>
        <p:nvSpPr>
          <p:cNvPr id="185" name="Shape 185"/>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lnSpc>
                <a:spcPct val="103571"/>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Negative effects on natural resources </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Pollution</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Loss of topsoil and soil quality</a:t>
            </a:r>
          </a:p>
          <a:p>
            <a:pPr marL="342900" marR="0" lvl="0" indent="-342900" algn="l" rtl="0">
              <a:lnSpc>
                <a:spcPct val="103571"/>
              </a:lnSpc>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Monoculture</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large expanses of a single crop</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More efficient, increases output</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Devastates biodiversity</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Plants are more susceptible to disease and pests</a:t>
            </a:r>
          </a:p>
          <a:p>
            <a:pPr marL="342900" marR="0" lvl="0" indent="-342900" algn="l" rtl="0">
              <a:lnSpc>
                <a:spcPct val="103571"/>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Human diet is narrowed: 90% of our food comes from 15 crop and 8 livestock species</a:t>
            </a:r>
          </a:p>
          <a:p>
            <a:pPr marL="342900" marR="0" lvl="0" indent="-342900" algn="l" rtl="0">
              <a:lnSpc>
                <a:spcPct val="103571"/>
              </a:lnSpc>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Yields in some Green Revolution regions are now declining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298704" y="1246632"/>
            <a:ext cx="8546592" cy="4364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This lecture will help you understand:</a:t>
            </a:r>
          </a:p>
        </p:txBody>
      </p:sp>
      <p:sp>
        <p:nvSpPr>
          <p:cNvPr id="97" name="Shape 97"/>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Challenges of feeding a growing human population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Green Revolution </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How we raise animals for food</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Preserving crop diversity</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Pollination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Strategies of pest management</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Organic agriculture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Genetically modified food</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Sustainable agriculture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Some biofuels reduce food supplies</a:t>
            </a:r>
          </a:p>
        </p:txBody>
      </p:sp>
      <p:sp>
        <p:nvSpPr>
          <p:cNvPr id="196" name="Shape 196"/>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Biofuels</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fuels derived from organic materials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Replace petroleum in engines</a:t>
            </a:r>
          </a:p>
          <a:p>
            <a:pPr marL="342900" marR="0" lvl="0" indent="-342900" algn="l" rtl="0">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Ethanol</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a biofuel derived from corn</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2007 subsidies doubled production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Food prices increased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Farmers sold corn for ethanol, not food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Farmers planted biofuels, not food crops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Riots erupted in many nations</a:t>
            </a:r>
          </a:p>
          <a:p>
            <a:pPr marL="742950" marR="0" lvl="1" indent="-285750" algn="l" rtl="0">
              <a:spcBef>
                <a:spcPts val="1000"/>
              </a:spcBef>
              <a:buClr>
                <a:srgbClr val="4373B7"/>
              </a:buClr>
              <a:buSzPct val="100000"/>
              <a:buFont typeface="Noto Sans Symbols"/>
              <a:buNone/>
            </a:pP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are moving toward sustainable agriculture</a:t>
            </a:r>
          </a:p>
        </p:txBody>
      </p:sp>
      <p:sp>
        <p:nvSpPr>
          <p:cNvPr id="202" name="Shape 202"/>
          <p:cNvSpPr txBox="1">
            <a:spLocks noGrp="1"/>
          </p:cNvSpPr>
          <p:nvPr>
            <p:ph type="body" idx="1"/>
          </p:nvPr>
        </p:nvSpPr>
        <p:spPr>
          <a:xfrm>
            <a:off x="143394" y="1300678"/>
            <a:ext cx="8849528" cy="5328722"/>
          </a:xfrm>
          <a:prstGeom prst="rect">
            <a:avLst/>
          </a:prstGeom>
          <a:noFill/>
          <a:ln>
            <a:noFill/>
          </a:ln>
        </p:spPr>
        <p:txBody>
          <a:bodyPr lIns="91425" tIns="45700" rIns="91425" bIns="45700" anchor="t" anchorCtr="0">
            <a:noAutofit/>
          </a:bodyPr>
          <a:lstStyle/>
          <a:p>
            <a:pPr marL="342900" marR="0" lvl="0" indent="-342900" algn="l" rtl="0">
              <a:lnSpc>
                <a:spcPct val="110714"/>
              </a:lnSpc>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Sustainable agriculture</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agriculture that does not deplete soils faster than they form. It does not</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reduce the amount of healthy soil</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pollute water</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decrease genetic diversity</a:t>
            </a:r>
          </a:p>
          <a:p>
            <a:pPr marL="342900" marR="0" lvl="0" indent="-342900" algn="l" rtl="0">
              <a:lnSpc>
                <a:spcPct val="110714"/>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No-till farming and other soil conservation methods help make agriculture more sustainable</a:t>
            </a:r>
          </a:p>
          <a:p>
            <a:pPr marL="342900" marR="0" lvl="0" indent="-342900" algn="l" rtl="0">
              <a:lnSpc>
                <a:spcPct val="110714"/>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Reducing fossil-fuel inputs and pollution is a key goal</a:t>
            </a:r>
          </a:p>
          <a:p>
            <a:pPr marL="742950" marR="0" lvl="1" indent="-285750" algn="l" rtl="0">
              <a:lnSpc>
                <a:spcPct val="119230"/>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Many approaches move away from the industrial agriculture model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Raising Animals for Food</a:t>
            </a:r>
          </a:p>
        </p:txBody>
      </p:sp>
      <p:sp>
        <p:nvSpPr>
          <p:cNvPr id="208" name="Shape 20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Food from cropland agriculture makes up the majority of the human diet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Most people also eat animal products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Consuming animal products has environmental, social, agricultural, and economic impacts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Raising Animals for Food</a:t>
            </a:r>
          </a:p>
        </p:txBody>
      </p:sp>
      <p:sp>
        <p:nvSpPr>
          <p:cNvPr id="214" name="Shape 214"/>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Since 1950, global meat production has increased fivefold and per capita meat consumption has doubled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As wealth and commerce increase, so does meat, milk, and egg consumption</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Domestic animals raised  for food increased from 7.2 billion in 1961 to 27.5 billion in 2011</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Meat consumption is expected to double by 2050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1505712" y="1527048"/>
            <a:ext cx="6132576" cy="38039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Our food choices are also energy choices</a:t>
            </a:r>
          </a:p>
        </p:txBody>
      </p:sp>
      <p:sp>
        <p:nvSpPr>
          <p:cNvPr id="225" name="Shape 225"/>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Eating meat is far less energy efficient than eating crops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90% of energy is lost from one trophic level to the next</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Eating lower on the food chain feeds more people</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Some animals convert grain into meat more efficiently than others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Our food choices are also energy choices</a:t>
            </a:r>
          </a:p>
        </p:txBody>
      </p:sp>
      <p:sp>
        <p:nvSpPr>
          <p:cNvPr id="231" name="Shape 231"/>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Land and water are needed to raise food for livestock</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Producing eggs and chicken meat requires the least space and water</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Producing beef requires the most</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Foods from different animals have different ecological footprints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a:stretch/>
        </p:blipFill>
        <p:spPr>
          <a:xfrm>
            <a:off x="228600" y="477012"/>
            <a:ext cx="4193164" cy="5903975"/>
          </a:xfrm>
          <a:prstGeom prst="rect">
            <a:avLst/>
          </a:prstGeom>
          <a:noFill/>
          <a:ln>
            <a:noFill/>
          </a:ln>
        </p:spPr>
      </p:pic>
      <p:pic>
        <p:nvPicPr>
          <p:cNvPr id="237" name="Shape 237"/>
          <p:cNvPicPr preferRelativeResize="0"/>
          <p:nvPr/>
        </p:nvPicPr>
        <p:blipFill rotWithShape="1">
          <a:blip r:embed="rId4">
            <a:alphaModFix/>
          </a:blip>
          <a:srcRect/>
          <a:stretch/>
        </p:blipFill>
        <p:spPr>
          <a:xfrm>
            <a:off x="4953000" y="410337"/>
            <a:ext cx="3979648" cy="60380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Rising demand led to feedlot agriculture</a:t>
            </a:r>
          </a:p>
        </p:txBody>
      </p:sp>
      <p:sp>
        <p:nvSpPr>
          <p:cNvPr id="243" name="Shape 243"/>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lnSpc>
                <a:spcPct val="110714"/>
              </a:lnSpc>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Feedlots</a:t>
            </a:r>
            <a:r>
              <a:rPr lang="en-US" sz="2800" b="0" i="0" u="none" strike="noStrike" cap="none">
                <a:solidFill>
                  <a:schemeClr val="dk1"/>
                </a:solidFill>
                <a:latin typeface="Arial"/>
                <a:ea typeface="Arial"/>
                <a:cs typeface="Arial"/>
                <a:sym typeface="Arial"/>
              </a:rPr>
              <a:t> (</a:t>
            </a:r>
            <a:r>
              <a:rPr lang="en-US" sz="2800" b="0" i="1" u="none" strike="noStrike" cap="none">
                <a:solidFill>
                  <a:schemeClr val="dk1"/>
                </a:solidFill>
                <a:latin typeface="Arial"/>
                <a:ea typeface="Arial"/>
                <a:cs typeface="Arial"/>
                <a:sym typeface="Arial"/>
              </a:rPr>
              <a:t>factory farms</a:t>
            </a:r>
            <a:r>
              <a:rPr lang="en-US" sz="2800" b="0" i="0" u="none" strike="noStrike" cap="none">
                <a:solidFill>
                  <a:schemeClr val="dk1"/>
                </a:solidFill>
                <a:latin typeface="Arial"/>
                <a:ea typeface="Arial"/>
                <a:cs typeface="Arial"/>
                <a:sym typeface="Arial"/>
              </a:rPr>
              <a:t>, also called </a:t>
            </a:r>
            <a:r>
              <a:rPr lang="en-US" sz="2800" b="0" i="1" u="none" strike="noStrike" cap="none">
                <a:solidFill>
                  <a:schemeClr val="dk1"/>
                </a:solidFill>
                <a:latin typeface="Arial"/>
                <a:ea typeface="Arial"/>
                <a:cs typeface="Arial"/>
                <a:sym typeface="Arial"/>
              </a:rPr>
              <a:t>concentrated animal feeding operations,</a:t>
            </a:r>
            <a:r>
              <a:rPr lang="en-US" sz="2800" b="0" i="0" u="none" strike="noStrike" cap="none">
                <a:solidFill>
                  <a:schemeClr val="dk1"/>
                </a:solidFill>
                <a:latin typeface="Arial"/>
                <a:ea typeface="Arial"/>
                <a:cs typeface="Arial"/>
                <a:sym typeface="Arial"/>
              </a:rPr>
              <a:t> or </a:t>
            </a:r>
            <a:r>
              <a:rPr lang="en-US" sz="2800" b="0" i="1" u="none" strike="noStrike" cap="none">
                <a:solidFill>
                  <a:schemeClr val="dk1"/>
                </a:solidFill>
                <a:latin typeface="Arial"/>
                <a:ea typeface="Arial"/>
                <a:cs typeface="Arial"/>
                <a:sym typeface="Arial"/>
              </a:rPr>
              <a:t>CAFOs</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huge warehouses or pens that deliver food to animals living at extremely high densities</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Increases production and lowers costs</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Over half of the world’s pork and most of its poultry come from feedlots</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45% of global grain production goes to livestock</a:t>
            </a:r>
          </a:p>
          <a:p>
            <a:pPr marL="342900" marR="0" lvl="0" indent="-342900" algn="l" rtl="0">
              <a:lnSpc>
                <a:spcPct val="110714"/>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Environmental benefits:</a:t>
            </a:r>
          </a:p>
          <a:p>
            <a:pPr marL="742950" marR="0" lvl="1" indent="-285750" algn="l" rtl="0">
              <a:lnSpc>
                <a:spcPct val="119230"/>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Reduced grazing impacts on the land</a:t>
            </a:r>
          </a:p>
          <a:p>
            <a:pPr marL="742950" marR="0" lvl="1" indent="-285750" algn="l" rtl="0">
              <a:lnSpc>
                <a:spcPct val="119230"/>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Manure can be applied to fields as fertilizer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Livestock agriculture pollutes water and air</a:t>
            </a:r>
          </a:p>
        </p:txBody>
      </p:sp>
      <p:sp>
        <p:nvSpPr>
          <p:cNvPr id="249" name="Shape 249"/>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Feedlots produce huge amounts of manure and urine</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Pollute surface and groundwater and can lead to eutrophication</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Waterborne pathogens can sicken people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Crowded conditions require heavy use of antibiotics to prevent disease outbreaks</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Microbes evolve resistance to 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a:stretch/>
        </p:blipFill>
        <p:spPr>
          <a:xfrm>
            <a:off x="298704" y="356615"/>
            <a:ext cx="8546592" cy="614476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Livestock agriculture pollutes water and air</a:t>
            </a:r>
          </a:p>
        </p:txBody>
      </p:sp>
      <p:sp>
        <p:nvSpPr>
          <p:cNvPr id="255" name="Shape 255"/>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To spur growth, animals are fed hormones and heavy metals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Chemicals can be transferred to people</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Feedlots produce odor and more greenhouse gases (CO</a:t>
            </a:r>
            <a:r>
              <a:rPr lang="en-US" sz="2800" b="0" i="0" u="none" strike="noStrike" cap="none" baseline="-25000">
                <a:solidFill>
                  <a:schemeClr val="dk1"/>
                </a:solidFill>
                <a:latin typeface="Arial"/>
                <a:ea typeface="Arial"/>
                <a:cs typeface="Arial"/>
                <a:sym typeface="Arial"/>
              </a:rPr>
              <a:t>2</a:t>
            </a:r>
            <a:r>
              <a:rPr lang="en-US" sz="2800" b="0" i="0" u="none" strike="noStrike" cap="none">
                <a:solidFill>
                  <a:schemeClr val="dk1"/>
                </a:solidFill>
                <a:latin typeface="Arial"/>
                <a:ea typeface="Arial"/>
                <a:cs typeface="Arial"/>
                <a:sym typeface="Arial"/>
              </a:rPr>
              <a:t>, methane, nitrous oxides) than automobiles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a:stretch/>
        </p:blipFill>
        <p:spPr>
          <a:xfrm>
            <a:off x="298704" y="1575816"/>
            <a:ext cx="8546592" cy="37063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raise seafood with aquaculture</a:t>
            </a:r>
          </a:p>
        </p:txBody>
      </p:sp>
      <p:sp>
        <p:nvSpPr>
          <p:cNvPr id="266" name="Shape 266"/>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World fish populations are plummeting</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Technology and increased demand led to overharvesting</a:t>
            </a:r>
          </a:p>
          <a:p>
            <a:pPr marL="342900" marR="0" lvl="0" indent="-342900" algn="l" rtl="0">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Aquaculture</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raising aquatic organisms in a controlled environment</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Species are raised in open-water pens or land-based ponds</a:t>
            </a:r>
          </a:p>
          <a:p>
            <a:pPr marL="342900" marR="0" lvl="0" indent="-34290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Over 220 freshwater and marine species are grown</a:t>
            </a:r>
          </a:p>
          <a:p>
            <a:pPr marL="342900" marR="0" lvl="0" indent="-34290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 fastest-growing type of food production</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Production has doubled in the last decade to $125 billion worth of food</a:t>
            </a:r>
          </a:p>
          <a:p>
            <a:pPr marL="742950" marR="0" lvl="1" indent="-285750" algn="l" rtl="0">
              <a:spcBef>
                <a:spcPts val="1000"/>
              </a:spcBef>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Most widespread in Asia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a:stretch/>
        </p:blipFill>
        <p:spPr>
          <a:xfrm>
            <a:off x="472439" y="688847"/>
            <a:ext cx="8199120" cy="54803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rotWithShape="1">
          <a:blip r:embed="rId3">
            <a:alphaModFix/>
          </a:blip>
          <a:srcRect/>
          <a:stretch/>
        </p:blipFill>
        <p:spPr>
          <a:xfrm>
            <a:off x="1797684" y="295656"/>
            <a:ext cx="5548629" cy="62666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Aquaculture brings benefits and has negative impacts</a:t>
            </a:r>
          </a:p>
        </p:txBody>
      </p:sp>
      <p:sp>
        <p:nvSpPr>
          <p:cNvPr id="282" name="Shape 282"/>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Benefits:</a:t>
            </a:r>
          </a:p>
          <a:p>
            <a:pPr marL="742950" marR="0" lvl="1" indent="-285750" algn="l" rtl="0">
              <a:lnSpc>
                <a:spcPct val="100000"/>
              </a:lnSpc>
              <a:spcBef>
                <a:spcPts val="6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A reliable protein source</a:t>
            </a:r>
          </a:p>
          <a:p>
            <a:pPr marL="742950" marR="0" lvl="1" indent="-285750" algn="l" rtl="0">
              <a:lnSpc>
                <a:spcPct val="100000"/>
              </a:lnSpc>
              <a:spcBef>
                <a:spcPts val="6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Can be sustainable </a:t>
            </a:r>
          </a:p>
          <a:p>
            <a:pPr marL="742950" marR="0" lvl="1" indent="-285750" algn="l" rtl="0">
              <a:lnSpc>
                <a:spcPct val="100000"/>
              </a:lnSpc>
              <a:spcBef>
                <a:spcPts val="6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Reduces pressure on overharvested wild fish</a:t>
            </a:r>
          </a:p>
          <a:p>
            <a:pPr marL="742950" marR="0" lvl="1" indent="-285750" algn="l" rtl="0">
              <a:lnSpc>
                <a:spcPct val="100000"/>
              </a:lnSpc>
              <a:spcBef>
                <a:spcPts val="6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Reduces </a:t>
            </a:r>
            <a:r>
              <a:rPr lang="en-US" sz="2400" b="0" i="1" u="none" strike="noStrike" cap="none">
                <a:solidFill>
                  <a:schemeClr val="dk1"/>
                </a:solidFill>
                <a:latin typeface="Arial"/>
                <a:ea typeface="Arial"/>
                <a:cs typeface="Arial"/>
                <a:sym typeface="Arial"/>
              </a:rPr>
              <a:t>bycatch</a:t>
            </a:r>
            <a:r>
              <a:rPr lang="en-US" sz="2400" b="0" i="0" u="none" strike="noStrike" cap="none">
                <a:solidFill>
                  <a:schemeClr val="dk1"/>
                </a:solidFill>
                <a:latin typeface="Arial"/>
                <a:ea typeface="Arial"/>
                <a:cs typeface="Arial"/>
                <a:sym typeface="Arial"/>
              </a:rPr>
              <a:t> (nontarget organisms)</a:t>
            </a:r>
          </a:p>
          <a:p>
            <a:pPr marL="742950" marR="0" lvl="1" indent="-285750" algn="l" rtl="0">
              <a:lnSpc>
                <a:spcPct val="100000"/>
              </a:lnSpc>
              <a:spcBef>
                <a:spcPts val="600"/>
              </a:spcBef>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Energy efficient</a:t>
            </a:r>
          </a:p>
        </p:txBody>
      </p:sp>
      <p:sp>
        <p:nvSpPr>
          <p:cNvPr id="283" name="Shape 283"/>
          <p:cNvSpPr txBox="1">
            <a:spLocks noGrp="1"/>
          </p:cNvSpPr>
          <p:nvPr>
            <p:ph type="body" idx="2"/>
          </p:nvPr>
        </p:nvSpPr>
        <p:spPr>
          <a:xfrm>
            <a:off x="4648200" y="1600200"/>
            <a:ext cx="4038599"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Negative impacts:</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Diseases require expensive antibiotics</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Lots of waste</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Sometimes fed wild-caught fish</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Uses grain that might otherwise go to people</a:t>
            </a:r>
          </a:p>
          <a:p>
            <a:pPr marL="742950" marR="0" lvl="1" indent="-285750" algn="l" rtl="0">
              <a:spcBef>
                <a:spcPts val="1000"/>
              </a:spcBef>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Escaped fish may introduce disease or outcompete wild fish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a:stretch/>
        </p:blipFill>
        <p:spPr>
          <a:xfrm>
            <a:off x="1484375" y="1027175"/>
            <a:ext cx="6175247" cy="48036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Crop diversity provides insurance against failure</a:t>
            </a:r>
          </a:p>
        </p:txBody>
      </p:sp>
      <p:sp>
        <p:nvSpPr>
          <p:cNvPr id="294" name="Shape 294"/>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Preserving native variants protects against crop failure</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Monocultures are vulnerable</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Wild relatives contain genes that can provide resistance to disease and pests</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We have lost a great deal of genetic diversity in crops</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Only 30% of the corn varieties in Mexico in 1930 still exist today</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In the United States, many fruit and vegetable crops have decreased 90% in diversity</a:t>
            </a:r>
          </a:p>
          <a:p>
            <a:pPr marL="342900" marR="0" lvl="0" indent="-342900" algn="l" rtl="0">
              <a:lnSpc>
                <a:spcPct val="100000"/>
              </a:lnSpc>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Food producers prefer uniform, standardized food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2535935" y="268223"/>
            <a:ext cx="4072127" cy="64373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Seed banks are living museums</a:t>
            </a:r>
          </a:p>
        </p:txBody>
      </p:sp>
      <p:sp>
        <p:nvSpPr>
          <p:cNvPr id="305" name="Shape 305"/>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Seed banks</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institutions that preserve seed types as living museums of genetic diversity</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Seeds are collected, stored, and periodically planted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1400 seed banks house 1–2 million distinct types of seeds worldwide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Internationally funded Svalbard Global Seed Vault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So-called doomsday seed vault</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Stores millions of seeds from seed banks around the world in case of global agricultural calamity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Central Case Study: Transgenic Maize in Southern Mexico?</a:t>
            </a:r>
          </a:p>
        </p:txBody>
      </p:sp>
      <p:sp>
        <p:nvSpPr>
          <p:cNvPr id="108" name="Shape 10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Corn (maize) originated in Mexico 9000 years ago</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Mexico is home to many corn </a:t>
            </a:r>
            <a:r>
              <a:rPr lang="en-US" sz="2800" b="1" i="0" u="none" strike="noStrike" cap="none">
                <a:solidFill>
                  <a:schemeClr val="dk1"/>
                </a:solidFill>
                <a:latin typeface="Arial"/>
                <a:ea typeface="Arial"/>
                <a:cs typeface="Arial"/>
                <a:sym typeface="Arial"/>
              </a:rPr>
              <a:t>landraces</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locally adapted domestic varieties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 2001, genes from genetically modified corn appeared in traditional maize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707135" y="844295"/>
            <a:ext cx="7729727" cy="516940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depend on insects to pollinate crops</a:t>
            </a:r>
          </a:p>
        </p:txBody>
      </p:sp>
      <p:sp>
        <p:nvSpPr>
          <p:cNvPr id="316" name="Shape 316"/>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lnSpc>
                <a:spcPct val="103571"/>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Not all insects are pests; some are absolutely vital</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800 crop species rely on insect pollinators</a:t>
            </a:r>
          </a:p>
          <a:p>
            <a:pPr marL="342900" marR="0" lvl="0" indent="-342900" algn="l" rtl="0">
              <a:lnSpc>
                <a:spcPct val="103571"/>
              </a:lnSpc>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Pollination</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male plant sex cells fertilize female sex cells</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By wind or animals </a:t>
            </a:r>
          </a:p>
          <a:p>
            <a:pPr marL="342900" marR="0" lvl="0" indent="-342900" algn="l" rtl="0">
              <a:lnSpc>
                <a:spcPct val="103571"/>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Pollinators include:</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Hummingbirds</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Bats</a:t>
            </a:r>
          </a:p>
          <a:p>
            <a:pPr marL="742950" marR="0" lvl="1" indent="-285750" algn="l" rtl="0">
              <a:lnSpc>
                <a:spcPct val="111538"/>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Insects (e.g., bees, wasps)</a:t>
            </a:r>
          </a:p>
          <a:p>
            <a:pPr marL="342900" marR="0" lvl="0" indent="-342900" algn="l" rtl="0">
              <a:lnSpc>
                <a:spcPct val="103571"/>
              </a:lnSpc>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Native bees provide $3 billion in yearly pollination services in the United States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a:stretch/>
        </p:blipFill>
        <p:spPr>
          <a:xfrm>
            <a:off x="682752" y="826008"/>
            <a:ext cx="7778496" cy="520598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Conservation of pollinators is vital</a:t>
            </a:r>
          </a:p>
        </p:txBody>
      </p:sp>
      <p:sp>
        <p:nvSpPr>
          <p:cNvPr id="327" name="Shape 327"/>
          <p:cNvSpPr txBox="1">
            <a:spLocks noGrp="1"/>
          </p:cNvSpPr>
          <p:nvPr>
            <p:ph type="body" idx="1"/>
          </p:nvPr>
        </p:nvSpPr>
        <p:spPr>
          <a:xfrm>
            <a:off x="143394" y="1300678"/>
            <a:ext cx="8849528" cy="49477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honey bee pollinates over 100 crops that make up one-third of the U.S. diet and contributes $15 billion in services per year</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Populations of pollinators (e.g., bees) have plummeted</a:t>
            </a:r>
          </a:p>
          <a:p>
            <a:pPr marL="342900" marR="0" lvl="0" indent="-342900" algn="l" rtl="0">
              <a:spcBef>
                <a:spcPts val="1000"/>
              </a:spcBef>
              <a:spcAft>
                <a:spcPts val="0"/>
              </a:spcAft>
              <a:buClr>
                <a:srgbClr val="4373B7"/>
              </a:buClr>
              <a:buSzPct val="100000"/>
              <a:buFont typeface="Noto Sans Symbols"/>
              <a:buChar char="▪"/>
            </a:pPr>
            <a:r>
              <a:rPr lang="en-US" sz="2800" b="0" i="1" u="none" strike="noStrike" cap="none">
                <a:solidFill>
                  <a:schemeClr val="dk1"/>
                </a:solidFill>
                <a:latin typeface="Arial"/>
                <a:ea typeface="Arial"/>
                <a:cs typeface="Arial"/>
                <a:sym typeface="Arial"/>
              </a:rPr>
              <a:t>Colony collapse disorder</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entire beehives have vanished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Unknown causes—Insecticides? Parasites? Stress?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Reducing or eliminating pesticide use and planting flowering plants will help preserve bees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“Pests” and “weeds” hinder agriculture</a:t>
            </a:r>
          </a:p>
        </p:txBody>
      </p:sp>
      <p:sp>
        <p:nvSpPr>
          <p:cNvPr id="333" name="Shape 333"/>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lnSpc>
                <a:spcPct val="107142"/>
              </a:lnSpc>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Pest</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any organism that damages valuable crops </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Weed</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any plant that competes with crops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Industrial farming limits natural mechanisms to control pest and weed populations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Pesticides</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poisons that target pest organisms</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1" u="none" strike="noStrike" cap="none">
                <a:solidFill>
                  <a:schemeClr val="dk1"/>
                </a:solidFill>
                <a:latin typeface="Arial"/>
                <a:ea typeface="Arial"/>
                <a:cs typeface="Arial"/>
                <a:sym typeface="Arial"/>
              </a:rPr>
              <a:t>Insecticides</a:t>
            </a:r>
            <a:r>
              <a:rPr lang="en-US" sz="2600" b="0" i="0" u="none" strike="noStrike" cap="none">
                <a:solidFill>
                  <a:schemeClr val="dk1"/>
                </a:solidFill>
                <a:latin typeface="Arial"/>
                <a:ea typeface="Arial"/>
                <a:cs typeface="Arial"/>
                <a:sym typeface="Arial"/>
              </a:rPr>
              <a:t> kill insects, </a:t>
            </a:r>
            <a:r>
              <a:rPr lang="en-US" sz="2600" b="0" i="1" u="none" strike="noStrike" cap="none">
                <a:solidFill>
                  <a:schemeClr val="dk1"/>
                </a:solidFill>
                <a:latin typeface="Arial"/>
                <a:ea typeface="Arial"/>
                <a:cs typeface="Arial"/>
                <a:sym typeface="Arial"/>
              </a:rPr>
              <a:t>herbicides</a:t>
            </a:r>
            <a:r>
              <a:rPr lang="en-US" sz="2600" b="0" i="0" u="none" strike="noStrike" cap="none">
                <a:solidFill>
                  <a:schemeClr val="dk1"/>
                </a:solidFill>
                <a:latin typeface="Arial"/>
                <a:ea typeface="Arial"/>
                <a:cs typeface="Arial"/>
                <a:sym typeface="Arial"/>
              </a:rPr>
              <a:t> kill plants, </a:t>
            </a:r>
            <a:r>
              <a:rPr lang="en-US" sz="2600" b="0" i="1" u="none" strike="noStrike" cap="none">
                <a:solidFill>
                  <a:schemeClr val="dk1"/>
                </a:solidFill>
                <a:latin typeface="Arial"/>
                <a:ea typeface="Arial"/>
                <a:cs typeface="Arial"/>
                <a:sym typeface="Arial"/>
              </a:rPr>
              <a:t>fungicides</a:t>
            </a:r>
            <a:r>
              <a:rPr lang="en-US" sz="2600" b="0" i="0" u="none" strike="noStrike" cap="none">
                <a:solidFill>
                  <a:schemeClr val="dk1"/>
                </a:solidFill>
                <a:latin typeface="Arial"/>
                <a:ea typeface="Arial"/>
                <a:cs typeface="Arial"/>
                <a:sym typeface="Arial"/>
              </a:rPr>
              <a:t> kill fungi </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400 million kg (900 million lb) of pesticides are applied in the United States each year</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Fourfold increase in use worldwide since 1960</a:t>
            </a:r>
          </a:p>
          <a:p>
            <a:pPr marL="742950" marR="0" lvl="1" indent="-285750" algn="l" rtl="0">
              <a:lnSpc>
                <a:spcPct val="115384"/>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$32 billion/year is spent on pesticides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Pests evolve resistance to pesticides</a:t>
            </a:r>
          </a:p>
        </p:txBody>
      </p:sp>
      <p:sp>
        <p:nvSpPr>
          <p:cNvPr id="339" name="Shape 339"/>
          <p:cNvSpPr txBox="1">
            <a:spLocks noGrp="1"/>
          </p:cNvSpPr>
          <p:nvPr>
            <p:ph type="body" idx="1"/>
          </p:nvPr>
        </p:nvSpPr>
        <p:spPr>
          <a:xfrm>
            <a:off x="143394" y="1300678"/>
            <a:ext cx="8849528" cy="532872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Some individuals are genetically immune to a pesticide</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They pass these genes to their offspring</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Nonresistant pests are killed off</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Pesticides stop being effective  </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“Pesticide treadmill”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chemists change chemicals or increase toxicity to compete with resistant pests</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Over 586 insect species are resistant to 330 pesticides</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Pesticides also kill nontarget organisms, including predators and parasites of pests</a:t>
            </a:r>
          </a:p>
          <a:p>
            <a:pPr marL="742950" marR="0" lvl="1" indent="-285750" algn="l" rtl="0">
              <a:lnSpc>
                <a:spcPct val="107692"/>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Pest populations become harder to control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p:cNvPicPr preferRelativeResize="0"/>
          <p:nvPr/>
        </p:nvPicPr>
        <p:blipFill rotWithShape="1">
          <a:blip r:embed="rId3">
            <a:alphaModFix/>
          </a:blip>
          <a:srcRect/>
          <a:stretch/>
        </p:blipFill>
        <p:spPr>
          <a:xfrm>
            <a:off x="298704" y="768095"/>
            <a:ext cx="8546592" cy="532180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Biological control pits one organism against another</a:t>
            </a:r>
          </a:p>
        </p:txBody>
      </p:sp>
      <p:sp>
        <p:nvSpPr>
          <p:cNvPr id="350" name="Shape 350"/>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Biological control (biocontrol)</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strategy that uses a pest’s predators or parasites to control the pest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Parasitoid wasps are a commonly used group of biocontrol agents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Reduces pest populations without chemicals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Cactus moths control prickly pear</a:t>
            </a:r>
          </a:p>
          <a:p>
            <a:pPr marL="342900" marR="0" lvl="0" indent="-342900" algn="l" rtl="0">
              <a:spcBef>
                <a:spcPts val="1000"/>
              </a:spcBef>
              <a:buClr>
                <a:srgbClr val="4373B7"/>
              </a:buClr>
              <a:buSzPct val="100000"/>
              <a:buFont typeface="Noto Sans Symbols"/>
              <a:buChar char="▪"/>
            </a:pPr>
            <a:r>
              <a:rPr lang="en-US" sz="2800" b="1" i="1" u="none" strike="noStrike" cap="none">
                <a:solidFill>
                  <a:schemeClr val="dk1"/>
                </a:solidFill>
                <a:latin typeface="Arial"/>
                <a:ea typeface="Arial"/>
                <a:cs typeface="Arial"/>
                <a:sym typeface="Arial"/>
              </a:rPr>
              <a:t>Bacillus thuringiensis</a:t>
            </a:r>
            <a:r>
              <a:rPr lang="en-US" sz="2800" b="1" i="0" u="none" strike="noStrike" cap="none">
                <a:solidFill>
                  <a:schemeClr val="dk1"/>
                </a:solidFill>
                <a:latin typeface="Arial"/>
                <a:ea typeface="Arial"/>
                <a:cs typeface="Arial"/>
                <a:sym typeface="Arial"/>
              </a:rPr>
              <a:t> (Bt)</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soil bacterium that kills many caterpillars and some fly and beetle larvae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a:stretch/>
        </p:blipFill>
        <p:spPr>
          <a:xfrm>
            <a:off x="2542032" y="268223"/>
            <a:ext cx="4059936" cy="64373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Biocontrol agents themselves can become pests</a:t>
            </a:r>
          </a:p>
        </p:txBody>
      </p:sp>
      <p:sp>
        <p:nvSpPr>
          <p:cNvPr id="361" name="Shape 361"/>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It is risky to introduce an organism from a foreign ecosystem into a new ecological context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 effects of an introduced species are unpredictable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agent may have nontarget effects on the environment and surrounding economies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Cactus moths are eating rare Florida cacti </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Removing a biocontrol agent is harder than halting pesticide use</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Biocontrol use must be carefully planned and regulated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Central Case Study: Transgenic Maize in Southern Mexico?</a:t>
            </a:r>
          </a:p>
        </p:txBody>
      </p:sp>
      <p:sp>
        <p:nvSpPr>
          <p:cNvPr id="114" name="Shape 114"/>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These </a:t>
            </a:r>
            <a:r>
              <a:rPr lang="en-US" sz="2800" b="1" i="0" u="none" strike="noStrike" cap="none">
                <a:solidFill>
                  <a:schemeClr val="dk1"/>
                </a:solidFill>
                <a:latin typeface="Arial"/>
                <a:ea typeface="Arial"/>
                <a:cs typeface="Arial"/>
                <a:sym typeface="Arial"/>
              </a:rPr>
              <a:t>transgenes</a:t>
            </a:r>
            <a:r>
              <a:rPr lang="en-US" sz="2800" b="0" i="0" u="none" strike="noStrike" cap="none">
                <a:solidFill>
                  <a:schemeClr val="dk1"/>
                </a:solidFill>
                <a:latin typeface="Arial"/>
                <a:ea typeface="Arial"/>
                <a:cs typeface="Arial"/>
                <a:sym typeface="Arial"/>
              </a:rPr>
              <a:t> (genes from another species) came from U.S. corn</a:t>
            </a:r>
          </a:p>
          <a:p>
            <a:pPr marL="742950" marR="0" lvl="1" indent="-285750" algn="l" rtl="0">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Genetically modified organisms (GMOs)</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organisms whose genes have been directly manipulated</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Could contaminate native crops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Impact of GM corn is difficult to assess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Integrated pest management combines biocontrol and chemical methods</a:t>
            </a:r>
          </a:p>
        </p:txBody>
      </p:sp>
      <p:sp>
        <p:nvSpPr>
          <p:cNvPr id="367" name="Shape 367"/>
          <p:cNvSpPr txBox="1">
            <a:spLocks noGrp="1"/>
          </p:cNvSpPr>
          <p:nvPr>
            <p:ph type="body" idx="1"/>
          </p:nvPr>
        </p:nvSpPr>
        <p:spPr>
          <a:xfrm>
            <a:off x="143394" y="1300678"/>
            <a:ext cx="8849528" cy="51001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Integrated pest management (IPM)</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use of a mix of techniques to suppress pests: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Pest population monitoring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Biocontrol and mechanical pest removal</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Chemicals, if necessary</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Crop rotation and alternative tillage methods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Use of transgenic crops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IPM in Indonesia increased rice yields 13%, cut pesticide use in half,  and saved $179 million/yr in phased-out subsidies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rotWithShape="1">
          <a:blip r:embed="rId3">
            <a:alphaModFix/>
          </a:blip>
          <a:srcRect/>
          <a:stretch/>
        </p:blipFill>
        <p:spPr>
          <a:xfrm>
            <a:off x="513177" y="304800"/>
            <a:ext cx="8117644" cy="611428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Organic approaches reduce inputs and pollution</a:t>
            </a:r>
          </a:p>
        </p:txBody>
      </p:sp>
      <p:sp>
        <p:nvSpPr>
          <p:cNvPr id="378" name="Shape 37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Organic agriculture</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food-growing practices that use no synthetic fertilizers or pesticides but rely on biological approaches such as composting and biocontrol</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Organic Food Production Act (1990) establishes national standards for organic products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 USDA issued criteria in 2000 by which food could be labeled organic</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Some states (California, Washington, Texas) and over 80 nations have stricter guidelines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a:stretch/>
        </p:blipFill>
        <p:spPr>
          <a:xfrm>
            <a:off x="643127" y="795527"/>
            <a:ext cx="7857743" cy="526694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Shape 388"/>
          <p:cNvPicPr preferRelativeResize="0"/>
          <p:nvPr/>
        </p:nvPicPr>
        <p:blipFill rotWithShape="1">
          <a:blip r:embed="rId3">
            <a:alphaModFix/>
          </a:blip>
          <a:srcRect/>
          <a:stretch/>
        </p:blipFill>
        <p:spPr>
          <a:xfrm>
            <a:off x="2127503" y="210312"/>
            <a:ext cx="4888991" cy="6437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Organic approaches reduce inputs and pollution</a:t>
            </a:r>
          </a:p>
        </p:txBody>
      </p:sp>
      <p:sp>
        <p:nvSpPr>
          <p:cNvPr id="394" name="Shape 394"/>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Farmers have lower input costs, enhanced income (organic crops fetch a higher price), reduced chemical pollution and soil degradation</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They adopt organic practices primarily to practice stewardship toward the land</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Obstacles include risks and costs of switching to new methods </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Transitioning to certified organic may take years</a:t>
            </a:r>
          </a:p>
          <a:p>
            <a:pPr marL="342900" marR="0" lvl="0" indent="-342900" algn="l" rtl="0">
              <a:lnSpc>
                <a:spcPct val="100000"/>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Consumers are concerned about pesticides’ health risks</a:t>
            </a:r>
          </a:p>
          <a:p>
            <a:pPr marL="742950" marR="0" lvl="1" indent="-28575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They also want to improve environmental quality</a:t>
            </a:r>
          </a:p>
          <a:p>
            <a:pPr marL="742950" marR="0" lvl="1" indent="-285750" algn="l" rtl="0">
              <a:lnSpc>
                <a:spcPct val="107692"/>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Obstacles include the higher price of organics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Organic agriculture is booming</a:t>
            </a:r>
          </a:p>
        </p:txBody>
      </p:sp>
      <p:sp>
        <p:nvSpPr>
          <p:cNvPr id="400" name="Shape 400"/>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Organic farmers can’t keep up with demand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U.S. consumers pay $29.2 billion in 2011</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Worldwide sales tripled from 2000 to 2010</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Production is increasing. In 2011:</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Nearly 2 million ha (4.8 million acres) in the U.S.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37 million ha (91 million acres) worldwide</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But still less than 1% of total agricultural land</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Two-thirds of organic agricultural land is in developing nations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30% of Mexico’s coffee production is organic</a:t>
            </a:r>
          </a:p>
          <a:p>
            <a:pPr marL="342900" marR="0" lvl="0" indent="-342900" algn="l" rtl="0">
              <a:spcBef>
                <a:spcPts val="1000"/>
              </a:spcBef>
              <a:buClr>
                <a:srgbClr val="4373B7"/>
              </a:buClr>
              <a:buSzPct val="1000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Shape 405"/>
          <p:cNvPicPr preferRelativeResize="0"/>
          <p:nvPr/>
        </p:nvPicPr>
        <p:blipFill rotWithShape="1">
          <a:blip r:embed="rId3">
            <a:alphaModFix/>
          </a:blip>
          <a:srcRect/>
          <a:stretch/>
        </p:blipFill>
        <p:spPr>
          <a:xfrm>
            <a:off x="298704" y="304800"/>
            <a:ext cx="8546592" cy="3535680"/>
          </a:xfrm>
          <a:prstGeom prst="rect">
            <a:avLst/>
          </a:prstGeom>
          <a:noFill/>
          <a:ln>
            <a:noFill/>
          </a:ln>
        </p:spPr>
      </p:pic>
      <p:pic>
        <p:nvPicPr>
          <p:cNvPr id="406" name="Shape 406"/>
          <p:cNvPicPr preferRelativeResize="0"/>
          <p:nvPr/>
        </p:nvPicPr>
        <p:blipFill rotWithShape="1">
          <a:blip r:embed="rId4">
            <a:alphaModFix/>
          </a:blip>
          <a:srcRect/>
          <a:stretch/>
        </p:blipFill>
        <p:spPr>
          <a:xfrm>
            <a:off x="2709672" y="3840480"/>
            <a:ext cx="3724655" cy="290476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Organic agriculture is booming</a:t>
            </a:r>
          </a:p>
        </p:txBody>
      </p:sp>
      <p:sp>
        <p:nvSpPr>
          <p:cNvPr id="412" name="Shape 412"/>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European Union supports farmers financially during conversion to organic farming</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Conversion can mean a temporary loss of income</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This support is a subsidy to cover external costs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U.S. offers no such subsidies so organic production lags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 2008 Farm Bill gives $112 million over 5 years for organic agriculture</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 the long run, organic farming is at least as profitable as conventional farming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Genetically Modified Food</a:t>
            </a:r>
          </a:p>
        </p:txBody>
      </p:sp>
      <p:sp>
        <p:nvSpPr>
          <p:cNvPr id="418" name="Shape 41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Biotechnology</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the application of biological science to create products derived from organisms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Seeks to scale up the technological aspects of agriculture</a:t>
            </a:r>
          </a:p>
          <a:p>
            <a:pPr marL="342900" marR="0" lvl="0" indent="-342900" algn="l" rtl="0">
              <a:spcBef>
                <a:spcPts val="1000"/>
              </a:spcBef>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Genetic engineering</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direct manipulation of genetic material through adding, deleting, modifying DNA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600200" y="292841"/>
            <a:ext cx="5791200" cy="627231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Genetically Modified Food</a:t>
            </a:r>
          </a:p>
        </p:txBody>
      </p:sp>
      <p:sp>
        <p:nvSpPr>
          <p:cNvPr id="424" name="Shape 424"/>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Genetically modified organisms (GMOs)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organisms that have been genetically engineered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by …</a:t>
            </a:r>
          </a:p>
          <a:p>
            <a:pPr marL="342900" marR="0" lvl="0" indent="-342900" algn="l" rtl="0">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Recombinant DNA</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DNA patched together from multiple organisms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Biotechnology has created medicines, cleaned up pollution, and dissolved blood clots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a:stretch/>
        </p:blipFill>
        <p:spPr>
          <a:xfrm>
            <a:off x="2764535" y="277748"/>
            <a:ext cx="3614927" cy="64373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Shape 434"/>
          <p:cNvPicPr preferRelativeResize="0"/>
          <p:nvPr/>
        </p:nvPicPr>
        <p:blipFill rotWithShape="1">
          <a:blip r:embed="rId3">
            <a:alphaModFix/>
          </a:blip>
          <a:srcRect/>
          <a:stretch/>
        </p:blipFill>
        <p:spPr>
          <a:xfrm>
            <a:off x="298704" y="941832"/>
            <a:ext cx="8546592" cy="497433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a:stretch/>
        </p:blipFill>
        <p:spPr>
          <a:xfrm>
            <a:off x="2883408" y="304800"/>
            <a:ext cx="3377184" cy="64373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Genetic engineering is like, and unlike, traditional breeding</a:t>
            </a:r>
          </a:p>
        </p:txBody>
      </p:sp>
      <p:sp>
        <p:nvSpPr>
          <p:cNvPr id="445" name="Shape 445"/>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Traditional breeding changes organisms through selective breeding of the same or similar species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Works with entire organisms in the field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Genes come together on their own</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Uses the process of selection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Genetic engineering mixes genes of different species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Works with genetic material in the lab</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Directly creates novel combinations of genes</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Resembles the process of mutation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Biotechnology is transforming the products around us</a:t>
            </a:r>
          </a:p>
        </p:txBody>
      </p:sp>
      <p:sp>
        <p:nvSpPr>
          <p:cNvPr id="451" name="Shape 451"/>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GM foods are a big business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Globally in 2012, 17 million farmers grew GM foods on 170 million ha (420 million acres)—11% of all cropland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90% of U.S. corn, soybean, cotton, and canola are GM plants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Most GM crops are herbicide and pesticide resistant</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Large-scale farmers grow crops more efficiently</a:t>
            </a:r>
          </a:p>
          <a:p>
            <a:pPr marL="342900" marR="0" lvl="0" indent="-342900" algn="l" rtl="0">
              <a:spcBef>
                <a:spcPts val="1000"/>
              </a:spcBef>
              <a:buClr>
                <a:srgbClr val="4373B7"/>
              </a:buClr>
              <a:buSzPct val="1000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What are the benefits of GM foods?</a:t>
            </a:r>
          </a:p>
        </p:txBody>
      </p:sp>
      <p:sp>
        <p:nvSpPr>
          <p:cNvPr id="457" name="Shape 457"/>
          <p:cNvSpPr txBox="1">
            <a:spLocks noGrp="1"/>
          </p:cNvSpPr>
          <p:nvPr>
            <p:ph type="body" idx="1"/>
          </p:nvPr>
        </p:nvSpPr>
        <p:spPr>
          <a:xfrm>
            <a:off x="143394" y="1300678"/>
            <a:ext cx="8849528" cy="5100122"/>
          </a:xfrm>
          <a:prstGeom prst="rect">
            <a:avLst/>
          </a:prstGeom>
          <a:noFill/>
          <a:ln>
            <a:noFill/>
          </a:ln>
        </p:spPr>
        <p:txBody>
          <a:bodyPr lIns="91425" tIns="45700" rIns="91425" bIns="45700" anchor="t" anchorCtr="0">
            <a:noAutofit/>
          </a:bodyPr>
          <a:lstStyle/>
          <a:p>
            <a:pPr marL="342900" marR="0" lvl="0" indent="-342900" algn="l" rtl="0">
              <a:lnSpc>
                <a:spcPct val="107142"/>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Increased yield with lower costs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Decreased irrigation, deforestation, land conversion</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Reduced production of greenhouse gasses through increased no-till farming</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Reduced use of chemical insecticides since plants produce their own insecticides (like Bt)</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Bt cotton in India increased yields with less chemicals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Plants are made herbicide resistant so less herbicides used</a:t>
            </a:r>
          </a:p>
          <a:p>
            <a:pPr marL="742950" marR="0" lvl="1" indent="-285750" algn="l" rtl="0">
              <a:lnSpc>
                <a:spcPct val="115384"/>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But studies are showing increased use of herbicides since plants can withstand the high doses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What are the impacts of GM foods?</a:t>
            </a:r>
          </a:p>
        </p:txBody>
      </p:sp>
      <p:sp>
        <p:nvSpPr>
          <p:cNvPr id="463" name="Shape 463"/>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lnSpc>
                <a:spcPct val="107692"/>
              </a:lnSpc>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As GM crops expanded, scientists, citizens, and policymakers became concerned</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Impacts on human health, but support of this has been elusive</a:t>
            </a:r>
          </a:p>
          <a:p>
            <a:pPr marL="342900" marR="0" lvl="0" indent="-342900" algn="l" rtl="0">
              <a:lnSpc>
                <a:spcPct val="107692"/>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Ecological concerns over escaping transgenes </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They could harm nontarget organisms</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Pests could evolve resistance</a:t>
            </a:r>
          </a:p>
          <a:p>
            <a:pPr marL="742950" marR="0" lvl="1" indent="-285750" algn="l" rtl="0">
              <a:lnSpc>
                <a:spcPct val="107692"/>
              </a:lnSpc>
              <a:spcBef>
                <a:spcPts val="1000"/>
              </a:spcBef>
              <a:spcAft>
                <a:spcPts val="0"/>
              </a:spcAft>
              <a:buClr>
                <a:srgbClr val="4373B7"/>
              </a:buClr>
              <a:buSzPct val="108333"/>
              <a:buFont typeface="Noto Sans Symbols"/>
              <a:buChar char="▪"/>
            </a:pPr>
            <a:r>
              <a:rPr lang="en-US" sz="2400" b="0" i="0" u="none" strike="noStrike" cap="none">
                <a:solidFill>
                  <a:schemeClr val="dk1"/>
                </a:solidFill>
                <a:latin typeface="Arial"/>
                <a:ea typeface="Arial"/>
                <a:cs typeface="Arial"/>
                <a:sym typeface="Arial"/>
              </a:rPr>
              <a:t>They could ruin the integrity of native ancestral races and interbreed with closely related wild plants</a:t>
            </a:r>
            <a:r>
              <a:rPr lang="en-US" sz="2600" b="0" i="0" u="none" strike="noStrike" cap="none">
                <a:solidFill>
                  <a:schemeClr val="dk1"/>
                </a:solidFill>
                <a:latin typeface="Arial"/>
                <a:ea typeface="Arial"/>
                <a:cs typeface="Arial"/>
                <a:sym typeface="Arial"/>
              </a:rPr>
              <a:t> </a:t>
            </a:r>
          </a:p>
          <a:p>
            <a:pPr marL="342900" marR="0" lvl="0" indent="-342900" algn="l" rtl="0">
              <a:lnSpc>
                <a:spcPct val="107692"/>
              </a:lnSpc>
              <a:spcBef>
                <a:spcPts val="1000"/>
              </a:spcBef>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Precautionary principle</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idea that one shouldn’t undertake a new action until the effects of that action are understood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p:cNvPicPr preferRelativeResize="0"/>
          <p:nvPr/>
        </p:nvPicPr>
        <p:blipFill rotWithShape="1">
          <a:blip r:embed="rId3">
            <a:alphaModFix/>
          </a:blip>
          <a:srcRect/>
          <a:stretch/>
        </p:blipFill>
        <p:spPr>
          <a:xfrm>
            <a:off x="298704" y="655320"/>
            <a:ext cx="8546592" cy="554736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Public debate over GM foods continues</a:t>
            </a:r>
          </a:p>
        </p:txBody>
      </p:sp>
      <p:sp>
        <p:nvSpPr>
          <p:cNvPr id="474" name="Shape 474"/>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lnSpc>
                <a:spcPct val="114285"/>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Ethical and economic (rather than scientific) concerns have largely driven the public debate</a:t>
            </a:r>
          </a:p>
          <a:p>
            <a:pPr marL="342900" marR="0" lvl="0" indent="-342900" algn="l" rtl="0">
              <a:lnSpc>
                <a:spcPct val="114285"/>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People don’t like “tinkering” with the food supply</a:t>
            </a:r>
          </a:p>
          <a:p>
            <a:pPr marL="342900" marR="0" lvl="0" indent="-342900" algn="l" rtl="0">
              <a:lnSpc>
                <a:spcPct val="114285"/>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With increasing use, people are forced to use GM products or go to special effort to avoid them</a:t>
            </a:r>
          </a:p>
          <a:p>
            <a:pPr marL="342900" marR="0" lvl="0" indent="-342900" algn="l" rtl="0">
              <a:lnSpc>
                <a:spcPct val="114285"/>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Critics say multinational corporations threaten the small farmer</a:t>
            </a:r>
          </a:p>
          <a:p>
            <a:pPr marL="342900" marR="0" lvl="0" indent="-342900" algn="l" rtl="0">
              <a:lnSpc>
                <a:spcPct val="114285"/>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Research is funded by corporations that profit if GM foods are approved for use</a:t>
            </a:r>
          </a:p>
          <a:p>
            <a:pPr marL="742950" marR="0" lvl="1" indent="-285750" algn="l" rtl="0">
              <a:lnSpc>
                <a:spcPct val="123076"/>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Approval decisions may not match Environmental Impact Statement findings (e.g., GM sugar beets)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are producing more food per person </a:t>
            </a:r>
          </a:p>
        </p:txBody>
      </p:sp>
      <p:sp>
        <p:nvSpPr>
          <p:cNvPr id="125" name="Shape 125"/>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human population is expected to reach 9 billion by 2050</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This will mean 2 billion more people to feed</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Food production has exceeded population growth over the last 50 years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We produce food through technology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Fossil fuels, irrigation, fertilizer, pesticides, cultivating more land, genetic engineering</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Today, soils are in decline and most arable land is already farmed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Public debate over GM foods continues</a:t>
            </a:r>
          </a:p>
        </p:txBody>
      </p:sp>
      <p:sp>
        <p:nvSpPr>
          <p:cNvPr id="480" name="Shape 480"/>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GM crops have not eradicated hunger or helped poor farmers in developing nations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GM crops do not focus on increased nutrition, drought tolerance, salinity tolerance, etc.</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Unlike the Green Revolution, which was a public venture, the “genetic revolution” has been driven by corporate financial interests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Public debate over GM foods continues</a:t>
            </a:r>
          </a:p>
        </p:txBody>
      </p:sp>
      <p:sp>
        <p:nvSpPr>
          <p:cNvPr id="486" name="Shape 486"/>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Corporations patent transgenes and protect them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Monsanto has launched 145 lawsuits against several hundred farmers for having transgenes in their fields without buying them from Monsanto</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Widespread concern exists that organic foods will be contaminated by GM plants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Shape 491"/>
          <p:cNvPicPr preferRelativeResize="0"/>
          <p:nvPr/>
        </p:nvPicPr>
        <p:blipFill rotWithShape="1">
          <a:blip r:embed="rId3">
            <a:alphaModFix/>
          </a:blip>
          <a:srcRect/>
          <a:stretch/>
        </p:blipFill>
        <p:spPr>
          <a:xfrm>
            <a:off x="1484375" y="646175"/>
            <a:ext cx="6175247" cy="556564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Public debate over GM foods continues</a:t>
            </a:r>
          </a:p>
        </p:txBody>
      </p:sp>
      <p:sp>
        <p:nvSpPr>
          <p:cNvPr id="497" name="Shape 497"/>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Consumers in Europe have expressed widespread unease about genetic engineering</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U.S. consumers have largely accepted GMOs</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Europe blocked import of American agricultural products from 1998 to 2003 because of concerns about the products being genetically modified</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 United States sued the European Union before the World Trade Organization for hindering free trade</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The </a:t>
            </a:r>
            <a:r>
              <a:rPr lang="en-US" sz="2800" b="0" i="1" u="none" strike="noStrike" cap="none">
                <a:solidFill>
                  <a:schemeClr val="dk1"/>
                </a:solidFill>
                <a:latin typeface="Arial"/>
                <a:ea typeface="Arial"/>
                <a:cs typeface="Arial"/>
                <a:sym typeface="Arial"/>
              </a:rPr>
              <a:t>Cartagena Protocol on Biosafety</a:t>
            </a:r>
            <a:r>
              <a:rPr lang="en-US" sz="2800" b="0" i="0" u="none" strike="noStrike" cap="none">
                <a:solidFill>
                  <a:schemeClr val="dk1"/>
                </a:solidFill>
                <a:latin typeface="Arial"/>
                <a:ea typeface="Arial"/>
                <a:cs typeface="Arial"/>
                <a:sym typeface="Arial"/>
              </a:rPr>
              <a:t> lays out guidelines for open information about exported crops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Many nations label GM foods</a:t>
            </a:r>
          </a:p>
        </p:txBody>
      </p:sp>
      <p:sp>
        <p:nvSpPr>
          <p:cNvPr id="503" name="Shape 503"/>
          <p:cNvSpPr txBox="1">
            <a:spLocks noGrp="1"/>
          </p:cNvSpPr>
          <p:nvPr>
            <p:ph type="body" idx="1"/>
          </p:nvPr>
        </p:nvSpPr>
        <p:spPr>
          <a:xfrm>
            <a:off x="143394" y="1300678"/>
            <a:ext cx="8849528" cy="51763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Some nations now demand that GM foods be labeled</a:t>
            </a:r>
          </a:p>
          <a:p>
            <a:pPr marL="342900" marR="0" lvl="0" indent="-34290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United States does not require labeling</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Large majority of Americans would like labeling</a:t>
            </a:r>
          </a:p>
          <a:p>
            <a:pPr marL="742950" marR="0" lvl="1" indent="-285750" algn="l" rtl="0">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Petition of over 1 million signatures asked the FDA to start requiring labeling</a:t>
            </a:r>
          </a:p>
          <a:p>
            <a:pPr marL="342900" marR="0" lvl="0" indent="-34290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Labeling proponents: people have a right to know what they are eating</a:t>
            </a:r>
          </a:p>
          <a:p>
            <a:pPr marL="342900" marR="0" lvl="0" indent="-34290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Labeling opponents: labeling implies that the food is dangerous</a:t>
            </a:r>
          </a:p>
          <a:p>
            <a:pPr marL="342900" marR="0" lvl="0" indent="-34290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In countries where food is labeled, some products stopped being stocked due to consumer aversion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Sustainable Food Production</a:t>
            </a:r>
          </a:p>
        </p:txBody>
      </p:sp>
      <p:sp>
        <p:nvSpPr>
          <p:cNvPr id="509" name="Shape 509"/>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Multiple strategies can be used to sustainably meet the food demands of the growing human population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Biotechnology can increase yields and reduce environmental impacts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Results to date are debatable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Organic agriculture promotes sustainability by eliminating fossil-fuel-based chemical inputs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Questions about how many people can be fed using only organic methods</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All approaches must deal with impacts to soil, water, crop diversity, and pollution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Locally supported agriculture is growing</a:t>
            </a:r>
          </a:p>
        </p:txBody>
      </p:sp>
      <p:sp>
        <p:nvSpPr>
          <p:cNvPr id="515" name="Shape 515"/>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lnSpc>
                <a:spcPct val="107692"/>
              </a:lnSpc>
              <a:spcBef>
                <a:spcPts val="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Average food item in a U.S. grocery store traveled 1300 km (1000 mi) to get there from the farm</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Food is chemically treated for freshness and color</a:t>
            </a:r>
          </a:p>
          <a:p>
            <a:pPr marL="342900" marR="0" lvl="0" indent="-342900" algn="l" rtl="0">
              <a:lnSpc>
                <a:spcPct val="107692"/>
              </a:lnSpc>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Farmers’ markets</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provide meats and fresh fruits and vegetables from local producers</a:t>
            </a:r>
          </a:p>
          <a:p>
            <a:pPr marL="342900" marR="0" lvl="0" indent="-342900" algn="l" rtl="0">
              <a:lnSpc>
                <a:spcPct val="107692"/>
              </a:lnSpc>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Community-supported agriculture (CSA) </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Consumers pay farmers in advance so farmers get guaranteed income</a:t>
            </a:r>
          </a:p>
          <a:p>
            <a:pPr marL="742950" marR="0" lvl="1" indent="-285750" algn="l" rtl="0">
              <a:lnSpc>
                <a:spcPct val="116666"/>
              </a:lnSpc>
              <a:spcBef>
                <a:spcPts val="1000"/>
              </a:spcBef>
              <a:spcAft>
                <a:spcPts val="0"/>
              </a:spcAft>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Consumers get fresh locally grown food</a:t>
            </a:r>
          </a:p>
          <a:p>
            <a:pPr marL="342900" marR="0" lvl="0" indent="-342900" algn="l" rtl="0">
              <a:lnSpc>
                <a:spcPct val="107692"/>
              </a:lnSpc>
              <a:spcBef>
                <a:spcPts val="1000"/>
              </a:spcBef>
              <a:spcAft>
                <a:spcPts val="0"/>
              </a:spcAft>
              <a:buClr>
                <a:srgbClr val="4373B7"/>
              </a:buClr>
              <a:buSzPct val="100000"/>
              <a:buFont typeface="Noto Sans Symbols"/>
              <a:buChar char="▪"/>
            </a:pPr>
            <a:r>
              <a:rPr lang="en-US" sz="2600" b="1" i="0" u="none" strike="noStrike" cap="none">
                <a:solidFill>
                  <a:schemeClr val="dk1"/>
                </a:solidFill>
                <a:latin typeface="Arial"/>
                <a:ea typeface="Arial"/>
                <a:cs typeface="Arial"/>
                <a:sym typeface="Arial"/>
              </a:rPr>
              <a:t>Life-cycle analysis</a:t>
            </a:r>
            <a:r>
              <a:rPr lang="en-US" sz="2600" b="0" i="0" u="none" strike="noStrike" cap="none">
                <a:solidFill>
                  <a:schemeClr val="dk1"/>
                </a:solidFill>
                <a:latin typeface="Arial"/>
                <a:ea typeface="Arial"/>
                <a:cs typeface="Arial"/>
                <a:sym typeface="Arial"/>
              </a:rPr>
              <a:t> </a:t>
            </a:r>
            <a:r>
              <a:rPr lang="en-US" sz="2600" b="0" i="0" u="none" strike="noStrike" cap="none">
                <a:solidFill>
                  <a:schemeClr val="dk1"/>
                </a:solidFill>
                <a:latin typeface="Noto Sans Symbols"/>
                <a:ea typeface="Noto Sans Symbols"/>
                <a:cs typeface="Noto Sans Symbols"/>
                <a:sym typeface="Noto Sans Symbols"/>
              </a:rPr>
              <a:t>=</a:t>
            </a:r>
            <a:r>
              <a:rPr lang="en-US" sz="2600" b="0" i="0" u="none" strike="noStrike" cap="none">
                <a:solidFill>
                  <a:schemeClr val="dk1"/>
                </a:solidFill>
                <a:latin typeface="Arial"/>
                <a:ea typeface="Arial"/>
                <a:cs typeface="Arial"/>
                <a:sym typeface="Arial"/>
              </a:rPr>
              <a:t> analysis of all inputs across all stages of production, transportation, sale, and use</a:t>
            </a:r>
          </a:p>
          <a:p>
            <a:pPr marL="742950" marR="0" lvl="1" indent="-285750" algn="l" rtl="0">
              <a:lnSpc>
                <a:spcPct val="116666"/>
              </a:lnSpc>
              <a:spcBef>
                <a:spcPts val="1000"/>
              </a:spcBef>
              <a:buClr>
                <a:srgbClr val="4373B7"/>
              </a:buClr>
              <a:buSzPct val="100000"/>
              <a:buFont typeface="Noto Sans Symbols"/>
              <a:buChar char="▪"/>
            </a:pPr>
            <a:r>
              <a:rPr lang="en-US" sz="2400" b="0" i="0" u="none" strike="noStrike" cap="none">
                <a:solidFill>
                  <a:schemeClr val="dk1"/>
                </a:solidFill>
                <a:latin typeface="Arial"/>
                <a:ea typeface="Arial"/>
                <a:cs typeface="Arial"/>
                <a:sym typeface="Arial"/>
              </a:rPr>
              <a:t>Only 4–5% of energy use is from transport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Shape 520"/>
          <p:cNvPicPr preferRelativeResize="0"/>
          <p:nvPr/>
        </p:nvPicPr>
        <p:blipFill rotWithShape="1">
          <a:blip r:embed="rId3">
            <a:alphaModFix/>
          </a:blip>
          <a:srcRect/>
          <a:stretch/>
        </p:blipFill>
        <p:spPr>
          <a:xfrm>
            <a:off x="1016508" y="314700"/>
            <a:ext cx="7110983" cy="622859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Sustainable agriculture mimics natural ecosystems</a:t>
            </a:r>
          </a:p>
        </p:txBody>
      </p:sp>
      <p:sp>
        <p:nvSpPr>
          <p:cNvPr id="526" name="Shape 526"/>
          <p:cNvSpPr txBox="1">
            <a:spLocks noGrp="1"/>
          </p:cNvSpPr>
          <p:nvPr>
            <p:ph type="body" idx="1"/>
          </p:nvPr>
        </p:nvSpPr>
        <p:spPr>
          <a:xfrm>
            <a:off x="143394" y="1300678"/>
            <a:ext cx="8849528" cy="5252521"/>
          </a:xfrm>
          <a:prstGeom prst="rect">
            <a:avLst/>
          </a:prstGeom>
          <a:noFill/>
          <a:ln>
            <a:noFill/>
          </a:ln>
        </p:spPr>
        <p:txBody>
          <a:bodyPr lIns="91425" tIns="45700" rIns="91425" bIns="45700" anchor="t" anchorCtr="0">
            <a:noAutofit/>
          </a:bodyPr>
          <a:lstStyle/>
          <a:p>
            <a:pPr marL="342900" marR="0" lvl="0" indent="-342900" algn="l" rtl="0">
              <a:lnSpc>
                <a:spcPct val="107142"/>
              </a:lnSpc>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Ecosystems are naturally sustainable and operate in cycles stabilized by negative feedback loops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Agriculture can be sustainable if it mimics ecosystems</a:t>
            </a:r>
          </a:p>
          <a:p>
            <a:pPr marL="342900" marR="0" lvl="0" indent="-342900" algn="l" rtl="0">
              <a:lnSpc>
                <a:spcPct val="107142"/>
              </a:lnSpc>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Small-scale Japanese farmers add ducks to rice fields</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Ducks eat weeds, insects, snails</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Their waste is fertilizer</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Their paddling oxygenates the water</a:t>
            </a:r>
          </a:p>
          <a:p>
            <a:pPr marL="742950" marR="0" lvl="1" indent="-285750" algn="l" rtl="0">
              <a:lnSpc>
                <a:spcPct val="115384"/>
              </a:lnSpc>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Fish and ferns provide food and habitat</a:t>
            </a:r>
          </a:p>
          <a:p>
            <a:pPr marL="742950" marR="0" lvl="1" indent="-285750" algn="l" rtl="0">
              <a:lnSpc>
                <a:spcPct val="115384"/>
              </a:lnSpc>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Twice as productive as region’s conventional farms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Shape 531"/>
          <p:cNvPicPr preferRelativeResize="0"/>
          <p:nvPr/>
        </p:nvPicPr>
        <p:blipFill rotWithShape="1">
          <a:blip r:embed="rId3">
            <a:alphaModFix/>
          </a:blip>
          <a:srcRect/>
          <a:stretch/>
        </p:blipFill>
        <p:spPr>
          <a:xfrm>
            <a:off x="298704" y="755904"/>
            <a:ext cx="8546592" cy="53461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298704" y="326136"/>
            <a:ext cx="8546592" cy="620572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Conclusion</a:t>
            </a:r>
          </a:p>
        </p:txBody>
      </p:sp>
      <p:sp>
        <p:nvSpPr>
          <p:cNvPr id="538" name="Shape 53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Industrialized agriculture has relieved pressures on the land, but the environmental consequences are severe</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To support 9 billion humans, we must shift to sustainable agriculture</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Biological pest control, organic agriculture</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Pollinator protection, preservation of native crops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Sustainable aquaculture</a:t>
            </a:r>
          </a:p>
          <a:p>
            <a:pPr marL="742950" marR="0" lvl="1" indent="-285750" algn="l" rtl="0">
              <a:spcBef>
                <a:spcPts val="1000"/>
              </a:spcBef>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Careful, responsible genetic modification of food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44" name="Shape 544"/>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533400" marR="0" lvl="0" indent="-533400" algn="l" rtl="0">
              <a:lnSpc>
                <a:spcPct val="100000"/>
              </a:lnSpc>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statement is true?</a:t>
            </a:r>
          </a:p>
          <a:p>
            <a:pPr marL="990600" marR="0" lvl="1" indent="-533400" algn="l" rtl="0">
              <a:lnSpc>
                <a:spcPct val="100000"/>
              </a:lnSpc>
              <a:spcBef>
                <a:spcPts val="600"/>
              </a:spcBef>
              <a:spcAft>
                <a:spcPts val="0"/>
              </a:spcAft>
              <a:buClr>
                <a:schemeClr val="dk1"/>
              </a:buClr>
              <a:buSzPct val="25000"/>
              <a:buFont typeface="Times New Roman"/>
              <a:buNone/>
            </a:pPr>
            <a:r>
              <a:rPr lang="en-US" sz="2600" b="0" i="0" u="none" strike="noStrike" cap="none">
                <a:solidFill>
                  <a:schemeClr val="dk1"/>
                </a:solidFill>
                <a:latin typeface="Arial"/>
                <a:ea typeface="Arial"/>
                <a:cs typeface="Arial"/>
                <a:sym typeface="Arial"/>
              </a:rPr>
              <a:t>a)	We have become more sustainable in food production.</a:t>
            </a:r>
          </a:p>
          <a:p>
            <a:pPr marL="990600" marR="0" lvl="1" indent="-533400" algn="l" rtl="0">
              <a:lnSpc>
                <a:spcPct val="100000"/>
              </a:lnSpc>
              <a:spcBef>
                <a:spcPts val="600"/>
              </a:spcBef>
              <a:spcAft>
                <a:spcPts val="0"/>
              </a:spcAft>
              <a:buClr>
                <a:schemeClr val="dk1"/>
              </a:buClr>
              <a:buSzPct val="25000"/>
              <a:buFont typeface="Times New Roman"/>
              <a:buNone/>
            </a:pPr>
            <a:r>
              <a:rPr lang="en-US" sz="2600" b="0" i="0" u="none" strike="noStrike" cap="none">
                <a:solidFill>
                  <a:schemeClr val="dk1"/>
                </a:solidFill>
                <a:latin typeface="Arial"/>
                <a:ea typeface="Arial"/>
                <a:cs typeface="Arial"/>
                <a:sym typeface="Arial"/>
              </a:rPr>
              <a:t>b)	We can convert much more land to agricultural production.</a:t>
            </a:r>
          </a:p>
          <a:p>
            <a:pPr marL="990600" marR="0" lvl="1" indent="-533400" algn="l" rtl="0">
              <a:lnSpc>
                <a:spcPct val="100000"/>
              </a:lnSpc>
              <a:spcBef>
                <a:spcPts val="600"/>
              </a:spcBef>
              <a:spcAft>
                <a:spcPts val="0"/>
              </a:spcAft>
              <a:buClr>
                <a:schemeClr val="dk1"/>
              </a:buClr>
              <a:buSzPct val="25000"/>
              <a:buFont typeface="Times New Roman"/>
              <a:buNone/>
            </a:pPr>
            <a:r>
              <a:rPr lang="en-US" sz="2600" b="0" i="0" u="none" strike="noStrike" cap="none">
                <a:solidFill>
                  <a:schemeClr val="dk1"/>
                </a:solidFill>
                <a:latin typeface="Arial"/>
                <a:ea typeface="Arial"/>
                <a:cs typeface="Arial"/>
                <a:sym typeface="Arial"/>
              </a:rPr>
              <a:t>c)	Technology in the form of fossil fuels, pesticides, and fertilizers has increased production.</a:t>
            </a:r>
          </a:p>
          <a:p>
            <a:pPr marL="990600" marR="0" lvl="1" indent="-533400" algn="l" rtl="0">
              <a:lnSpc>
                <a:spcPct val="100000"/>
              </a:lnSpc>
              <a:spcBef>
                <a:spcPts val="600"/>
              </a:spcBef>
              <a:buClr>
                <a:schemeClr val="dk1"/>
              </a:buClr>
              <a:buSzPct val="25000"/>
              <a:buFont typeface="Times New Roman"/>
              <a:buNone/>
            </a:pPr>
            <a:r>
              <a:rPr lang="en-US" sz="2600" b="0" i="0" u="none" strike="noStrike" cap="none">
                <a:solidFill>
                  <a:schemeClr val="dk1"/>
                </a:solidFill>
                <a:latin typeface="Arial"/>
                <a:ea typeface="Arial"/>
                <a:cs typeface="Arial"/>
                <a:sym typeface="Arial"/>
              </a:rPr>
              <a:t>d)	Population growth has exceeded food production in recent decades.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50" name="Shape 550"/>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term describes the condition in which a person receives fewer calories than he or she needs?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Undernutrition</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Overnutrition</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Food security</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Malnutrition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56" name="Shape 556"/>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of the following is NOT correct about the Green Revolution?</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dramatically increased food production.</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most benefits poor farmers.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uses large amounts of fertilizers and pesticides.</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prevented starvation of millions of people.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62" name="Shape 562"/>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statement is NOT correct about factory farming?</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is far more energy efficient than eating grains.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Some species convert grain into meat more efficiently than other species.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Much of the world’s grain is fed to livestock.</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More livestock can be produced in an area.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68" name="Shape 56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of the following is NOT a problem with using pesticides?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Many species can become resistant to pesticides.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Offspring of resistant species are also resistant.</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Pesticides kill many nontarget species.</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All are problems involved in using pesticides.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74" name="Shape 574"/>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Which statement about GM food production is true?</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mixes genes from different organisms.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mimics natural selection.</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has resulted in less herbicide use.</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Producing GM foods has benefited poor farmers in developing countries.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Review</a:t>
            </a:r>
          </a:p>
        </p:txBody>
      </p:sp>
      <p:sp>
        <p:nvSpPr>
          <p:cNvPr id="580" name="Shape 580"/>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Sustainable agriculture</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uses concentrated animal feeding operations.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maximizes use of fertilizers and pesticides.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does not deplete soil or pollute water.</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is currently not a feasible solution.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Weighing the Issues</a:t>
            </a:r>
          </a:p>
        </p:txBody>
      </p:sp>
      <p:sp>
        <p:nvSpPr>
          <p:cNvPr id="586" name="Shape 586"/>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The Green Revolution has increased crop yields, but only by increasing fertilizers, pesticides, irrigation, and hybrid seed. Do you consider it a success?</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Yes, because more people were fed, regardless of the price.</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Yes, because industrialized countries can help through education and technology.</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No. We will eventually pay the environmental costs of producing food in this way.</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It does not matter; I can buy food whenever I want.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Weighing the Issues</a:t>
            </a:r>
          </a:p>
        </p:txBody>
      </p:sp>
      <p:sp>
        <p:nvSpPr>
          <p:cNvPr id="592" name="Shape 592"/>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Factory farming allows us to have lots of meat products.  But the animals are often kept in undesirable, stressful the conditions. Should the quality of the animals’ lives be considered when we decide how to raise food?</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Yes. The quality of an animal’s life is important, too.</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Yes, but only if it does not interfere with access to meat.</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No. Animals have no right to a quality of life.</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I don’t care; I’m not fond of cows or chickens.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0" u="none" strike="noStrike" cap="none">
                <a:solidFill>
                  <a:srgbClr val="4373B7"/>
                </a:solidFill>
                <a:latin typeface="Arial"/>
                <a:ea typeface="Arial"/>
                <a:cs typeface="Arial"/>
                <a:sym typeface="Arial"/>
              </a:rPr>
              <a:t>We face undernutrition, overnutrition, and malnutrition</a:t>
            </a:r>
          </a:p>
        </p:txBody>
      </p:sp>
      <p:sp>
        <p:nvSpPr>
          <p:cNvPr id="136" name="Shape 136"/>
          <p:cNvSpPr txBox="1">
            <a:spLocks noGrp="1"/>
          </p:cNvSpPr>
          <p:nvPr>
            <p:ph type="body" idx="1"/>
          </p:nvPr>
        </p:nvSpPr>
        <p:spPr>
          <a:xfrm>
            <a:off x="143394" y="1300678"/>
            <a:ext cx="8849528" cy="51001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870 million people do not have enough to eat</a:t>
            </a:r>
          </a:p>
          <a:p>
            <a:pPr marL="342900" marR="0" lvl="0" indent="-342900" algn="l" rtl="0">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Undernutrition</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people receive fewer calories than their minimum requirements </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Due to economics, politics, conflict, and inefficiencies in distribution</a:t>
            </a:r>
          </a:p>
          <a:p>
            <a:pPr marL="342900" marR="0" lvl="0" indent="-342900" algn="l" rtl="0">
              <a:spcBef>
                <a:spcPts val="1000"/>
              </a:spcBef>
              <a:spcAft>
                <a:spcPts val="0"/>
              </a:spcAft>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Most undernourished live in developing nations</a:t>
            </a:r>
          </a:p>
          <a:p>
            <a:pPr marL="742950" marR="0" lvl="1" indent="-285750" algn="l" rtl="0">
              <a:spcBef>
                <a:spcPts val="1000"/>
              </a:spcBef>
              <a:spcAft>
                <a:spcPts val="0"/>
              </a:spcAft>
              <a:buClr>
                <a:srgbClr val="4373B7"/>
              </a:buClr>
              <a:buSzPct val="100000"/>
              <a:buFont typeface="Noto Sans Symbols"/>
              <a:buChar char="▪"/>
            </a:pPr>
            <a:r>
              <a:rPr lang="en-US" sz="2600" b="0" i="0" u="none" strike="noStrike" cap="none">
                <a:solidFill>
                  <a:schemeClr val="dk1"/>
                </a:solidFill>
                <a:latin typeface="Arial"/>
                <a:ea typeface="Arial"/>
                <a:cs typeface="Arial"/>
                <a:sym typeface="Arial"/>
              </a:rPr>
              <a:t>But 50 million Americans are “food insecure”</a:t>
            </a:r>
          </a:p>
          <a:p>
            <a:pPr marL="342900" marR="0" lvl="0" indent="-342900" algn="l" rtl="0">
              <a:spcBef>
                <a:spcPts val="1000"/>
              </a:spcBef>
              <a:spcAft>
                <a:spcPts val="0"/>
              </a:spcAft>
              <a:buClr>
                <a:srgbClr val="4373B7"/>
              </a:buClr>
              <a:buSzPct val="100000"/>
              <a:buFont typeface="Noto Sans Symbols"/>
              <a:buChar char="▪"/>
            </a:pPr>
            <a:r>
              <a:rPr lang="en-US" sz="2800" b="1" i="0" u="none" strike="noStrike" cap="none">
                <a:solidFill>
                  <a:schemeClr val="dk1"/>
                </a:solidFill>
                <a:latin typeface="Arial"/>
                <a:ea typeface="Arial"/>
                <a:cs typeface="Arial"/>
                <a:sym typeface="Arial"/>
              </a:rPr>
              <a:t>Food security</a:t>
            </a:r>
            <a:r>
              <a:rPr lang="en-US" sz="2800" b="0" i="0" u="none" strike="noStrike" cap="none">
                <a:solidFill>
                  <a:schemeClr val="dk1"/>
                </a:solidFill>
                <a:latin typeface="Arial"/>
                <a:ea typeface="Arial"/>
                <a:cs typeface="Arial"/>
                <a:sym typeface="Arial"/>
              </a:rPr>
              <a:t> </a:t>
            </a:r>
            <a:r>
              <a:rPr lang="en-US" sz="2800" b="0" i="0" u="none" strike="noStrike" cap="none">
                <a:solidFill>
                  <a:schemeClr val="dk1"/>
                </a:solidFill>
                <a:latin typeface="Noto Sans Symbols"/>
                <a:ea typeface="Noto Sans Symbols"/>
                <a:cs typeface="Noto Sans Symbols"/>
                <a:sym typeface="Noto Sans Symbols"/>
              </a:rPr>
              <a:t>=</a:t>
            </a:r>
            <a:r>
              <a:rPr lang="en-US" sz="2800" b="0" i="0" u="none" strike="noStrike" cap="none">
                <a:solidFill>
                  <a:schemeClr val="dk1"/>
                </a:solidFill>
                <a:latin typeface="Arial"/>
                <a:ea typeface="Arial"/>
                <a:cs typeface="Arial"/>
                <a:sym typeface="Arial"/>
              </a:rPr>
              <a:t> guarantee of an adequate, safe, nutritious, and reliable food supply</a:t>
            </a:r>
          </a:p>
          <a:p>
            <a:pPr marL="342900" marR="0" lvl="0" indent="-342900" algn="l" rtl="0">
              <a:spcBef>
                <a:spcPts val="1000"/>
              </a:spcBef>
              <a:buClr>
                <a:srgbClr val="4373B7"/>
              </a:buClr>
              <a:buSzPct val="100000"/>
              <a:buFont typeface="Noto Sans Symbols"/>
              <a:buChar char="▪"/>
            </a:pPr>
            <a:r>
              <a:rPr lang="en-US" sz="2800" b="0" i="0" u="none" strike="noStrike" cap="none">
                <a:solidFill>
                  <a:schemeClr val="dk1"/>
                </a:solidFill>
                <a:latin typeface="Arial"/>
                <a:ea typeface="Arial"/>
                <a:cs typeface="Arial"/>
                <a:sym typeface="Arial"/>
              </a:rPr>
              <a:t>Undernutrition has decreased since the 1960s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Interpreting Graphs and Data</a:t>
            </a:r>
          </a:p>
        </p:txBody>
      </p:sp>
      <p:sp>
        <p:nvSpPr>
          <p:cNvPr id="598" name="Shape 598"/>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800" b="0" i="0" u="none" strike="noStrike" cap="none">
                <a:solidFill>
                  <a:schemeClr val="dk1"/>
                </a:solidFill>
                <a:latin typeface="Arial"/>
                <a:ea typeface="Arial"/>
                <a:cs typeface="Arial"/>
                <a:sym typeface="Arial"/>
              </a:rPr>
              <a:t>If a person eats 3 kg of meat per week, how many kg of grain are required if the meat came from a pig?</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60 kg</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22 kg</a:t>
            </a:r>
          </a:p>
          <a:p>
            <a:pPr marL="971550" marR="0" lvl="1" indent="-514350" algn="l" rtl="0">
              <a:spcBef>
                <a:spcPts val="1000"/>
              </a:spcBef>
              <a:spcAft>
                <a:spcPts val="0"/>
              </a:spcAft>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3 kg</a:t>
            </a:r>
          </a:p>
          <a:p>
            <a:pPr marL="971550" marR="0" lvl="1" indent="-514350" algn="l" rtl="0">
              <a:spcBef>
                <a:spcPts val="1000"/>
              </a:spcBef>
              <a:buClr>
                <a:schemeClr val="dk1"/>
              </a:buClr>
              <a:buSzPct val="100000"/>
              <a:buFont typeface="Arial"/>
              <a:buAutoNum type="alphaLcParenR"/>
            </a:pPr>
            <a:r>
              <a:rPr lang="en-US" sz="2600" b="0" i="0" u="none" strike="noStrike" cap="none">
                <a:solidFill>
                  <a:schemeClr val="dk1"/>
                </a:solidFill>
                <a:latin typeface="Arial"/>
                <a:ea typeface="Arial"/>
                <a:cs typeface="Arial"/>
                <a:sym typeface="Arial"/>
              </a:rPr>
              <a:t>12 kg </a:t>
            </a:r>
          </a:p>
        </p:txBody>
      </p:sp>
      <p:pic>
        <p:nvPicPr>
          <p:cNvPr id="599" name="Shape 599"/>
          <p:cNvPicPr preferRelativeResize="0"/>
          <p:nvPr/>
        </p:nvPicPr>
        <p:blipFill rotWithShape="1">
          <a:blip r:embed="rId3">
            <a:alphaModFix/>
          </a:blip>
          <a:srcRect/>
          <a:stretch/>
        </p:blipFill>
        <p:spPr>
          <a:xfrm>
            <a:off x="3077224" y="2438400"/>
            <a:ext cx="2989551" cy="420928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143394" y="225314"/>
            <a:ext cx="8849528" cy="1075361"/>
          </a:xfrm>
          <a:prstGeom prst="rect">
            <a:avLst/>
          </a:prstGeom>
          <a:noFill/>
          <a:ln>
            <a:noFill/>
          </a:ln>
        </p:spPr>
        <p:txBody>
          <a:bodyPr lIns="91425" tIns="45700" rIns="91425" bIns="45700" anchor="t" anchorCtr="0">
            <a:noAutofit/>
          </a:bodyPr>
          <a:lstStyle/>
          <a:p>
            <a:pPr marL="0" marR="0" lvl="0" indent="0" algn="l" rtl="0">
              <a:spcBef>
                <a:spcPts val="0"/>
              </a:spcBef>
              <a:buClr>
                <a:srgbClr val="4373B7"/>
              </a:buClr>
              <a:buSzPct val="25000"/>
              <a:buFont typeface="Arial"/>
              <a:buNone/>
            </a:pPr>
            <a:r>
              <a:rPr lang="en-US" sz="3000" b="1" i="1" u="none" strike="noStrike" cap="none">
                <a:solidFill>
                  <a:srgbClr val="4373B7"/>
                </a:solidFill>
                <a:latin typeface="Arial"/>
                <a:ea typeface="Arial"/>
                <a:cs typeface="Arial"/>
                <a:sym typeface="Arial"/>
              </a:rPr>
              <a:t>QUESTION: Interpreting Graphs and Data</a:t>
            </a:r>
          </a:p>
        </p:txBody>
      </p:sp>
      <p:sp>
        <p:nvSpPr>
          <p:cNvPr id="605" name="Shape 605"/>
          <p:cNvSpPr txBox="1">
            <a:spLocks noGrp="1"/>
          </p:cNvSpPr>
          <p:nvPr>
            <p:ph type="body" idx="1"/>
          </p:nvPr>
        </p:nvSpPr>
        <p:spPr>
          <a:xfrm>
            <a:off x="143394" y="1300678"/>
            <a:ext cx="8849528" cy="48254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373B7"/>
              </a:buClr>
              <a:buSzPct val="25000"/>
              <a:buFont typeface="Arial"/>
              <a:buNone/>
            </a:pPr>
            <a:r>
              <a:rPr lang="en-US" sz="2600" b="0" i="0" u="none" strike="noStrike" cap="none">
                <a:solidFill>
                  <a:schemeClr val="dk1"/>
                </a:solidFill>
                <a:latin typeface="Arial"/>
                <a:ea typeface="Arial"/>
                <a:cs typeface="Arial"/>
                <a:sym typeface="Arial"/>
              </a:rPr>
              <a:t>What does this graph show about sales of organic food in the United States?</a:t>
            </a:r>
          </a:p>
          <a:p>
            <a:pPr marL="971550" marR="0" lvl="1" indent="-514350" algn="l" rtl="0">
              <a:spcBef>
                <a:spcPts val="600"/>
              </a:spcBef>
              <a:spcAft>
                <a:spcPts val="0"/>
              </a:spcAft>
              <a:buClr>
                <a:schemeClr val="dk1"/>
              </a:buClr>
              <a:buSzPct val="100000"/>
              <a:buFont typeface="Arial"/>
              <a:buAutoNum type="alphaLcParenR"/>
            </a:pPr>
            <a:r>
              <a:rPr lang="en-US" sz="2400" b="0" i="0" u="none" strike="noStrike" cap="none">
                <a:solidFill>
                  <a:schemeClr val="dk1"/>
                </a:solidFill>
                <a:latin typeface="Arial"/>
                <a:ea typeface="Arial"/>
                <a:cs typeface="Arial"/>
                <a:sym typeface="Arial"/>
              </a:rPr>
              <a:t>Sales increased slowly.</a:t>
            </a:r>
          </a:p>
          <a:p>
            <a:pPr marL="971550" marR="0" lvl="1" indent="-514350" algn="l" rtl="0">
              <a:spcBef>
                <a:spcPts val="600"/>
              </a:spcBef>
              <a:spcAft>
                <a:spcPts val="0"/>
              </a:spcAft>
              <a:buClr>
                <a:schemeClr val="dk1"/>
              </a:buClr>
              <a:buSzPct val="100000"/>
              <a:buFont typeface="Arial"/>
              <a:buAutoNum type="alphaLcParenR"/>
            </a:pPr>
            <a:r>
              <a:rPr lang="en-US" sz="2400" b="0" i="0" u="none" strike="noStrike" cap="none">
                <a:solidFill>
                  <a:schemeClr val="dk1"/>
                </a:solidFill>
                <a:latin typeface="Arial"/>
                <a:ea typeface="Arial"/>
                <a:cs typeface="Arial"/>
                <a:sym typeface="Arial"/>
              </a:rPr>
              <a:t>Sales increased but not the dollar amounts.</a:t>
            </a:r>
          </a:p>
          <a:p>
            <a:pPr marL="971550" marR="0" lvl="1" indent="-514350" algn="l" rtl="0">
              <a:spcBef>
                <a:spcPts val="600"/>
              </a:spcBef>
              <a:spcAft>
                <a:spcPts val="0"/>
              </a:spcAft>
              <a:buClr>
                <a:schemeClr val="dk1"/>
              </a:buClr>
              <a:buSzPct val="100000"/>
              <a:buFont typeface="Arial"/>
              <a:buAutoNum type="alphaLcParenR"/>
            </a:pPr>
            <a:r>
              <a:rPr lang="en-US" sz="2400" b="0" i="0" u="none" strike="noStrike" cap="none">
                <a:solidFill>
                  <a:schemeClr val="dk1"/>
                </a:solidFill>
                <a:latin typeface="Arial"/>
                <a:ea typeface="Arial"/>
                <a:cs typeface="Arial"/>
                <a:sym typeface="Arial"/>
              </a:rPr>
              <a:t>Acreage has declined in the past years.</a:t>
            </a:r>
          </a:p>
          <a:p>
            <a:pPr marL="971550" marR="0" lvl="1" indent="-514350" algn="l" rtl="0">
              <a:spcBef>
                <a:spcPts val="600"/>
              </a:spcBef>
              <a:buClr>
                <a:schemeClr val="dk1"/>
              </a:buClr>
              <a:buSzPct val="100000"/>
              <a:buFont typeface="Arial"/>
              <a:buAutoNum type="alphaLcParenR"/>
            </a:pPr>
            <a:r>
              <a:rPr lang="en-US" sz="2400" b="0" i="0" u="none" strike="noStrike" cap="none">
                <a:solidFill>
                  <a:schemeClr val="dk1"/>
                </a:solidFill>
                <a:latin typeface="Arial"/>
                <a:ea typeface="Arial"/>
                <a:cs typeface="Arial"/>
                <a:sym typeface="Arial"/>
              </a:rPr>
              <a:t>Sales, dollar amounts, and acreage increased.</a:t>
            </a:r>
          </a:p>
        </p:txBody>
      </p:sp>
      <p:pic>
        <p:nvPicPr>
          <p:cNvPr id="606" name="Shape 606"/>
          <p:cNvPicPr preferRelativeResize="0"/>
          <p:nvPr/>
        </p:nvPicPr>
        <p:blipFill rotWithShape="1">
          <a:blip r:embed="rId3">
            <a:alphaModFix/>
          </a:blip>
          <a:srcRect/>
          <a:stretch/>
        </p:blipFill>
        <p:spPr>
          <a:xfrm>
            <a:off x="2305960" y="3962400"/>
            <a:ext cx="6715536" cy="2778182"/>
          </a:xfrm>
          <a:prstGeom prst="rect">
            <a:avLst/>
          </a:prstGeom>
          <a:noFill/>
          <a:ln>
            <a:noFill/>
          </a:ln>
        </p:spPr>
      </p:pic>
    </p:spTree>
  </p:cSld>
  <p:clrMapOvr>
    <a:masterClrMapping/>
  </p:clrMapOvr>
</p:sld>
</file>

<file path=ppt/theme/theme1.xml><?xml version="1.0" encoding="utf-8"?>
<a:theme xmlns:a="http://schemas.openxmlformats.org/drawingml/2006/main" name="Withgott_Lecture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gott_Click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3604</Words>
  <Application>Microsoft Office PowerPoint</Application>
  <PresentationFormat>On-screen Show (4:3)</PresentationFormat>
  <Paragraphs>425</Paragraphs>
  <Slides>91</Slides>
  <Notes>91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91</vt:i4>
      </vt:variant>
    </vt:vector>
  </HeadingPairs>
  <TitlesOfParts>
    <vt:vector size="97" baseType="lpstr">
      <vt:lpstr>Arial</vt:lpstr>
      <vt:lpstr>Calibri</vt:lpstr>
      <vt:lpstr>Noto Sans Symbols</vt:lpstr>
      <vt:lpstr>Times New Roman</vt:lpstr>
      <vt:lpstr>Withgott_Lecture_template</vt:lpstr>
      <vt:lpstr>Withgott_Clicker_Template</vt:lpstr>
      <vt:lpstr>PowerPoint Presentation</vt:lpstr>
      <vt:lpstr>This lecture will help you understand:</vt:lpstr>
      <vt:lpstr>PowerPoint Presentation</vt:lpstr>
      <vt:lpstr>Central Case Study: Transgenic Maize in Southern Mexico?</vt:lpstr>
      <vt:lpstr>Central Case Study: Transgenic Maize in Southern Mexico?</vt:lpstr>
      <vt:lpstr>PowerPoint Presentation</vt:lpstr>
      <vt:lpstr>We are producing more food per person </vt:lpstr>
      <vt:lpstr>PowerPoint Presentation</vt:lpstr>
      <vt:lpstr>We face undernutrition, overnutrition, and malnutrition</vt:lpstr>
      <vt:lpstr>PowerPoint Presentation</vt:lpstr>
      <vt:lpstr>We face undernutrition, overnutrition, and malnutrition</vt:lpstr>
      <vt:lpstr>PowerPoint Presentation</vt:lpstr>
      <vt:lpstr>PowerPoint Presentation</vt:lpstr>
      <vt:lpstr>The Green Revolution boosted agricultural production</vt:lpstr>
      <vt:lpstr>PowerPoint Presentation</vt:lpstr>
      <vt:lpstr>PowerPoint Presentation</vt:lpstr>
      <vt:lpstr>The Green Revolution brought mixed consequences</vt:lpstr>
      <vt:lpstr>The Green Revolution brought mixed consequences</vt:lpstr>
      <vt:lpstr>PowerPoint Presentation</vt:lpstr>
      <vt:lpstr>Some biofuels reduce food supplies</vt:lpstr>
      <vt:lpstr>We are moving toward sustainable agriculture</vt:lpstr>
      <vt:lpstr>Raising Animals for Food</vt:lpstr>
      <vt:lpstr>Raising Animals for Food</vt:lpstr>
      <vt:lpstr>PowerPoint Presentation</vt:lpstr>
      <vt:lpstr>Our food choices are also energy choices</vt:lpstr>
      <vt:lpstr>Our food choices are also energy choices</vt:lpstr>
      <vt:lpstr>PowerPoint Presentation</vt:lpstr>
      <vt:lpstr>Rising demand led to feedlot agriculture</vt:lpstr>
      <vt:lpstr>Livestock agriculture pollutes water and air</vt:lpstr>
      <vt:lpstr>Livestock agriculture pollutes water and air</vt:lpstr>
      <vt:lpstr>PowerPoint Presentation</vt:lpstr>
      <vt:lpstr>We raise seafood with aquaculture</vt:lpstr>
      <vt:lpstr>PowerPoint Presentation</vt:lpstr>
      <vt:lpstr>PowerPoint Presentation</vt:lpstr>
      <vt:lpstr>Aquaculture brings benefits and has negative impacts</vt:lpstr>
      <vt:lpstr>PowerPoint Presentation</vt:lpstr>
      <vt:lpstr>Crop diversity provides insurance against failure</vt:lpstr>
      <vt:lpstr>PowerPoint Presentation</vt:lpstr>
      <vt:lpstr>Seed banks are living museums</vt:lpstr>
      <vt:lpstr>PowerPoint Presentation</vt:lpstr>
      <vt:lpstr>We depend on insects to pollinate crops</vt:lpstr>
      <vt:lpstr>PowerPoint Presentation</vt:lpstr>
      <vt:lpstr>Conservation of pollinators is vital</vt:lpstr>
      <vt:lpstr>“Pests” and “weeds” hinder agriculture</vt:lpstr>
      <vt:lpstr>Pests evolve resistance to pesticides</vt:lpstr>
      <vt:lpstr>PowerPoint Presentation</vt:lpstr>
      <vt:lpstr>Biological control pits one organism against another</vt:lpstr>
      <vt:lpstr>PowerPoint Presentation</vt:lpstr>
      <vt:lpstr>Biocontrol agents themselves can become pests</vt:lpstr>
      <vt:lpstr>Integrated pest management combines biocontrol and chemical methods</vt:lpstr>
      <vt:lpstr>PowerPoint Presentation</vt:lpstr>
      <vt:lpstr>Organic approaches reduce inputs and pollution</vt:lpstr>
      <vt:lpstr>PowerPoint Presentation</vt:lpstr>
      <vt:lpstr>PowerPoint Presentation</vt:lpstr>
      <vt:lpstr>Organic approaches reduce inputs and pollution</vt:lpstr>
      <vt:lpstr>Organic agriculture is booming</vt:lpstr>
      <vt:lpstr>PowerPoint Presentation</vt:lpstr>
      <vt:lpstr>Organic agriculture is booming</vt:lpstr>
      <vt:lpstr>Genetically Modified Food</vt:lpstr>
      <vt:lpstr>Genetically Modified Food</vt:lpstr>
      <vt:lpstr>PowerPoint Presentation</vt:lpstr>
      <vt:lpstr>PowerPoint Presentation</vt:lpstr>
      <vt:lpstr>PowerPoint Presentation</vt:lpstr>
      <vt:lpstr>Genetic engineering is like, and unlike, traditional breeding</vt:lpstr>
      <vt:lpstr>Biotechnology is transforming the products around us</vt:lpstr>
      <vt:lpstr>What are the benefits of GM foods?</vt:lpstr>
      <vt:lpstr>What are the impacts of GM foods?</vt:lpstr>
      <vt:lpstr>PowerPoint Presentation</vt:lpstr>
      <vt:lpstr>Public debate over GM foods continues</vt:lpstr>
      <vt:lpstr>Public debate over GM foods continues</vt:lpstr>
      <vt:lpstr>Public debate over GM foods continues</vt:lpstr>
      <vt:lpstr>PowerPoint Presentation</vt:lpstr>
      <vt:lpstr>Public debate over GM foods continues</vt:lpstr>
      <vt:lpstr>Many nations label GM foods</vt:lpstr>
      <vt:lpstr>Sustainable Food Production</vt:lpstr>
      <vt:lpstr>Locally supported agriculture is growing</vt:lpstr>
      <vt:lpstr>PowerPoint Presentation</vt:lpstr>
      <vt:lpstr>Sustainable agriculture mimics natural ecosystems</vt:lpstr>
      <vt:lpstr>PowerPoint Presentation</vt:lpstr>
      <vt:lpstr>Conclusion</vt:lpstr>
      <vt:lpstr>QUESTION: Review</vt:lpstr>
      <vt:lpstr>QUESTION: Review</vt:lpstr>
      <vt:lpstr>QUESTION: Review</vt:lpstr>
      <vt:lpstr>QUESTION: Review</vt:lpstr>
      <vt:lpstr>QUESTION: Review</vt:lpstr>
      <vt:lpstr>QUESTION: Review</vt:lpstr>
      <vt:lpstr>QUESTION: Review</vt:lpstr>
      <vt:lpstr>QUESTION: Weighing the Issues</vt:lpstr>
      <vt:lpstr>QUESTION: Weighing the Issues</vt:lpstr>
      <vt:lpstr>QUESTION: Interpreting Graphs and Data</vt:lpstr>
      <vt:lpstr>QUESTION: Interpreting Graphs and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Rankin, Christian</dc:creator>
  <cp:lastModifiedBy>Rankin, Christian</cp:lastModifiedBy>
  <cp:revision>1</cp:revision>
  <dcterms:modified xsi:type="dcterms:W3CDTF">2018-04-17T13:34:30Z</dcterms:modified>
</cp:coreProperties>
</file>