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d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b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c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d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any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any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c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Foundations of Environmental Science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rely on ecosystem services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187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resources are “goods” produced by nature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Earth’s natural resources provide “services” to us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 services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services that arise from the normal functioning of natural services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Purify air and water, cycle nutrients, regulate climate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Pollinate plants, receive and recycle wastes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degrade ecosystem services by depleting resources, destroying habitat, generating pollution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human affluence has intensified degradation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Population growth amplifies our impact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over 7 billion humans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Agricultural revolution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Crops, livestock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Stable food supplies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revolution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Urbanized society powered by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(oil, gas, coal)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Sanitation and medicines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Pesticides and fertilizers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2855"/>
          <a:stretch/>
        </p:blipFill>
        <p:spPr>
          <a:xfrm>
            <a:off x="306641" y="662177"/>
            <a:ext cx="8546592" cy="549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Resource consumption exerts social and environmental pressures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3572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Affluence increases consumption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Ecological footprint</a:t>
            </a:r>
            <a:r>
              <a:rPr lang="en-US" sz="26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environmental impact of a person or population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area of biologically productive land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water required to supply raw resources and dispose/recycle waste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in rich nations have much larger ecological footprints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Overshoot</a:t>
            </a:r>
            <a:r>
              <a:rPr lang="en-US" sz="26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humans have surpassed the Earth’s capacity to support us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using renewable resources 50% faster than they are being replenished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2248"/>
          <a:stretch/>
        </p:blipFill>
        <p:spPr>
          <a:xfrm>
            <a:off x="1263712" y="532689"/>
            <a:ext cx="6635622" cy="4783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76225" y="5516562"/>
            <a:ext cx="8610599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everyone consumed the amount of resources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does, we would need four Earths!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science can help us avoid past mistakes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resource consumption and population growth impact today’s global society?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Civilizations have fallen after degrading the environment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Easter Island, Greek and Roman empires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lush regions (e.g., Iraq) are now barren deserts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Civilizations succeed or fail according to how they interact with the environment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 with how they respond to problems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science can help build a better world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Nature of Environmental Science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286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 ← impacts ➔ Humans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applied goal: solving environmental problems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Solutions are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science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interdisciplinary field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sciences</a:t>
            </a:r>
            <a:r>
              <a:rPr lang="en-US" sz="26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disciplines that examine the natural world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science programs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sciences</a:t>
            </a:r>
            <a:r>
              <a:rPr lang="en-US" sz="26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disciplines that examine values and human behavior</a:t>
            </a:r>
          </a:p>
          <a:p>
            <a:pPr marL="1143000" marR="0" lvl="2" indent="-2286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studies programs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352925" y="2076450"/>
            <a:ext cx="109855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2690"/>
          <a:stretch/>
        </p:blipFill>
        <p:spPr>
          <a:xfrm>
            <a:off x="1480474" y="322420"/>
            <a:ext cx="6198928" cy="6175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People vary in how they perceive environmental problems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Whether an environmental condition is seen as a problem depends on the individual and situation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the pesticide DDT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malaria-infested Africa it is welcome because it kills malaria-carrying mosquitoes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America it is not welcome, due to health risks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25413" y="5282837"/>
            <a:ext cx="8828086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also differ in their awareness of problems, depending on who they are, where they live, what they do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683" y="284320"/>
            <a:ext cx="5834506" cy="6251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meaning of the term environment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field and interdisciplinary nature of environmental science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consequences of population growth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importance of natural resources and ecosystem services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scientific method and the process of science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pressures on the global environment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Concepts of sustainability and sustainable development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science is not the same as environmentalism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science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Pursues knowledge about the environment and our interactions with 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try to remain objective and free from bias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Environmentalism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social movement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Tries to protect the natural world from human-caused changes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224" y="1310640"/>
            <a:ext cx="6321551" cy="423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Nature of Science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933929" cy="52810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systematic process for learning about the world and testing our understanding of 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accumulated body of knowledge arising from the dynamic process of observation, testing, and discovery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Civilization depends on science and technology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tries to understand the world and steer a safe course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is essential to sort fact from fiction and develop solutions to the problems we face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must be accessible and understandable to the public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2112"/>
          <a:stretch/>
        </p:blipFill>
        <p:spPr>
          <a:xfrm>
            <a:off x="2449385" y="308610"/>
            <a:ext cx="4261103" cy="644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Scientists test ideas by critically examining evidence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1374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is an incremental approach to the truth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do not simply accept conventional wisdom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judge ideas by the strength of their evidence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Observational (descriptive) science</a:t>
            </a:r>
            <a:r>
              <a:rPr lang="en-US" sz="26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 is gathered about organisms, systems, processes, etc.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be manipulated by experiments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Phenomena are observed and measured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astronomy, paleontology, taxonomy, genomics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Hypothesis-driven science</a:t>
            </a:r>
            <a:r>
              <a:rPr lang="en-US" sz="26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targeted research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Experiments test hypotheses using the scientific method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scientific method is a traditional approach to research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tests ideas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in different fields approach problems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differently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scientist makes an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asks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about some phenomenon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2257"/>
          <a:stretch/>
        </p:blipFill>
        <p:spPr>
          <a:xfrm>
            <a:off x="2376233" y="280035"/>
            <a:ext cx="4407407" cy="643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Develop a hypothesis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Make predictions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statement that tries to explain the question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hypothesis generates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predictions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specific statements that can be directly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test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either support or reject the hypothesis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968" y="280035"/>
            <a:ext cx="4837937" cy="648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Test the predictions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2239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condition that can change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variable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variable that can be manipulated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Dependent variable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variable that depends on the independent variable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Test the predictions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2239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Controlled experiment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in which the effects of all variables are controlled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 the independent variable whose effect is being tested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unmanipulated point of comparison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data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 that uses numbers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Qualitative data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 that does not use numbers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test hypotheses in different ways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06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Manipulative experiments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yield the strongest evidence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control independent variables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Reveal causal relationships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things cannot be manipulated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experiments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 real-world complexity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existing conditions to test predictions—little control over variables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are not neat and clean</a:t>
            </a:r>
          </a:p>
          <a:p>
            <a:pPr marL="1143000" marR="0" lvl="2" indent="-2286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Answers are not black and white</a:t>
            </a:r>
          </a:p>
        </p:txBody>
      </p:sp>
      <p:cxnSp>
        <p:nvCxnSpPr>
          <p:cNvPr id="219" name="Shape 219"/>
          <p:cNvCxnSpPr/>
          <p:nvPr/>
        </p:nvCxnSpPr>
        <p:spPr>
          <a:xfrm flipH="1">
            <a:off x="2543174" y="3571875"/>
            <a:ext cx="409575" cy="676275"/>
          </a:xfrm>
          <a:prstGeom prst="straightConnector1">
            <a:avLst/>
          </a:prstGeom>
          <a:noFill/>
          <a:ln>
            <a:noFill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scientific process continues beyond the scientific method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scientific process guards against faulty research. Checks include: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Peer review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Publication in scientific journals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 for funding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2400"/>
          <a:stretch/>
        </p:blipFill>
        <p:spPr>
          <a:xfrm>
            <a:off x="1418749" y="251569"/>
            <a:ext cx="6322377" cy="631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Experimental design</a:t>
            </a:r>
          </a:p>
        </p:txBody>
      </p:sp>
      <p:sp>
        <p:nvSpPr>
          <p:cNvPr id="236" name="Shape 236"/>
          <p:cNvSpPr/>
          <p:nvPr/>
        </p:nvSpPr>
        <p:spPr>
          <a:xfrm>
            <a:off x="1584338" y="5511080"/>
            <a:ext cx="5994370" cy="1046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Introductions to Experimental Design—Testing the Hypothesis of Spontaneous Generation 1</a:t>
            </a:r>
            <a:b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Right-click/Select Play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Experimental results, 8-year study</a:t>
            </a:r>
          </a:p>
        </p:txBody>
      </p:sp>
      <p:sp>
        <p:nvSpPr>
          <p:cNvPr id="242" name="Shape 242"/>
          <p:cNvSpPr/>
          <p:nvPr/>
        </p:nvSpPr>
        <p:spPr>
          <a:xfrm>
            <a:off x="1574813" y="5511080"/>
            <a:ext cx="5994370" cy="1046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Introductions to Experimental Design—Testing the Hypothesis of Spontaneous Generation 2</a:t>
            </a:r>
            <a:b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Right-click/Select Play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Control group and experimental group</a:t>
            </a:r>
          </a:p>
        </p:txBody>
      </p:sp>
      <p:sp>
        <p:nvSpPr>
          <p:cNvPr id="248" name="Shape 248"/>
          <p:cNvSpPr/>
          <p:nvPr/>
        </p:nvSpPr>
        <p:spPr>
          <a:xfrm>
            <a:off x="1580141" y="5511080"/>
            <a:ext cx="5994370" cy="1046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Introductions to Experimental Design—Testing the Hypothesis of Spontaneous Generation 3</a:t>
            </a:r>
            <a:b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Right-click/Select Play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Science goes through “paradigm shifts”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well-tested and widely accepted explanation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Consolidates widely supported, related hypotheses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Paradigm shift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dramatic upheaval in thought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changes the dominant viewpoint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Wicked problems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problems that are complex, with no simple solution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environmental problems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Sustainability and Our Future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idea that we must live within our planet’s means so the Earth and its resources can sustain us and all life for the future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 involves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Conserving resources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long-term solutions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Keeping fully functioning ecosystems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Sustainability and Our Future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capital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Earth’s total wealth of resources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withdrawing it faster than it’s being replenished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must live off Earth’s natural interest (replenishable resources), not its natural capital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Our Island, Earth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 may seem enormous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 and its systems are finite and limited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change the Earth and damage its systems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 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the living and nonliving things around us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Animals, plants, forests, farms, etc.	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Continents, oceans, clouds, ice caps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Structures, urban centers, living spaces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relationships and institutions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Population and consumption drive impact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87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growth amplifies all human impacts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growth rate has slowed, but we still add more than 200,000 people to the planet each day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consumption has risen faster than population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has become more pleasant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consumption also amplifies our demands on the environment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20 wealthiest nations have 55 times the income of the 20 poorest nations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three times the gap that existed 40 years ago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Population and consumption drive impact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everyone benefits equally from rising affluence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ecological footprints of countries vary greatly; the United States’ footprint is much greater than the world’s average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United States, the richest 1% have 25% of all income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2257"/>
          <a:stretch/>
        </p:blipFill>
        <p:spPr>
          <a:xfrm>
            <a:off x="2360993" y="289560"/>
            <a:ext cx="4437887" cy="643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Population and consumption drive impact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0907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Erosion and other impacts from agriculture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Deforestation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Toxic substances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 water depletion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Fisheries declines 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and water pollution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generation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 extraction and mining impacts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climate change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Earth’s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species is extinct, it is gone forever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4294967295"/>
          </p:nvPr>
        </p:nvSpPr>
        <p:spPr>
          <a:xfrm>
            <a:off x="190500" y="5574258"/>
            <a:ext cx="8788400" cy="86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Agriculture, urban sprawl, and other land uses have substantially affected most of the landscape of all nations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3291"/>
          <a:stretch/>
        </p:blipFill>
        <p:spPr>
          <a:xfrm>
            <a:off x="298704" y="473860"/>
            <a:ext cx="8546592" cy="496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Population and consumption drive impact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112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Millennium Ecosystem Assessment is to date the most comprehensive scientific assessment of the condition of the world’s ecological systems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2005, 2000 of the world’s leading scientists from 100 nations reported: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have drastically altered ecosystems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changes have contributed to human well-being and economic development, but at a cost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degradation could get much worse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Degradation can be reversed, but it requires work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7578725" y="6311900"/>
            <a:ext cx="13382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Our energy choices will influence our future enormously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81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lives we live today are due to fossil fuels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products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are a one-time bonanza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Supplies will certainly decline</a:t>
            </a:r>
          </a:p>
          <a:p>
            <a:pPr marL="0" marR="0" lvl="2" indent="0" algn="ctr" rtl="0">
              <a:spcBef>
                <a:spcPts val="1000"/>
              </a:spcBef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used up half of the world’s oil supplies; how will we handle this imminent fossil fuel shortage?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solutions abound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energy and efficiency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agriculture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Legislation and technology to reduce pollution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Protecting species and their habitat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Recycling, decreasing waste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Decreasing greenhouse gas emissions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1336840" y="5648325"/>
            <a:ext cx="6498895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must develop solutions that protect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our quality of life and the environment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00" y="330708"/>
            <a:ext cx="7571549" cy="5189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Students are promoting solutions on campus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sustainability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seeks to reduce the campus ecological footprint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organizations are often key in initiating recycling programs, finding ways to reduce energy use, and advocating for new courses or majors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Our environment surrounds us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depend on a healthy, functioning planet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fundamental insight of environmental science: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part of the natural world, but we can also change it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interactions with its other parts matter a great deal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Students are promoting solutions on campus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and university campuses are major users of resources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have extensive infrastructure including classrooms, offices, research labs, residential housing, dining establishments, sports arenas, vehicle fleets, and road networks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Taken together, these institutions generate perhaps 2% of U.S. carbon emissions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Campus sustainability efforts are diverse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667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are advancing sustainability efforts on their campuses by promoting efficient transportation options, running recycling programs, planting trees and restoring native plants, and growing organic gardens.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who take such initiatives accomplish several things at once: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a difference by reducing the ecological footprint of a campus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 as models to their peers and raise awareness of the issues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and grow to be better prepared for life in the broader world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science helps us understand our relationship with the environment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informs our attempts to solve and prevent problems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trends we will see in future chapters will be both causes for concern and reasons for optimism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Solving environmental problems can move us toward health, longevity, peace, and prosperity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science can help us find balanced solutions to environmental challenges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term “environment” does NOT include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and plants.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oceans and rivers.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and urban centers.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 are included in this term.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statements about the term “environmental science” is correct?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social movement to protect the environment.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studies how the natural world works.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usually does not include human activities.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declining science.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add various amounts of fertilizer to plants in a laboratory, the fertilizer would be a/an ______ variable.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correlative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85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push for sustainable solutions on college and university campuses is important because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colleges and universities are major resource users in food, energy, and transportation.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who work to promote sustainable practices better prepare themselves for life after higher education.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for positive change are vast, ranging from adding new academic majors to energy efficiency to organic gardening.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 are true.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of the Millennium Ecosystem Assessment?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well-supported report on the Earth’s ecological systems.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abuses science to draw special conclusions.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suggests much more study on environmental problems is needed.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concludes that humans really aren’t causing many environmental problems.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985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think it is ethical for the United States to have the largest ecological footprint in the world?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because we find the most new technologies and resources.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because the footprint of the United States is not really that large.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Definitely not; people in the United States need to reduce their footprint.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does not matter; it’s not that important.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this graph, what was responsible for population growth over the last 500 years?</a:t>
            </a:r>
          </a:p>
          <a:p>
            <a:pPr marL="914400" marR="0" lvl="1" indent="-520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</a:t>
            </a:r>
          </a:p>
          <a:p>
            <a:pPr marL="914400" marR="0" lvl="1" indent="-520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food</a:t>
            </a:r>
          </a:p>
          <a:p>
            <a:pPr marL="914400" marR="0" lvl="1" indent="-520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Black Plague</a:t>
            </a:r>
          </a:p>
          <a:p>
            <a:pPr marL="914400" marR="0" lvl="1" indent="-5207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 b="2687"/>
          <a:stretch/>
        </p:blipFill>
        <p:spPr>
          <a:xfrm>
            <a:off x="4057453" y="3313958"/>
            <a:ext cx="4778121" cy="3077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Our environment surrounds us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depend completely on the environment for survival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health, longer lives, wealth, mobility, leisure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natural systems have been degraded by pollution, soil erosion, species extinction, etc.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changes threaten long-term health and survival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5476354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if test results can not reject a hypothesis?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scientist formulates a new hypothesis.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shows the test failed.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hypothesis was supported.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predictions may not have been correct.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b="2112"/>
          <a:stretch/>
        </p:blipFill>
        <p:spPr>
          <a:xfrm>
            <a:off x="5494876" y="1466850"/>
            <a:ext cx="3498046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science explores our interactions with the world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science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study of: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 natural world works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 environment affects humans and vice versa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understand our interactions with the environment to creatively solve environmental problems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conditions are rapidly changing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also rapidly gaining knowledge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opportunity to solve problems is still available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rely on natural resources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3333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resources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substances and energy sources needed for survival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natural resources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can be replenished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Perpetually renewed: sunlight, wind, wave energy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 themselves over short periods: timber, water, soil</a:t>
            </a:r>
          </a:p>
          <a:p>
            <a:pPr marL="1143000" marR="0" lvl="2" indent="-228600" algn="l" rtl="0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can be destroyed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Nonrenewable natural resources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are unavailable after depletion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Oil, coal, minerals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4558"/>
          <a:stretch/>
        </p:blipFill>
        <p:spPr>
          <a:xfrm>
            <a:off x="306641" y="1539429"/>
            <a:ext cx="8546592" cy="374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2294</Words>
  <Application>Microsoft Office PowerPoint</Application>
  <PresentationFormat>On-screen Show (4:3)</PresentationFormat>
  <Paragraphs>304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Noto Sans Symbols</vt:lpstr>
      <vt:lpstr>Times New Roman</vt:lpstr>
      <vt:lpstr>Withgott_Lecture_template</vt:lpstr>
      <vt:lpstr>PowerPoint Presentation</vt:lpstr>
      <vt:lpstr>This lecture will help you understand:</vt:lpstr>
      <vt:lpstr>PowerPoint Presentation</vt:lpstr>
      <vt:lpstr>Our Island, Earth</vt:lpstr>
      <vt:lpstr>Our environment surrounds us</vt:lpstr>
      <vt:lpstr>Our environment surrounds us</vt:lpstr>
      <vt:lpstr>Environmental science explores our interactions with the world</vt:lpstr>
      <vt:lpstr>We rely on natural resources</vt:lpstr>
      <vt:lpstr>PowerPoint Presentation</vt:lpstr>
      <vt:lpstr>We rely on ecosystem services</vt:lpstr>
      <vt:lpstr>Population growth amplifies our impact</vt:lpstr>
      <vt:lpstr>PowerPoint Presentation</vt:lpstr>
      <vt:lpstr>Resource consumption exerts social and environmental pressures</vt:lpstr>
      <vt:lpstr>PowerPoint Presentation</vt:lpstr>
      <vt:lpstr>Environmental science can help us avoid past mistakes</vt:lpstr>
      <vt:lpstr>The Nature of Environmental Science</vt:lpstr>
      <vt:lpstr>PowerPoint Presentation</vt:lpstr>
      <vt:lpstr>People vary in how they perceive environmental problems</vt:lpstr>
      <vt:lpstr>PowerPoint Presentation</vt:lpstr>
      <vt:lpstr>Environmental science is not the same as environmentalism</vt:lpstr>
      <vt:lpstr>PowerPoint Presentation</vt:lpstr>
      <vt:lpstr>The Nature of Science</vt:lpstr>
      <vt:lpstr>PowerPoint Presentation</vt:lpstr>
      <vt:lpstr>Scientists test ideas by critically examining evidence</vt:lpstr>
      <vt:lpstr>The scientific method is a traditional approach to research</vt:lpstr>
      <vt:lpstr>PowerPoint Presentation</vt:lpstr>
      <vt:lpstr>Develop a hypothesis and Make predictions</vt:lpstr>
      <vt:lpstr>PowerPoint Presentation</vt:lpstr>
      <vt:lpstr>Test the predictions</vt:lpstr>
      <vt:lpstr>Test the predictions</vt:lpstr>
      <vt:lpstr>We test hypotheses in different ways</vt:lpstr>
      <vt:lpstr>The scientific process continues beyond the scientific method</vt:lpstr>
      <vt:lpstr>PowerPoint Presentation</vt:lpstr>
      <vt:lpstr>Experimental design</vt:lpstr>
      <vt:lpstr>Experimental results, 8-year study</vt:lpstr>
      <vt:lpstr>Control group and experimental group</vt:lpstr>
      <vt:lpstr>Science goes through “paradigm shifts”</vt:lpstr>
      <vt:lpstr>Sustainability and Our Future</vt:lpstr>
      <vt:lpstr>Sustainability and Our Future</vt:lpstr>
      <vt:lpstr>Population and consumption drive impact</vt:lpstr>
      <vt:lpstr>Population and consumption drive impact</vt:lpstr>
      <vt:lpstr>PowerPoint Presentation</vt:lpstr>
      <vt:lpstr>Population and consumption drive impact</vt:lpstr>
      <vt:lpstr>PowerPoint Presentation</vt:lpstr>
      <vt:lpstr>Population and consumption drive impact</vt:lpstr>
      <vt:lpstr>Our energy choices will influence our future enormously</vt:lpstr>
      <vt:lpstr>Sustainable solutions abound</vt:lpstr>
      <vt:lpstr>PowerPoint Presentation</vt:lpstr>
      <vt:lpstr>Students are promoting solutions on campus</vt:lpstr>
      <vt:lpstr>Students are promoting solutions on campus</vt:lpstr>
      <vt:lpstr>Campus sustainability efforts are diverse</vt:lpstr>
      <vt:lpstr>Conclusion</vt:lpstr>
      <vt:lpstr>QUESTION: Review</vt:lpstr>
      <vt:lpstr>QUESTION: Review</vt:lpstr>
      <vt:lpstr>QUESTION: Review</vt:lpstr>
      <vt:lpstr>QUESTION: Review</vt:lpstr>
      <vt:lpstr>QUESTION: Weighing the Issues</vt:lpstr>
      <vt:lpstr>QUESTION: Weighing the Issues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2</cp:revision>
  <dcterms:modified xsi:type="dcterms:W3CDTF">2018-04-17T13:31:39Z</dcterms:modified>
</cp:coreProperties>
</file>