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0" r:id="rId3"/>
    <p:sldId id="273" r:id="rId4"/>
    <p:sldId id="272" r:id="rId5"/>
    <p:sldId id="262" r:id="rId6"/>
    <p:sldId id="269" r:id="rId7"/>
    <p:sldId id="261" r:id="rId8"/>
    <p:sldId id="263" r:id="rId9"/>
    <p:sldId id="257" r:id="rId10"/>
    <p:sldId id="258" r:id="rId11"/>
    <p:sldId id="264" r:id="rId12"/>
    <p:sldId id="265" r:id="rId13"/>
    <p:sldId id="266" r:id="rId14"/>
    <p:sldId id="267" r:id="rId15"/>
    <p:sldId id="259" r:id="rId16"/>
    <p:sldId id="268" r:id="rId17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E0070B6-B513-4E3B-AF89-4AF0A3E38632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BECC4F-056C-41AC-9DB1-73FC6E878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7CB3E-5C8E-4EB5-BC59-12D7BE962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0885-FD54-4DD6-9A41-CB9D903FE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883B4-5F5A-4D41-8DCB-763C113AF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E45-4C39-4829-B637-641451D37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781BB-5B4A-4D1C-9A50-5D4933A09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1F3F-5085-408B-A850-19CF17A3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86BA0-B7D2-411F-9CB1-7983242EC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F4C7-DFE2-4898-AF5D-2FDE2D13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8AFA9-C162-41F7-B777-A43DB8B16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1A56-7E53-43F8-800F-2FE01F07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587F2-ECB8-4C62-83FD-3D100C9F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DBEA6C-56B4-4AE6-910D-B79479002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b/bb/Praezession.sv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Orbit4.gif" TargetMode="External"/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2" Type="http://schemas.openxmlformats.org/officeDocument/2006/relationships/hyperlink" Target="http://en.wikipedia.org/wiki/File:Orbit1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Orbit3.gif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en.wikipedia.org/wiki/File:Orbit2.gif" TargetMode="External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953000"/>
            <a:ext cx="76200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The Earth-Moon-Sun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6019800"/>
            <a:ext cx="3733800" cy="609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Chapter 22.2</a:t>
            </a:r>
          </a:p>
        </p:txBody>
      </p:sp>
      <p:pic>
        <p:nvPicPr>
          <p:cNvPr id="2052" name="Picture 5" descr="Earth_Moon_Sun_148x105_anim_5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0104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Phases of the Moon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38" y="990600"/>
            <a:ext cx="71040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Lunar Motion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moon’s period of rotation about its axis and its revolution around Earth are the same, 27 1/3 days</a:t>
            </a:r>
          </a:p>
          <a:p>
            <a:pPr eaLnBrk="1" hangingPunct="1"/>
            <a:r>
              <a:rPr lang="en-US" sz="4000" smtClean="0"/>
              <a:t>It causes the same lunar hemisphere to always face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Eclipses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334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Solar eclipses</a:t>
            </a:r>
            <a:r>
              <a:rPr lang="en-US" sz="3600" smtClean="0"/>
              <a:t> occur when the moon moves in a line directly between Earth and the sun, casting a shadow on Earth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Lunar eclipses</a:t>
            </a:r>
            <a:r>
              <a:rPr lang="en-US" sz="3600" smtClean="0"/>
              <a:t> occur when the moon passes through Earth’s shadow</a:t>
            </a:r>
          </a:p>
          <a:p>
            <a:pPr eaLnBrk="1" hangingPunct="1"/>
            <a:r>
              <a:rPr lang="en-US" sz="3600" smtClean="0"/>
              <a:t>During a new-moon or full-moon phase, the moon’s orbit must cross the plane of the ecliptic for an eclipse to take place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Solar Eclipse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0" y="1524000"/>
            <a:ext cx="9144000" cy="4876800"/>
            <a:chOff x="156" y="1200"/>
            <a:chExt cx="5448" cy="2752"/>
          </a:xfrm>
        </p:grpSpPr>
        <p:sp>
          <p:nvSpPr>
            <p:cNvPr id="14340" name="AutoShape 6"/>
            <p:cNvSpPr>
              <a:spLocks noChangeAspect="1" noChangeArrowheads="1"/>
            </p:cNvSpPr>
            <p:nvPr/>
          </p:nvSpPr>
          <p:spPr bwMode="auto">
            <a:xfrm>
              <a:off x="156" y="1200"/>
              <a:ext cx="5448" cy="2752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4" y="1447"/>
              <a:ext cx="5072" cy="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Lunar Eclipse</a:t>
            </a:r>
          </a:p>
        </p:txBody>
      </p: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0" y="1676400"/>
            <a:ext cx="9144000" cy="4648200"/>
            <a:chOff x="156" y="1000"/>
            <a:chExt cx="5448" cy="2752"/>
          </a:xfrm>
        </p:grpSpPr>
        <p:sp>
          <p:nvSpPr>
            <p:cNvPr id="15364" name="AutoShape 6"/>
            <p:cNvSpPr>
              <a:spLocks noChangeAspect="1" noChangeArrowheads="1"/>
            </p:cNvSpPr>
            <p:nvPr/>
          </p:nvSpPr>
          <p:spPr bwMode="auto">
            <a:xfrm>
              <a:off x="156" y="1000"/>
              <a:ext cx="5448" cy="2752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6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9" y="1228"/>
              <a:ext cx="4902" cy="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Lunar 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91600" cy="5181600"/>
          </a:xfrm>
        </p:spPr>
        <p:txBody>
          <a:bodyPr/>
          <a:lstStyle/>
          <a:p>
            <a:pPr eaLnBrk="1" hangingPunct="1"/>
            <a:r>
              <a:rPr lang="en-US" sz="4000" smtClean="0"/>
              <a:t>The most widely accepted model for the origin of the moon is that when the solar system was forming, a body the size of Mars impacted Earth. The resulting debris was ejected into space, began orbiting around Earth, and eventually united to form the moon.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5500" smtClean="0">
                <a:solidFill>
                  <a:schemeClr val="accent2"/>
                </a:solidFill>
              </a:rPr>
              <a:t>Formation of Earth’s Moon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543050"/>
            <a:ext cx="90344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Motions of Earth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876800"/>
          </a:xfrm>
        </p:spPr>
        <p:txBody>
          <a:bodyPr/>
          <a:lstStyle/>
          <a:p>
            <a:pPr eaLnBrk="1" hangingPunct="1"/>
            <a:r>
              <a:rPr lang="en-US" sz="3800" smtClean="0"/>
              <a:t>The main two motions of Earth are rotation and revolution</a:t>
            </a:r>
          </a:p>
          <a:p>
            <a:pPr lvl="1" eaLnBrk="1" hangingPunct="1"/>
            <a:r>
              <a:rPr lang="en-US" sz="3800" smtClean="0">
                <a:solidFill>
                  <a:schemeClr val="accent2"/>
                </a:solidFill>
              </a:rPr>
              <a:t>Rotation – the spinning of a body on its axis (Earth’s axis is 23.5°)</a:t>
            </a:r>
          </a:p>
          <a:p>
            <a:pPr lvl="1" eaLnBrk="1" hangingPunct="1"/>
            <a:r>
              <a:rPr lang="en-US" sz="3800" smtClean="0">
                <a:solidFill>
                  <a:schemeClr val="accent2"/>
                </a:solidFill>
              </a:rPr>
              <a:t>Revolution – the motion of one body orbiting around another (Earth revolves around the Sun)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solidFill>
                  <a:schemeClr val="accent2"/>
                </a:solidFill>
              </a:rPr>
              <a:t>Motions of Earth</a:t>
            </a:r>
            <a:endParaRPr lang="en-US" sz="600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953000"/>
          </a:xfrm>
        </p:spPr>
        <p:txBody>
          <a:bodyPr/>
          <a:lstStyle/>
          <a:p>
            <a:pPr eaLnBrk="1" hangingPunct="1"/>
            <a:r>
              <a:rPr lang="en-US" sz="3800" smtClean="0"/>
              <a:t>Earth has other minor motions</a:t>
            </a:r>
          </a:p>
          <a:p>
            <a:pPr lvl="1" eaLnBrk="1" hangingPunct="1"/>
            <a:r>
              <a:rPr lang="en-US" sz="3800" smtClean="0">
                <a:solidFill>
                  <a:schemeClr val="accent2"/>
                </a:solidFill>
              </a:rPr>
              <a:t>Precession – change in direction of the axis, without changing the tilt</a:t>
            </a:r>
          </a:p>
          <a:p>
            <a:pPr lvl="1" eaLnBrk="1" hangingPunct="1"/>
            <a:r>
              <a:rPr lang="en-US" sz="3800" smtClean="0">
                <a:solidFill>
                  <a:schemeClr val="accent2"/>
                </a:solidFill>
              </a:rPr>
              <a:t>Nutation – wobbling around the precessional axis</a:t>
            </a:r>
          </a:p>
          <a:p>
            <a:pPr lvl="1" eaLnBrk="1" hangingPunct="1"/>
            <a:r>
              <a:rPr lang="en-US" sz="3800" smtClean="0">
                <a:solidFill>
                  <a:schemeClr val="accent2"/>
                </a:solidFill>
              </a:rPr>
              <a:t>Barycenter – the point between two objects that balance each other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Praezess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850" y="0"/>
            <a:ext cx="53736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304800"/>
            <a:ext cx="2667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solidFill>
                  <a:srgbClr val="0070C0"/>
                </a:solidFill>
              </a:rPr>
              <a:t>Precession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76400" y="4419600"/>
            <a:ext cx="2057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solidFill>
                  <a:srgbClr val="00B050"/>
                </a:solidFill>
              </a:rPr>
              <a:t>Rotation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239000" y="304800"/>
            <a:ext cx="1905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solidFill>
                  <a:srgbClr val="FF0000"/>
                </a:solidFill>
              </a:rPr>
              <a:t>Nutation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Precession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219200"/>
            <a:ext cx="896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Barycenter</a:t>
            </a:r>
          </a:p>
        </p:txBody>
      </p:sp>
      <p:pic>
        <p:nvPicPr>
          <p:cNvPr id="7171" name="Picture 2" descr="Orbit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Orbit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038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Orbit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295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Orbit4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4038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chemeClr val="accent2"/>
                </a:solidFill>
              </a:rPr>
              <a:t>Motions of Earth</a:t>
            </a:r>
          </a:p>
        </p:txBody>
      </p:sp>
      <p:pic>
        <p:nvPicPr>
          <p:cNvPr id="8195" name="Picture 5" descr="p0192800-perihel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230563"/>
            <a:ext cx="48006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Perihelion</a:t>
            </a:r>
            <a:r>
              <a:rPr lang="en-US" smtClean="0"/>
              <a:t> is the time in January when Earth is closest to the sun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Aphelion</a:t>
            </a:r>
            <a:r>
              <a:rPr lang="en-US" b="1" smtClean="0"/>
              <a:t> </a:t>
            </a:r>
            <a:r>
              <a:rPr lang="en-US" smtClean="0"/>
              <a:t>is the time in July when Earth is farthest from the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Motions of the Earth-Moon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Perigee</a:t>
            </a:r>
            <a:r>
              <a:rPr lang="en-US" smtClean="0"/>
              <a:t> is the point at which the moon is closest to Earth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Apogee</a:t>
            </a:r>
            <a:r>
              <a:rPr lang="en-US" smtClean="0"/>
              <a:t> is the point at which the moon is farthest from Earth</a:t>
            </a:r>
          </a:p>
        </p:txBody>
      </p:sp>
      <p:pic>
        <p:nvPicPr>
          <p:cNvPr id="9220" name="Picture 5" descr="ANd9GcTYVrMEW0rNPU7MkcJO4CsrrxqxU4LvzIwwX4u7_zcmNmnJKJ-5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852863"/>
            <a:ext cx="54864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Motions of the Earth-Moon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334000"/>
          </a:xfrm>
        </p:spPr>
        <p:txBody>
          <a:bodyPr/>
          <a:lstStyle/>
          <a:p>
            <a:pPr eaLnBrk="1" hangingPunct="1"/>
            <a:r>
              <a:rPr lang="en-US" sz="3400" smtClean="0"/>
              <a:t>The </a:t>
            </a:r>
            <a:r>
              <a:rPr lang="en-US" sz="3400" b="1" smtClean="0">
                <a:solidFill>
                  <a:schemeClr val="accent2"/>
                </a:solidFill>
              </a:rPr>
              <a:t>phases of the moon</a:t>
            </a:r>
            <a:r>
              <a:rPr lang="en-US" sz="3400" smtClean="0"/>
              <a:t> are the progression of changes in the moon’s appearance during the month</a:t>
            </a:r>
          </a:p>
          <a:p>
            <a:pPr eaLnBrk="1" hangingPunct="1"/>
            <a:r>
              <a:rPr lang="en-US" sz="3400" smtClean="0"/>
              <a:t>Lunar phases are a result of the motion of the moon and the sunlight that is reflected from its surface</a:t>
            </a:r>
          </a:p>
          <a:p>
            <a:pPr lvl="1" eaLnBrk="1" hangingPunct="1"/>
            <a:r>
              <a:rPr lang="en-US" sz="3000" smtClean="0"/>
              <a:t>The moon gets bright from the right</a:t>
            </a:r>
          </a:p>
          <a:p>
            <a:pPr lvl="1" eaLnBrk="1" hangingPunct="1"/>
            <a:r>
              <a:rPr lang="en-US" sz="3000" smtClean="0"/>
              <a:t>Waxing means getting bright</a:t>
            </a:r>
          </a:p>
          <a:p>
            <a:pPr lvl="1" eaLnBrk="1" hangingPunct="1"/>
            <a:r>
              <a:rPr lang="en-US" sz="3000" smtClean="0"/>
              <a:t>Waning means getting dim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362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The Earth-Moon-Sun System</vt:lpstr>
      <vt:lpstr>Motions of Earth</vt:lpstr>
      <vt:lpstr>Motions of Earth</vt:lpstr>
      <vt:lpstr>Slide 4</vt:lpstr>
      <vt:lpstr>Precession</vt:lpstr>
      <vt:lpstr>Barycenter</vt:lpstr>
      <vt:lpstr>Motions of Earth</vt:lpstr>
      <vt:lpstr>Motions of the Earth-Moon System</vt:lpstr>
      <vt:lpstr>Motions of the Earth-Moon System</vt:lpstr>
      <vt:lpstr>Phases of the Moon</vt:lpstr>
      <vt:lpstr>Lunar Motion</vt:lpstr>
      <vt:lpstr>Eclipses</vt:lpstr>
      <vt:lpstr>Solar Eclipse</vt:lpstr>
      <vt:lpstr>Lunar Eclipse</vt:lpstr>
      <vt:lpstr>Lunar History</vt:lpstr>
      <vt:lpstr>Formation of Earth’s Moon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Earth-Moon-Sun System</dc:title>
  <dc:creator>admin</dc:creator>
  <cp:lastModifiedBy>latreshas.murphy</cp:lastModifiedBy>
  <cp:revision>56</cp:revision>
  <dcterms:created xsi:type="dcterms:W3CDTF">2010-12-16T03:03:19Z</dcterms:created>
  <dcterms:modified xsi:type="dcterms:W3CDTF">2014-02-18T11:35:26Z</dcterms:modified>
</cp:coreProperties>
</file>