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1"/>
  </p:notesMasterIdLst>
  <p:handoutMasterIdLst>
    <p:handoutMasterId r:id="rId22"/>
  </p:handoutMasterIdLst>
  <p:sldIdLst>
    <p:sldId id="373" r:id="rId2"/>
    <p:sldId id="566" r:id="rId3"/>
    <p:sldId id="567" r:id="rId4"/>
    <p:sldId id="568" r:id="rId5"/>
    <p:sldId id="569" r:id="rId6"/>
    <p:sldId id="570" r:id="rId7"/>
    <p:sldId id="594" r:id="rId8"/>
    <p:sldId id="571" r:id="rId9"/>
    <p:sldId id="572" r:id="rId10"/>
    <p:sldId id="577" r:id="rId11"/>
    <p:sldId id="576" r:id="rId12"/>
    <p:sldId id="578" r:id="rId13"/>
    <p:sldId id="579" r:id="rId14"/>
    <p:sldId id="588" r:id="rId15"/>
    <p:sldId id="589" r:id="rId16"/>
    <p:sldId id="590" r:id="rId17"/>
    <p:sldId id="591" r:id="rId18"/>
    <p:sldId id="592" r:id="rId19"/>
    <p:sldId id="593" r:id="rId20"/>
  </p:sldIdLst>
  <p:sldSz cx="9144000" cy="6858000" type="screen4x3"/>
  <p:notesSz cx="6985000" cy="9271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400"/>
    <a:srgbClr val="389700"/>
    <a:srgbClr val="CDCDCD"/>
    <a:srgbClr val="5E9EFF"/>
    <a:srgbClr val="FFFFFF"/>
    <a:srgbClr val="CDFFFF"/>
    <a:srgbClr val="FF0008"/>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01" autoAdjust="0"/>
    <p:restoredTop sz="95517" autoAdjust="0"/>
  </p:normalViewPr>
  <p:slideViewPr>
    <p:cSldViewPr snapToGrid="0">
      <p:cViewPr>
        <p:scale>
          <a:sx n="70" d="100"/>
          <a:sy n="70" d="100"/>
        </p:scale>
        <p:origin x="-1122" y="-9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1496" y="-104"/>
      </p:cViewPr>
      <p:guideLst>
        <p:guide orient="horz" pos="2920"/>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bwMode="auto">
          <a:xfrm>
            <a:off x="0" y="0"/>
            <a:ext cx="3027363" cy="463550"/>
          </a:xfrm>
          <a:prstGeom prst="rect">
            <a:avLst/>
          </a:prstGeom>
          <a:noFill/>
          <a:ln w="12700">
            <a:noFill/>
            <a:miter lim="800000"/>
            <a:headEnd type="none" w="sm" len="sm"/>
            <a:tailEnd type="none" w="sm" len="sm"/>
          </a:ln>
          <a:effectLst/>
        </p:spPr>
        <p:txBody>
          <a:bodyPr vert="horz" wrap="none" lIns="92885" tIns="46442" rIns="92885" bIns="46442" numCol="1" anchor="t" anchorCtr="0" compatLnSpc="1">
            <a:prstTxWarp prst="textNoShape">
              <a:avLst/>
            </a:prstTxWarp>
          </a:bodyPr>
          <a:lstStyle>
            <a:lvl1pPr>
              <a:defRPr sz="1200" smtClean="0"/>
            </a:lvl1pPr>
          </a:lstStyle>
          <a:p>
            <a:pPr>
              <a:defRPr/>
            </a:pPr>
            <a:endParaRPr lang="en-US"/>
          </a:p>
        </p:txBody>
      </p:sp>
      <p:sp>
        <p:nvSpPr>
          <p:cNvPr id="266243" name="Rectangle 3"/>
          <p:cNvSpPr>
            <a:spLocks noGrp="1" noChangeArrowheads="1"/>
          </p:cNvSpPr>
          <p:nvPr>
            <p:ph type="dt" sz="quarter" idx="1"/>
          </p:nvPr>
        </p:nvSpPr>
        <p:spPr bwMode="auto">
          <a:xfrm>
            <a:off x="3957638" y="0"/>
            <a:ext cx="3027362" cy="463550"/>
          </a:xfrm>
          <a:prstGeom prst="rect">
            <a:avLst/>
          </a:prstGeom>
          <a:noFill/>
          <a:ln w="12700">
            <a:noFill/>
            <a:miter lim="800000"/>
            <a:headEnd type="none" w="sm" len="sm"/>
            <a:tailEnd type="none" w="sm" len="sm"/>
          </a:ln>
          <a:effectLst/>
        </p:spPr>
        <p:txBody>
          <a:bodyPr vert="horz" wrap="none" lIns="92885" tIns="46442" rIns="92885" bIns="46442" numCol="1" anchor="t" anchorCtr="0" compatLnSpc="1">
            <a:prstTxWarp prst="textNoShape">
              <a:avLst/>
            </a:prstTxWarp>
          </a:bodyPr>
          <a:lstStyle>
            <a:lvl1pPr algn="r">
              <a:defRPr sz="1200" smtClean="0"/>
            </a:lvl1pPr>
          </a:lstStyle>
          <a:p>
            <a:pPr>
              <a:defRPr/>
            </a:pPr>
            <a:endParaRPr lang="en-US"/>
          </a:p>
        </p:txBody>
      </p:sp>
      <p:sp>
        <p:nvSpPr>
          <p:cNvPr id="266244" name="Rectangle 4"/>
          <p:cNvSpPr>
            <a:spLocks noGrp="1" noChangeArrowheads="1"/>
          </p:cNvSpPr>
          <p:nvPr>
            <p:ph type="ftr" sz="quarter" idx="2"/>
          </p:nvPr>
        </p:nvSpPr>
        <p:spPr bwMode="auto">
          <a:xfrm>
            <a:off x="0" y="8807450"/>
            <a:ext cx="3027363" cy="463550"/>
          </a:xfrm>
          <a:prstGeom prst="rect">
            <a:avLst/>
          </a:prstGeom>
          <a:noFill/>
          <a:ln w="12700">
            <a:noFill/>
            <a:miter lim="800000"/>
            <a:headEnd type="none" w="sm" len="sm"/>
            <a:tailEnd type="none" w="sm" len="sm"/>
          </a:ln>
          <a:effectLst/>
        </p:spPr>
        <p:txBody>
          <a:bodyPr vert="horz" wrap="none" lIns="92885" tIns="46442" rIns="92885" bIns="46442" numCol="1" anchor="b" anchorCtr="0" compatLnSpc="1">
            <a:prstTxWarp prst="textNoShape">
              <a:avLst/>
            </a:prstTxWarp>
          </a:bodyPr>
          <a:lstStyle>
            <a:lvl1pPr>
              <a:defRPr sz="1200" smtClean="0"/>
            </a:lvl1pPr>
          </a:lstStyle>
          <a:p>
            <a:pPr>
              <a:defRPr/>
            </a:pPr>
            <a:endParaRPr lang="en-US"/>
          </a:p>
        </p:txBody>
      </p:sp>
      <p:sp>
        <p:nvSpPr>
          <p:cNvPr id="266245" name="Rectangle 5"/>
          <p:cNvSpPr>
            <a:spLocks noGrp="1" noChangeArrowheads="1"/>
          </p:cNvSpPr>
          <p:nvPr>
            <p:ph type="sldNum" sz="quarter" idx="3"/>
          </p:nvPr>
        </p:nvSpPr>
        <p:spPr bwMode="auto">
          <a:xfrm>
            <a:off x="3957638" y="8807450"/>
            <a:ext cx="3027362" cy="463550"/>
          </a:xfrm>
          <a:prstGeom prst="rect">
            <a:avLst/>
          </a:prstGeom>
          <a:noFill/>
          <a:ln w="12700">
            <a:noFill/>
            <a:miter lim="800000"/>
            <a:headEnd type="none" w="sm" len="sm"/>
            <a:tailEnd type="none" w="sm" len="sm"/>
          </a:ln>
          <a:effectLst/>
        </p:spPr>
        <p:txBody>
          <a:bodyPr vert="horz" wrap="none" lIns="92885" tIns="46442" rIns="92885" bIns="46442" numCol="1" anchor="b" anchorCtr="0" compatLnSpc="1">
            <a:prstTxWarp prst="textNoShape">
              <a:avLst/>
            </a:prstTxWarp>
          </a:bodyPr>
          <a:lstStyle>
            <a:lvl1pPr algn="r">
              <a:defRPr sz="1200" smtClean="0"/>
            </a:lvl1pPr>
          </a:lstStyle>
          <a:p>
            <a:pPr>
              <a:defRPr/>
            </a:pPr>
            <a:fld id="{DAF5B875-061C-4E40-A831-A3AA5C4AF1E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3170" name="Rectangle 2"/>
          <p:cNvSpPr>
            <a:spLocks noGrp="1" noChangeArrowheads="1"/>
          </p:cNvSpPr>
          <p:nvPr>
            <p:ph type="hdr" sz="quarter"/>
          </p:nvPr>
        </p:nvSpPr>
        <p:spPr bwMode="auto">
          <a:xfrm>
            <a:off x="0" y="0"/>
            <a:ext cx="3027363" cy="463550"/>
          </a:xfrm>
          <a:prstGeom prst="rect">
            <a:avLst/>
          </a:prstGeom>
          <a:noFill/>
          <a:ln w="12700">
            <a:noFill/>
            <a:miter lim="800000"/>
            <a:headEnd type="none" w="sm" len="sm"/>
            <a:tailEnd type="none" w="sm" len="sm"/>
          </a:ln>
          <a:effectLst/>
        </p:spPr>
        <p:txBody>
          <a:bodyPr vert="horz" wrap="none" lIns="92885" tIns="46442" rIns="92885" bIns="46442" numCol="1" anchor="t" anchorCtr="0" compatLnSpc="1">
            <a:prstTxWarp prst="textNoShape">
              <a:avLst/>
            </a:prstTxWarp>
          </a:bodyPr>
          <a:lstStyle>
            <a:lvl1pPr>
              <a:defRPr sz="1200" smtClean="0"/>
            </a:lvl1pPr>
          </a:lstStyle>
          <a:p>
            <a:pPr>
              <a:defRPr/>
            </a:pPr>
            <a:endParaRPr lang="en-US"/>
          </a:p>
        </p:txBody>
      </p:sp>
      <p:sp>
        <p:nvSpPr>
          <p:cNvPr id="263171" name="Rectangle 3"/>
          <p:cNvSpPr>
            <a:spLocks noGrp="1" noChangeArrowheads="1"/>
          </p:cNvSpPr>
          <p:nvPr>
            <p:ph type="dt" idx="1"/>
          </p:nvPr>
        </p:nvSpPr>
        <p:spPr bwMode="auto">
          <a:xfrm>
            <a:off x="3957638" y="0"/>
            <a:ext cx="3027362" cy="463550"/>
          </a:xfrm>
          <a:prstGeom prst="rect">
            <a:avLst/>
          </a:prstGeom>
          <a:noFill/>
          <a:ln w="12700">
            <a:noFill/>
            <a:miter lim="800000"/>
            <a:headEnd type="none" w="sm" len="sm"/>
            <a:tailEnd type="none" w="sm" len="sm"/>
          </a:ln>
          <a:effectLst/>
        </p:spPr>
        <p:txBody>
          <a:bodyPr vert="horz" wrap="none" lIns="92885" tIns="46442" rIns="92885" bIns="46442" numCol="1" anchor="t" anchorCtr="0" compatLnSpc="1">
            <a:prstTxWarp prst="textNoShape">
              <a:avLst/>
            </a:prstTxWarp>
          </a:bodyPr>
          <a:lstStyle>
            <a:lvl1pPr algn="r">
              <a:defRPr sz="1200" smtClean="0"/>
            </a:lvl1pPr>
          </a:lstStyle>
          <a:p>
            <a:pPr>
              <a:defRPr/>
            </a:pPr>
            <a:endParaRPr lang="en-US"/>
          </a:p>
        </p:txBody>
      </p:sp>
      <p:sp>
        <p:nvSpPr>
          <p:cNvPr id="22532" name="Rectangle 4"/>
          <p:cNvSpPr>
            <a:spLocks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263173" name="Rectangle 5"/>
          <p:cNvSpPr>
            <a:spLocks noGrp="1" noChangeArrowheads="1"/>
          </p:cNvSpPr>
          <p:nvPr>
            <p:ph type="body" sz="quarter" idx="3"/>
          </p:nvPr>
        </p:nvSpPr>
        <p:spPr bwMode="auto">
          <a:xfrm>
            <a:off x="931863" y="4403725"/>
            <a:ext cx="5121275" cy="4171950"/>
          </a:xfrm>
          <a:prstGeom prst="rect">
            <a:avLst/>
          </a:prstGeom>
          <a:noFill/>
          <a:ln w="12700">
            <a:noFill/>
            <a:miter lim="800000"/>
            <a:headEnd type="none" w="sm" len="sm"/>
            <a:tailEnd type="none" w="sm" len="sm"/>
          </a:ln>
          <a:effectLst/>
        </p:spPr>
        <p:txBody>
          <a:bodyPr vert="horz" wrap="non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3174" name="Rectangle 6"/>
          <p:cNvSpPr>
            <a:spLocks noGrp="1" noChangeArrowheads="1"/>
          </p:cNvSpPr>
          <p:nvPr>
            <p:ph type="ftr" sz="quarter" idx="4"/>
          </p:nvPr>
        </p:nvSpPr>
        <p:spPr bwMode="auto">
          <a:xfrm>
            <a:off x="0" y="8807450"/>
            <a:ext cx="3027363" cy="463550"/>
          </a:xfrm>
          <a:prstGeom prst="rect">
            <a:avLst/>
          </a:prstGeom>
          <a:noFill/>
          <a:ln w="12700">
            <a:noFill/>
            <a:miter lim="800000"/>
            <a:headEnd type="none" w="sm" len="sm"/>
            <a:tailEnd type="none" w="sm" len="sm"/>
          </a:ln>
          <a:effectLst/>
        </p:spPr>
        <p:txBody>
          <a:bodyPr vert="horz" wrap="none" lIns="92885" tIns="46442" rIns="92885" bIns="46442" numCol="1" anchor="b" anchorCtr="0" compatLnSpc="1">
            <a:prstTxWarp prst="textNoShape">
              <a:avLst/>
            </a:prstTxWarp>
          </a:bodyPr>
          <a:lstStyle>
            <a:lvl1pPr>
              <a:defRPr sz="1200" smtClean="0"/>
            </a:lvl1pPr>
          </a:lstStyle>
          <a:p>
            <a:pPr>
              <a:defRPr/>
            </a:pPr>
            <a:endParaRPr lang="en-US"/>
          </a:p>
        </p:txBody>
      </p:sp>
      <p:sp>
        <p:nvSpPr>
          <p:cNvPr id="263175" name="Rectangle 7"/>
          <p:cNvSpPr>
            <a:spLocks noGrp="1" noChangeArrowheads="1"/>
          </p:cNvSpPr>
          <p:nvPr>
            <p:ph type="sldNum" sz="quarter" idx="5"/>
          </p:nvPr>
        </p:nvSpPr>
        <p:spPr bwMode="auto">
          <a:xfrm>
            <a:off x="3957638" y="8807450"/>
            <a:ext cx="3027362" cy="463550"/>
          </a:xfrm>
          <a:prstGeom prst="rect">
            <a:avLst/>
          </a:prstGeom>
          <a:noFill/>
          <a:ln w="12700">
            <a:noFill/>
            <a:miter lim="800000"/>
            <a:headEnd type="none" w="sm" len="sm"/>
            <a:tailEnd type="none" w="sm" len="sm"/>
          </a:ln>
          <a:effectLst/>
        </p:spPr>
        <p:txBody>
          <a:bodyPr vert="horz" wrap="none" lIns="92885" tIns="46442" rIns="92885" bIns="46442" numCol="1" anchor="b" anchorCtr="0" compatLnSpc="1">
            <a:prstTxWarp prst="textNoShape">
              <a:avLst/>
            </a:prstTxWarp>
          </a:bodyPr>
          <a:lstStyle>
            <a:lvl1pPr algn="r">
              <a:defRPr sz="1200" smtClean="0"/>
            </a:lvl1pPr>
          </a:lstStyle>
          <a:p>
            <a:pPr>
              <a:defRPr/>
            </a:pPr>
            <a:fld id="{FB4D37AE-DA0C-4451-9DAC-8FBB2ADD755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ahoma"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E8BA4B5-3134-401B-B2B4-B93A96D042B0}" type="slidenum">
              <a:rPr lang="en-US"/>
              <a:pPr/>
              <a:t>1</a:t>
            </a:fld>
            <a:endParaRPr lang="en-US"/>
          </a:p>
        </p:txBody>
      </p:sp>
      <p:sp>
        <p:nvSpPr>
          <p:cNvPr id="23555" name="Rectangle 2"/>
          <p:cNvSpPr>
            <a:spLocks noChangeArrowheads="1" noTextEdit="1"/>
          </p:cNvSpPr>
          <p:nvPr>
            <p:ph type="sldImg"/>
          </p:nvPr>
        </p:nvSpPr>
        <p:spPr>
          <a:ln/>
        </p:spPr>
      </p:sp>
      <p:sp>
        <p:nvSpPr>
          <p:cNvPr id="23556" name="Rectangle 3"/>
          <p:cNvSpPr>
            <a:spLocks noGrp="1" noChangeArrowheads="1"/>
          </p:cNvSpPr>
          <p:nvPr>
            <p:ph type="body" idx="1"/>
          </p:nvPr>
        </p:nvSpPr>
        <p:spPr>
          <a:noFill/>
          <a:ln w="9525"/>
        </p:spPr>
        <p:txBody>
          <a:bodyPr/>
          <a:lstStyle/>
          <a:p>
            <a:r>
              <a:rPr lang="en-US" smtClean="0">
                <a:latin typeface="Tahoma" pitchFamily="34" charset="0"/>
              </a:rPr>
              <a:t>Who is </a:t>
            </a:r>
            <a:r>
              <a:rPr lang="en-US" b="1" smtClean="0">
                <a:latin typeface="Tahoma" pitchFamily="34" charset="0"/>
              </a:rPr>
              <a:t>Stan Hatfield and Ken Pinzke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6EFE045-2304-467C-9BDE-32BCEA7A98F9}" type="slidenum">
              <a:rPr lang="en-US"/>
              <a:pPr/>
              <a:t>6</a:t>
            </a:fld>
            <a:endParaRPr lang="en-US"/>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a:ln w="9525"/>
        </p:spPr>
        <p:txBody>
          <a:bodyPr/>
          <a:lstStyle/>
          <a:p>
            <a:r>
              <a:rPr lang="en-US" smtClean="0">
                <a:latin typeface="Tahoma" pitchFamily="34" charset="0"/>
              </a:rPr>
              <a:t>Makes no sense without caption in book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194D055-6E37-4F62-8D5D-E1EEA0BB39A9}" type="slidenum">
              <a:rPr lang="en-US"/>
              <a:pPr/>
              <a:t>9</a:t>
            </a:fld>
            <a:endParaRPr lang="en-US"/>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a:ln w="9525"/>
        </p:spPr>
        <p:txBody>
          <a:bodyPr/>
          <a:lstStyle/>
          <a:p>
            <a:r>
              <a:rPr lang="en-US" smtClean="0">
                <a:latin typeface="Tahoma" pitchFamily="34" charset="0"/>
              </a:rPr>
              <a:t>Makes no sense without caption in book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648F20C-0A9D-4985-9F59-84FCF7558485}" type="slidenum">
              <a:rPr lang="en-US"/>
              <a:pPr/>
              <a:t>12</a:t>
            </a:fld>
            <a:endParaRPr lang="en-US"/>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ln w="9525"/>
        </p:spPr>
        <p:txBody>
          <a:bodyPr/>
          <a:lstStyle/>
          <a:p>
            <a:r>
              <a:rPr lang="en-US" smtClean="0">
                <a:latin typeface="Tahoma" pitchFamily="34" charset="0"/>
              </a:rPr>
              <a:t>Makes no sense without caption in book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A65909C-11FD-4D87-A88E-B5B7850DBC2E}" type="slidenum">
              <a:rPr lang="en-US"/>
              <a:pPr/>
              <a:t>15</a:t>
            </a:fld>
            <a:endParaRPr lang="en-US"/>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a:ln w="9525"/>
        </p:spPr>
        <p:txBody>
          <a:bodyPr/>
          <a:lstStyle/>
          <a:p>
            <a:r>
              <a:rPr lang="en-US" smtClean="0">
                <a:latin typeface="Tahoma" pitchFamily="34" charset="0"/>
              </a:rPr>
              <a:t>Makes no sense without caption in book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BC695FF-5EED-4EAB-810A-0DB571EDB2FC}" type="slidenum">
              <a:rPr lang="en-US"/>
              <a:pPr/>
              <a:t>17</a:t>
            </a:fld>
            <a:endParaRPr lang="en-US"/>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w="9525"/>
        </p:spPr>
        <p:txBody>
          <a:bodyPr/>
          <a:lstStyle/>
          <a:p>
            <a:r>
              <a:rPr lang="en-US" smtClean="0">
                <a:latin typeface="Tahoma" pitchFamily="34" charset="0"/>
              </a:rPr>
              <a:t>Makes no sense without caption in book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1"/>
          <p:cNvSpPr>
            <a:spLocks noChangeArrowheads="1"/>
          </p:cNvSpPr>
          <p:nvPr userDrawn="1"/>
        </p:nvSpPr>
        <p:spPr bwMode="auto">
          <a:xfrm>
            <a:off x="0" y="0"/>
            <a:ext cx="9144000" cy="6858000"/>
          </a:xfrm>
          <a:prstGeom prst="rect">
            <a:avLst/>
          </a:prstGeom>
          <a:gradFill rotWithShape="0">
            <a:gsLst>
              <a:gs pos="0">
                <a:srgbClr val="5E9EFF"/>
              </a:gs>
              <a:gs pos="39999">
                <a:srgbClr val="85C2FF"/>
              </a:gs>
              <a:gs pos="70000">
                <a:srgbClr val="C4D6EB"/>
              </a:gs>
              <a:gs pos="100000">
                <a:srgbClr val="FFEBFA"/>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50000">
              <a:schemeClr val="folHlink"/>
            </a:gs>
            <a:gs pos="100000">
              <a:schemeClr val="hlink"/>
            </a:gs>
          </a:gsLst>
          <a:lin ang="2700000" scaled="1"/>
        </a:gradFill>
        <a:effectLst/>
      </p:bgPr>
    </p:bg>
    <p:spTree>
      <p:nvGrpSpPr>
        <p:cNvPr id="1" name=""/>
        <p:cNvGrpSpPr/>
        <p:nvPr/>
      </p:nvGrpSpPr>
      <p:grpSpPr>
        <a:xfrm>
          <a:off x="0" y="0"/>
          <a:ext cx="0" cy="0"/>
          <a:chOff x="0" y="0"/>
          <a:chExt cx="0" cy="0"/>
        </a:xfrm>
      </p:grpSpPr>
      <p:sp>
        <p:nvSpPr>
          <p:cNvPr id="259087" name="Rectangle 15"/>
          <p:cNvSpPr>
            <a:spLocks noChangeArrowheads="1"/>
          </p:cNvSpPr>
          <p:nvPr userDrawn="1"/>
        </p:nvSpPr>
        <p:spPr bwMode="auto">
          <a:xfrm>
            <a:off x="0" y="0"/>
            <a:ext cx="9144000" cy="6858000"/>
          </a:xfrm>
          <a:prstGeom prst="rect">
            <a:avLst/>
          </a:prstGeom>
          <a:gradFill rotWithShape="0">
            <a:gsLst>
              <a:gs pos="0">
                <a:srgbClr val="FFCC00"/>
              </a:gs>
              <a:gs pos="50000">
                <a:srgbClr val="FFFFFF"/>
              </a:gs>
              <a:gs pos="100000">
                <a:srgbClr val="FFCC00"/>
              </a:gs>
            </a:gsLst>
            <a:lin ang="2700000" scaled="1"/>
          </a:gradFill>
          <a:ln w="12700">
            <a:noFill/>
            <a:miter lim="800000"/>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63"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rtl="0" eaLnBrk="0" fontAlgn="base" hangingPunct="0">
        <a:spcBef>
          <a:spcPct val="0"/>
        </a:spcBef>
        <a:spcAft>
          <a:spcPct val="0"/>
        </a:spcAft>
        <a:defRPr sz="4400">
          <a:solidFill>
            <a:srgbClr val="FFFFFF"/>
          </a:solidFill>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eaLnBrk="0" fontAlgn="base" hangingPunct="0">
        <a:spcBef>
          <a:spcPct val="0"/>
        </a:spcBef>
        <a:spcAft>
          <a:spcPct val="0"/>
        </a:spcAft>
        <a:defRPr sz="4400">
          <a:solidFill>
            <a:srgbClr val="FFFFFF"/>
          </a:solidFill>
          <a:latin typeface="Arial" charset="0"/>
        </a:defRPr>
      </a:lvl6pPr>
      <a:lvl7pPr marL="914400" algn="l" rtl="0" eaLnBrk="0" fontAlgn="base" hangingPunct="0">
        <a:spcBef>
          <a:spcPct val="0"/>
        </a:spcBef>
        <a:spcAft>
          <a:spcPct val="0"/>
        </a:spcAft>
        <a:defRPr sz="4400">
          <a:solidFill>
            <a:srgbClr val="FFFFFF"/>
          </a:solidFill>
          <a:latin typeface="Arial" charset="0"/>
        </a:defRPr>
      </a:lvl7pPr>
      <a:lvl8pPr marL="1371600" algn="l" rtl="0" eaLnBrk="0" fontAlgn="base" hangingPunct="0">
        <a:spcBef>
          <a:spcPct val="0"/>
        </a:spcBef>
        <a:spcAft>
          <a:spcPct val="0"/>
        </a:spcAft>
        <a:defRPr sz="4400">
          <a:solidFill>
            <a:srgbClr val="FFFFFF"/>
          </a:solidFill>
          <a:latin typeface="Arial" charset="0"/>
        </a:defRPr>
      </a:lvl8pPr>
      <a:lvl9pPr marL="1828800" algn="l" rtl="0" eaLnBrk="0" fontAlgn="base" hangingPunct="0">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har char="•"/>
        <a:defRPr sz="32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FF"/>
          </a:solidFill>
          <a:latin typeface="+mn-lt"/>
        </a:defRPr>
      </a:lvl2pPr>
      <a:lvl3pPr marL="1143000" indent="-228600" algn="l" rtl="0" eaLnBrk="0" fontAlgn="base" hangingPunct="0">
        <a:spcBef>
          <a:spcPct val="20000"/>
        </a:spcBef>
        <a:spcAft>
          <a:spcPct val="0"/>
        </a:spcAft>
        <a:buChar char="•"/>
        <a:defRPr sz="2400">
          <a:solidFill>
            <a:srgbClr val="FFFFFF"/>
          </a:solidFill>
          <a:latin typeface="+mn-lt"/>
        </a:defRPr>
      </a:lvl3pPr>
      <a:lvl4pPr marL="1600200" indent="-228600" algn="l" rtl="0" eaLnBrk="0" fontAlgn="base" hangingPunct="0">
        <a:spcBef>
          <a:spcPct val="20000"/>
        </a:spcBef>
        <a:spcAft>
          <a:spcPct val="0"/>
        </a:spcAft>
        <a:buChar char="–"/>
        <a:defRPr sz="2000">
          <a:solidFill>
            <a:srgbClr val="FFFFFF"/>
          </a:solidFill>
          <a:latin typeface="+mn-lt"/>
        </a:defRPr>
      </a:lvl4pPr>
      <a:lvl5pPr marL="2057400" indent="-228600" algn="l" rtl="0" eaLnBrk="0" fontAlgn="base" hangingPunct="0">
        <a:spcBef>
          <a:spcPct val="20000"/>
        </a:spcBef>
        <a:spcAft>
          <a:spcPct val="0"/>
        </a:spcAft>
        <a:buChar char="»"/>
        <a:defRPr sz="2000">
          <a:solidFill>
            <a:srgbClr val="FFFFFF"/>
          </a:solidFill>
          <a:latin typeface="+mn-lt"/>
        </a:defRPr>
      </a:lvl5pPr>
      <a:lvl6pPr marL="2514600" indent="-228600" algn="l" rtl="0" eaLnBrk="0" fontAlgn="base" hangingPunct="0">
        <a:spcBef>
          <a:spcPct val="20000"/>
        </a:spcBef>
        <a:spcAft>
          <a:spcPct val="0"/>
        </a:spcAft>
        <a:buChar char="»"/>
        <a:defRPr sz="2000">
          <a:solidFill>
            <a:srgbClr val="FFFFFF"/>
          </a:solidFill>
          <a:latin typeface="+mn-lt"/>
        </a:defRPr>
      </a:lvl6pPr>
      <a:lvl7pPr marL="2971800" indent="-228600" algn="l" rtl="0" eaLnBrk="0" fontAlgn="base" hangingPunct="0">
        <a:spcBef>
          <a:spcPct val="20000"/>
        </a:spcBef>
        <a:spcAft>
          <a:spcPct val="0"/>
        </a:spcAft>
        <a:buChar char="»"/>
        <a:defRPr sz="2000">
          <a:solidFill>
            <a:srgbClr val="FFFFFF"/>
          </a:solidFill>
          <a:latin typeface="+mn-lt"/>
        </a:defRPr>
      </a:lvl7pPr>
      <a:lvl8pPr marL="3429000" indent="-228600" algn="l" rtl="0" eaLnBrk="0" fontAlgn="base" hangingPunct="0">
        <a:spcBef>
          <a:spcPct val="20000"/>
        </a:spcBef>
        <a:spcAft>
          <a:spcPct val="0"/>
        </a:spcAft>
        <a:buChar char="»"/>
        <a:defRPr sz="2000">
          <a:solidFill>
            <a:srgbClr val="FFFFFF"/>
          </a:solidFill>
          <a:latin typeface="+mn-lt"/>
        </a:defRPr>
      </a:lvl8pPr>
      <a:lvl9pPr marL="3886200" indent="-228600" algn="l" rtl="0" eaLnBrk="0" fontAlgn="base" hangingPunct="0">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rm.ac.uk/history/instruments/anemom-bertiel.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0"/>
            <a:ext cx="9144000" cy="2209800"/>
          </a:xfrm>
          <a:prstGeom prst="rect">
            <a:avLst/>
          </a:prstGeom>
          <a:solidFill>
            <a:srgbClr val="D00C0C"/>
          </a:solidFill>
          <a:ln w="38100">
            <a:solidFill>
              <a:srgbClr val="FFFFFF"/>
            </a:solidFill>
            <a:miter lim="800000"/>
            <a:headEnd type="none" w="sm" len="sm"/>
            <a:tailEnd type="none" w="sm" len="sm"/>
          </a:ln>
        </p:spPr>
        <p:txBody>
          <a:bodyPr wrap="none" anchor="ctr"/>
          <a:lstStyle/>
          <a:p>
            <a:endParaRPr lang="en-US"/>
          </a:p>
        </p:txBody>
      </p:sp>
      <p:sp>
        <p:nvSpPr>
          <p:cNvPr id="230402" name="Rectangle 2"/>
          <p:cNvSpPr>
            <a:spLocks noGrp="1" noChangeArrowheads="1"/>
          </p:cNvSpPr>
          <p:nvPr>
            <p:ph type="ctrTitle" idx="4294967295"/>
          </p:nvPr>
        </p:nvSpPr>
        <p:spPr bwMode="auto">
          <a:xfrm>
            <a:off x="228600" y="261938"/>
            <a:ext cx="1600200" cy="1676400"/>
          </a:xfrm>
          <a:prstGeom prst="rect">
            <a:avLst/>
          </a:prstGeom>
          <a:ln>
            <a:miter lim="800000"/>
            <a:headEnd/>
            <a:tailEnd/>
          </a:ln>
        </p:spPr>
        <p:txBody>
          <a:bodyPr/>
          <a:lstStyle/>
          <a:p>
            <a:pPr algn="ctr">
              <a:defRPr/>
            </a:pPr>
            <a:r>
              <a:rPr lang="en-US" sz="2400" b="1" smtClean="0"/>
              <a:t>Chapter</a:t>
            </a:r>
            <a:r>
              <a:rPr lang="en-US" sz="5400" b="1" smtClean="0"/>
              <a:t> </a:t>
            </a:r>
            <a:br>
              <a:rPr lang="en-US" sz="5400" b="1" smtClean="0"/>
            </a:br>
            <a:r>
              <a:rPr lang="en-US" sz="9600" b="1" smtClean="0">
                <a:solidFill>
                  <a:srgbClr val="FFCC00"/>
                </a:solidFill>
                <a:effectLst>
                  <a:outerShdw blurRad="38100" dist="38100" dir="2700000" algn="tl">
                    <a:srgbClr val="000000"/>
                  </a:outerShdw>
                </a:effectLst>
              </a:rPr>
              <a:t>19</a:t>
            </a:r>
            <a:endParaRPr lang="en-US" sz="6600" b="1" i="1" smtClean="0"/>
          </a:p>
        </p:txBody>
      </p:sp>
      <p:sp>
        <p:nvSpPr>
          <p:cNvPr id="3076" name="Rectangle 4"/>
          <p:cNvSpPr>
            <a:spLocks noChangeArrowheads="1"/>
          </p:cNvSpPr>
          <p:nvPr/>
        </p:nvSpPr>
        <p:spPr bwMode="auto">
          <a:xfrm>
            <a:off x="1905000" y="292100"/>
            <a:ext cx="7239000" cy="1736725"/>
          </a:xfrm>
          <a:prstGeom prst="rect">
            <a:avLst/>
          </a:prstGeom>
          <a:noFill/>
          <a:ln w="12700">
            <a:noFill/>
            <a:miter lim="800000"/>
            <a:headEnd type="none" w="sm" len="sm"/>
            <a:tailEnd type="none" w="sm" len="sm"/>
          </a:ln>
        </p:spPr>
        <p:txBody>
          <a:bodyPr>
            <a:spAutoFit/>
          </a:bodyPr>
          <a:lstStyle/>
          <a:p>
            <a:r>
              <a:rPr lang="en-US" sz="5400" b="1">
                <a:solidFill>
                  <a:srgbClr val="FFFFFF"/>
                </a:solidFill>
                <a:latin typeface="Arial" charset="0"/>
              </a:rPr>
              <a:t>Air Pressure and Wind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4763" y="0"/>
            <a:ext cx="9159876" cy="6629400"/>
            <a:chOff x="-10" y="0"/>
            <a:chExt cx="5770" cy="4176"/>
          </a:xfrm>
        </p:grpSpPr>
        <p:grpSp>
          <p:nvGrpSpPr>
            <p:cNvPr id="12295" name="Group 3"/>
            <p:cNvGrpSpPr>
              <a:grpSpLocks/>
            </p:cNvGrpSpPr>
            <p:nvPr/>
          </p:nvGrpSpPr>
          <p:grpSpPr bwMode="auto">
            <a:xfrm>
              <a:off x="192" y="960"/>
              <a:ext cx="5376" cy="3216"/>
              <a:chOff x="192" y="960"/>
              <a:chExt cx="5376" cy="3216"/>
            </a:xfrm>
          </p:grpSpPr>
          <p:sp>
            <p:nvSpPr>
              <p:cNvPr id="12304" name="AutoShape 4"/>
              <p:cNvSpPr>
                <a:spLocks noChangeAspect="1" noChangeArrowheads="1"/>
              </p:cNvSpPr>
              <p:nvPr/>
            </p:nvSpPr>
            <p:spPr bwMode="auto">
              <a:xfrm>
                <a:off x="192" y="960"/>
                <a:ext cx="5376" cy="3216"/>
              </a:xfrm>
              <a:prstGeom prst="roundRect">
                <a:avLst>
                  <a:gd name="adj" fmla="val 22130"/>
                </a:avLst>
              </a:prstGeom>
              <a:solidFill>
                <a:srgbClr val="FFFFFF"/>
              </a:solidFill>
              <a:ln w="12700">
                <a:noFill/>
                <a:miter lim="800000"/>
                <a:headEnd type="none" w="sm" len="sm"/>
                <a:tailEnd type="none" w="sm" len="sm"/>
              </a:ln>
            </p:spPr>
            <p:txBody>
              <a:bodyPr wrap="none" anchor="ctr"/>
              <a:lstStyle/>
              <a:p>
                <a:endParaRPr lang="en-US"/>
              </a:p>
            </p:txBody>
          </p:sp>
          <p:sp>
            <p:nvSpPr>
              <p:cNvPr id="12305" name="Rectangle 5"/>
              <p:cNvSpPr>
                <a:spLocks noChangeAspect="1" noChangeArrowheads="1"/>
              </p:cNvSpPr>
              <p:nvPr/>
            </p:nvSpPr>
            <p:spPr bwMode="auto">
              <a:xfrm>
                <a:off x="635" y="1032"/>
                <a:ext cx="2079" cy="365"/>
              </a:xfrm>
              <a:prstGeom prst="rect">
                <a:avLst/>
              </a:prstGeom>
              <a:noFill/>
              <a:ln w="12700">
                <a:noFill/>
                <a:miter lim="800000"/>
                <a:headEnd type="none" w="sm" len="sm"/>
                <a:tailEnd type="none" w="sm" len="sm"/>
              </a:ln>
            </p:spPr>
            <p:txBody>
              <a:bodyPr wrap="none">
                <a:spAutoFit/>
              </a:bodyPr>
              <a:lstStyle/>
              <a:p>
                <a:r>
                  <a:rPr lang="en-US" sz="3200" b="1">
                    <a:solidFill>
                      <a:srgbClr val="008000"/>
                    </a:solidFill>
                    <a:latin typeface="Arial" charset="0"/>
                    <a:cs typeface="Times New Roman" pitchFamily="18" charset="0"/>
                  </a:rPr>
                  <a:t>Highs and Lows</a:t>
                </a:r>
              </a:p>
            </p:txBody>
          </p:sp>
        </p:grpSp>
        <p:grpSp>
          <p:nvGrpSpPr>
            <p:cNvPr id="12296" name="Group 6"/>
            <p:cNvGrpSpPr>
              <a:grpSpLocks/>
            </p:cNvGrpSpPr>
            <p:nvPr/>
          </p:nvGrpSpPr>
          <p:grpSpPr bwMode="auto">
            <a:xfrm>
              <a:off x="-10" y="0"/>
              <a:ext cx="5770" cy="901"/>
              <a:chOff x="-10" y="0"/>
              <a:chExt cx="5770" cy="901"/>
            </a:xfrm>
          </p:grpSpPr>
          <p:sp>
            <p:nvSpPr>
              <p:cNvPr id="12297" name="Rectangle 7"/>
              <p:cNvSpPr>
                <a:spLocks noChangeArrowheads="1"/>
              </p:cNvSpPr>
              <p:nvPr/>
            </p:nvSpPr>
            <p:spPr bwMode="auto">
              <a:xfrm>
                <a:off x="-6" y="0"/>
                <a:ext cx="5760" cy="768"/>
              </a:xfrm>
              <a:prstGeom prst="rect">
                <a:avLst/>
              </a:prstGeom>
              <a:solidFill>
                <a:srgbClr val="D00C0C"/>
              </a:solidFill>
              <a:ln w="63500">
                <a:noFill/>
                <a:miter lim="800000"/>
                <a:headEnd type="none" w="sm" len="sm"/>
                <a:tailEnd type="none" w="sm" len="sm"/>
              </a:ln>
            </p:spPr>
            <p:txBody>
              <a:bodyPr wrap="none" anchor="ctr"/>
              <a:lstStyle/>
              <a:p>
                <a:endParaRPr lang="en-US"/>
              </a:p>
            </p:txBody>
          </p:sp>
          <p:grpSp>
            <p:nvGrpSpPr>
              <p:cNvPr id="12298" name="Group 8"/>
              <p:cNvGrpSpPr>
                <a:grpSpLocks/>
              </p:cNvGrpSpPr>
              <p:nvPr/>
            </p:nvGrpSpPr>
            <p:grpSpPr bwMode="auto">
              <a:xfrm>
                <a:off x="-10" y="0"/>
                <a:ext cx="5770" cy="86"/>
                <a:chOff x="-5" y="0"/>
                <a:chExt cx="5770" cy="86"/>
              </a:xfrm>
            </p:grpSpPr>
            <p:sp>
              <p:nvSpPr>
                <p:cNvPr id="12302"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097738"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nvGrpSpPr>
              <p:cNvPr id="12299" name="Group 11"/>
              <p:cNvGrpSpPr>
                <a:grpSpLocks/>
              </p:cNvGrpSpPr>
              <p:nvPr/>
            </p:nvGrpSpPr>
            <p:grpSpPr bwMode="auto">
              <a:xfrm>
                <a:off x="-5" y="768"/>
                <a:ext cx="5760" cy="133"/>
                <a:chOff x="1" y="768"/>
                <a:chExt cx="5760" cy="133"/>
              </a:xfrm>
            </p:grpSpPr>
            <p:sp>
              <p:nvSpPr>
                <p:cNvPr id="12300"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097741"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grpSp>
      <p:sp>
        <p:nvSpPr>
          <p:cNvPr id="12291" name="Rectangle 14"/>
          <p:cNvSpPr>
            <a:spLocks noChangeArrowheads="1"/>
          </p:cNvSpPr>
          <p:nvPr>
            <p:ph type="title"/>
          </p:nvPr>
        </p:nvSpPr>
        <p:spPr bwMode="auto">
          <a:xfrm>
            <a:off x="0" y="228600"/>
            <a:ext cx="91440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200" b="1" smtClean="0">
                <a:solidFill>
                  <a:srgbClr val="FFD600"/>
                </a:solidFill>
                <a:cs typeface="Times New Roman" pitchFamily="18" charset="0"/>
              </a:rPr>
              <a:t>19.2 </a:t>
            </a:r>
            <a:r>
              <a:rPr lang="en-US" sz="4200" b="1" smtClean="0">
                <a:cs typeface="Times New Roman" pitchFamily="18" charset="0"/>
              </a:rPr>
              <a:t> Pressure Centers and Winds    </a:t>
            </a:r>
            <a:endParaRPr lang="en-US" smtClean="0"/>
          </a:p>
        </p:txBody>
      </p:sp>
      <p:sp>
        <p:nvSpPr>
          <p:cNvPr id="12292" name="Rectangle 15"/>
          <p:cNvSpPr>
            <a:spLocks noChangeArrowheads="1"/>
          </p:cNvSpPr>
          <p:nvPr/>
        </p:nvSpPr>
        <p:spPr bwMode="auto">
          <a:xfrm>
            <a:off x="723900" y="3116263"/>
            <a:ext cx="8134350" cy="2400300"/>
          </a:xfrm>
          <a:prstGeom prst="rect">
            <a:avLst/>
          </a:prstGeom>
          <a:noFill/>
          <a:ln w="12700">
            <a:noFill/>
            <a:miter lim="800000"/>
            <a:headEnd type="none" w="sm" len="sm"/>
            <a:tailEnd type="none" w="sm" len="sm"/>
          </a:ln>
        </p:spPr>
        <p:txBody>
          <a:bodyPr>
            <a:spAutoFit/>
          </a:bodyPr>
          <a:lstStyle/>
          <a:p>
            <a:pPr marL="457200" indent="-457200">
              <a:buClr>
                <a:srgbClr val="389700"/>
              </a:buClr>
              <a:buFont typeface="Monotype Sorts" charset="2"/>
              <a:buNone/>
            </a:pPr>
            <a:r>
              <a:rPr lang="en-US" sz="3000" b="1">
                <a:solidFill>
                  <a:srgbClr val="389700"/>
                </a:solidFill>
                <a:latin typeface="Arial" charset="0"/>
                <a:sym typeface="Wingdings" pitchFamily="2" charset="2"/>
              </a:rPr>
              <a:t> </a:t>
            </a:r>
            <a:r>
              <a:rPr lang="en-US" sz="3000">
                <a:latin typeface="Arial" charset="0"/>
                <a:cs typeface="Times New Roman" pitchFamily="18" charset="0"/>
              </a:rPr>
              <a:t>In cyclones, the pressure decreases from the outer isobars toward the center. In anticyclones, just the opposite is the case—the values of the isobars increase from the outside toward the center.</a:t>
            </a:r>
          </a:p>
        </p:txBody>
      </p:sp>
      <p:sp>
        <p:nvSpPr>
          <p:cNvPr id="12293" name="Rectangle 17"/>
          <p:cNvSpPr>
            <a:spLocks noChangeArrowheads="1"/>
          </p:cNvSpPr>
          <p:nvPr/>
        </p:nvSpPr>
        <p:spPr bwMode="auto">
          <a:xfrm>
            <a:off x="300038" y="2176463"/>
            <a:ext cx="8558212" cy="554037"/>
          </a:xfrm>
          <a:prstGeom prst="rect">
            <a:avLst/>
          </a:prstGeom>
          <a:noFill/>
          <a:ln w="12700">
            <a:noFill/>
            <a:miter lim="800000"/>
            <a:headEnd type="none" w="sm" len="sm"/>
            <a:tailEnd type="none" w="sm" len="sm"/>
          </a:ln>
        </p:spPr>
        <p:txBody>
          <a:bodyPr>
            <a:spAutoFit/>
          </a:bodyPr>
          <a:lstStyle/>
          <a:p>
            <a:pPr marL="457200" indent="-457200">
              <a:buClr>
                <a:srgbClr val="389700"/>
              </a:buClr>
              <a:buFont typeface="Monotype Sorts" charset="2"/>
              <a:buNone/>
            </a:pPr>
            <a:r>
              <a:rPr lang="en-US" sz="3000" b="1">
                <a:solidFill>
                  <a:srgbClr val="389700"/>
                </a:solidFill>
                <a:latin typeface="Arial" charset="0"/>
                <a:sym typeface="Wingdings" pitchFamily="2" charset="2"/>
              </a:rPr>
              <a:t> </a:t>
            </a:r>
            <a:r>
              <a:rPr lang="en-US" sz="3000" b="1">
                <a:latin typeface="Arial" charset="0"/>
                <a:cs typeface="Times New Roman" pitchFamily="18" charset="0"/>
              </a:rPr>
              <a:t>Cyclones</a:t>
            </a:r>
            <a:r>
              <a:rPr lang="en-US" sz="3000">
                <a:latin typeface="Arial" charset="0"/>
                <a:cs typeface="Times New Roman" pitchFamily="18" charset="0"/>
              </a:rPr>
              <a:t> are centers of low pressure. </a:t>
            </a:r>
          </a:p>
        </p:txBody>
      </p:sp>
      <p:sp>
        <p:nvSpPr>
          <p:cNvPr id="12294" name="Rectangle 18"/>
          <p:cNvSpPr>
            <a:spLocks noChangeArrowheads="1"/>
          </p:cNvSpPr>
          <p:nvPr/>
        </p:nvSpPr>
        <p:spPr bwMode="auto">
          <a:xfrm>
            <a:off x="314325" y="2640013"/>
            <a:ext cx="8543925" cy="554037"/>
          </a:xfrm>
          <a:prstGeom prst="rect">
            <a:avLst/>
          </a:prstGeom>
          <a:noFill/>
          <a:ln w="12700">
            <a:noFill/>
            <a:miter lim="800000"/>
            <a:headEnd type="none" w="sm" len="sm"/>
            <a:tailEnd type="none" w="sm" len="sm"/>
          </a:ln>
        </p:spPr>
        <p:txBody>
          <a:bodyPr>
            <a:spAutoFit/>
          </a:bodyPr>
          <a:lstStyle/>
          <a:p>
            <a:pPr marL="457200" indent="-457200">
              <a:buClr>
                <a:srgbClr val="389700"/>
              </a:buClr>
              <a:buFont typeface="Monotype Sorts" charset="2"/>
              <a:buNone/>
            </a:pPr>
            <a:r>
              <a:rPr lang="en-US" sz="3000" b="1">
                <a:solidFill>
                  <a:srgbClr val="389700"/>
                </a:solidFill>
                <a:latin typeface="Arial" charset="0"/>
                <a:sym typeface="Wingdings" pitchFamily="2" charset="2"/>
              </a:rPr>
              <a:t> </a:t>
            </a:r>
            <a:r>
              <a:rPr lang="en-US" sz="3000" b="1">
                <a:latin typeface="Arial" charset="0"/>
                <a:cs typeface="Times New Roman" pitchFamily="18" charset="0"/>
              </a:rPr>
              <a:t>Anticyclones</a:t>
            </a:r>
            <a:r>
              <a:rPr lang="en-US" sz="3000">
                <a:latin typeface="Arial" charset="0"/>
                <a:cs typeface="Times New Roman" pitchFamily="18" charset="0"/>
              </a:rPr>
              <a:t> are centers of high pressure.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4763" y="0"/>
            <a:ext cx="9159876" cy="6629400"/>
            <a:chOff x="-10" y="0"/>
            <a:chExt cx="5770" cy="4176"/>
          </a:xfrm>
        </p:grpSpPr>
        <p:grpSp>
          <p:nvGrpSpPr>
            <p:cNvPr id="13318" name="Group 3"/>
            <p:cNvGrpSpPr>
              <a:grpSpLocks/>
            </p:cNvGrpSpPr>
            <p:nvPr/>
          </p:nvGrpSpPr>
          <p:grpSpPr bwMode="auto">
            <a:xfrm>
              <a:off x="192" y="960"/>
              <a:ext cx="5376" cy="3216"/>
              <a:chOff x="192" y="960"/>
              <a:chExt cx="5376" cy="3216"/>
            </a:xfrm>
          </p:grpSpPr>
          <p:sp>
            <p:nvSpPr>
              <p:cNvPr id="13327" name="AutoShape 4"/>
              <p:cNvSpPr>
                <a:spLocks noChangeAspect="1" noChangeArrowheads="1"/>
              </p:cNvSpPr>
              <p:nvPr/>
            </p:nvSpPr>
            <p:spPr bwMode="auto">
              <a:xfrm>
                <a:off x="192" y="960"/>
                <a:ext cx="5376" cy="3216"/>
              </a:xfrm>
              <a:prstGeom prst="roundRect">
                <a:avLst>
                  <a:gd name="adj" fmla="val 22130"/>
                </a:avLst>
              </a:prstGeom>
              <a:solidFill>
                <a:srgbClr val="FFFFFF"/>
              </a:solidFill>
              <a:ln w="12700">
                <a:noFill/>
                <a:miter lim="800000"/>
                <a:headEnd type="none" w="sm" len="sm"/>
                <a:tailEnd type="none" w="sm" len="sm"/>
              </a:ln>
            </p:spPr>
            <p:txBody>
              <a:bodyPr wrap="none" anchor="ctr"/>
              <a:lstStyle/>
              <a:p>
                <a:endParaRPr lang="en-US"/>
              </a:p>
            </p:txBody>
          </p:sp>
          <p:sp>
            <p:nvSpPr>
              <p:cNvPr id="13328" name="Rectangle 5"/>
              <p:cNvSpPr>
                <a:spLocks noChangeAspect="1" noChangeArrowheads="1"/>
              </p:cNvSpPr>
              <p:nvPr/>
            </p:nvSpPr>
            <p:spPr bwMode="auto">
              <a:xfrm>
                <a:off x="635" y="1032"/>
                <a:ext cx="2079" cy="365"/>
              </a:xfrm>
              <a:prstGeom prst="rect">
                <a:avLst/>
              </a:prstGeom>
              <a:noFill/>
              <a:ln w="12700">
                <a:noFill/>
                <a:miter lim="800000"/>
                <a:headEnd type="none" w="sm" len="sm"/>
                <a:tailEnd type="none" w="sm" len="sm"/>
              </a:ln>
            </p:spPr>
            <p:txBody>
              <a:bodyPr wrap="none">
                <a:spAutoFit/>
              </a:bodyPr>
              <a:lstStyle/>
              <a:p>
                <a:r>
                  <a:rPr lang="en-US" sz="3200" b="1">
                    <a:solidFill>
                      <a:srgbClr val="008000"/>
                    </a:solidFill>
                    <a:latin typeface="Arial" charset="0"/>
                    <a:cs typeface="Times New Roman" pitchFamily="18" charset="0"/>
                  </a:rPr>
                  <a:t>Highs and Lows</a:t>
                </a:r>
              </a:p>
            </p:txBody>
          </p:sp>
        </p:grpSp>
        <p:grpSp>
          <p:nvGrpSpPr>
            <p:cNvPr id="13319" name="Group 6"/>
            <p:cNvGrpSpPr>
              <a:grpSpLocks/>
            </p:cNvGrpSpPr>
            <p:nvPr/>
          </p:nvGrpSpPr>
          <p:grpSpPr bwMode="auto">
            <a:xfrm>
              <a:off x="-10" y="0"/>
              <a:ext cx="5770" cy="901"/>
              <a:chOff x="-10" y="0"/>
              <a:chExt cx="5770" cy="901"/>
            </a:xfrm>
          </p:grpSpPr>
          <p:sp>
            <p:nvSpPr>
              <p:cNvPr id="13320" name="Rectangle 7"/>
              <p:cNvSpPr>
                <a:spLocks noChangeArrowheads="1"/>
              </p:cNvSpPr>
              <p:nvPr/>
            </p:nvSpPr>
            <p:spPr bwMode="auto">
              <a:xfrm>
                <a:off x="-6" y="0"/>
                <a:ext cx="5760" cy="768"/>
              </a:xfrm>
              <a:prstGeom prst="rect">
                <a:avLst/>
              </a:prstGeom>
              <a:solidFill>
                <a:srgbClr val="D00C0C"/>
              </a:solidFill>
              <a:ln w="63500">
                <a:noFill/>
                <a:miter lim="800000"/>
                <a:headEnd type="none" w="sm" len="sm"/>
                <a:tailEnd type="none" w="sm" len="sm"/>
              </a:ln>
            </p:spPr>
            <p:txBody>
              <a:bodyPr wrap="none" anchor="ctr"/>
              <a:lstStyle/>
              <a:p>
                <a:endParaRPr lang="en-US"/>
              </a:p>
            </p:txBody>
          </p:sp>
          <p:grpSp>
            <p:nvGrpSpPr>
              <p:cNvPr id="13321" name="Group 8"/>
              <p:cNvGrpSpPr>
                <a:grpSpLocks/>
              </p:cNvGrpSpPr>
              <p:nvPr/>
            </p:nvGrpSpPr>
            <p:grpSpPr bwMode="auto">
              <a:xfrm>
                <a:off x="-10" y="0"/>
                <a:ext cx="5770" cy="86"/>
                <a:chOff x="-5" y="0"/>
                <a:chExt cx="5770" cy="86"/>
              </a:xfrm>
            </p:grpSpPr>
            <p:sp>
              <p:nvSpPr>
                <p:cNvPr id="13325"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096714"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nvGrpSpPr>
              <p:cNvPr id="13322" name="Group 11"/>
              <p:cNvGrpSpPr>
                <a:grpSpLocks/>
              </p:cNvGrpSpPr>
              <p:nvPr/>
            </p:nvGrpSpPr>
            <p:grpSpPr bwMode="auto">
              <a:xfrm>
                <a:off x="-5" y="768"/>
                <a:ext cx="5760" cy="133"/>
                <a:chOff x="1" y="768"/>
                <a:chExt cx="5760" cy="133"/>
              </a:xfrm>
            </p:grpSpPr>
            <p:sp>
              <p:nvSpPr>
                <p:cNvPr id="13323"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096717"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grpSp>
      <p:sp>
        <p:nvSpPr>
          <p:cNvPr id="13315" name="Rectangle 14"/>
          <p:cNvSpPr>
            <a:spLocks noChangeArrowheads="1"/>
          </p:cNvSpPr>
          <p:nvPr>
            <p:ph type="title"/>
          </p:nvPr>
        </p:nvSpPr>
        <p:spPr bwMode="auto">
          <a:xfrm>
            <a:off x="0" y="228600"/>
            <a:ext cx="91440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200" b="1" smtClean="0">
                <a:solidFill>
                  <a:srgbClr val="FFD600"/>
                </a:solidFill>
                <a:cs typeface="Times New Roman" pitchFamily="18" charset="0"/>
              </a:rPr>
              <a:t>19.2 </a:t>
            </a:r>
            <a:r>
              <a:rPr lang="en-US" sz="4200" b="1" smtClean="0">
                <a:cs typeface="Times New Roman" pitchFamily="18" charset="0"/>
              </a:rPr>
              <a:t> Pressure Centers and Winds    </a:t>
            </a:r>
            <a:endParaRPr lang="en-US" smtClean="0"/>
          </a:p>
        </p:txBody>
      </p:sp>
      <p:sp>
        <p:nvSpPr>
          <p:cNvPr id="13316" name="Rectangle 15"/>
          <p:cNvSpPr>
            <a:spLocks noChangeArrowheads="1"/>
          </p:cNvSpPr>
          <p:nvPr/>
        </p:nvSpPr>
        <p:spPr bwMode="auto">
          <a:xfrm>
            <a:off x="273050" y="2163763"/>
            <a:ext cx="8610600" cy="554037"/>
          </a:xfrm>
          <a:prstGeom prst="rect">
            <a:avLst/>
          </a:prstGeom>
          <a:noFill/>
          <a:ln w="12700">
            <a:noFill/>
            <a:miter lim="800000"/>
            <a:headEnd type="none" w="sm" len="sm"/>
            <a:tailEnd type="none" w="sm" len="sm"/>
          </a:ln>
        </p:spPr>
        <p:txBody>
          <a:bodyPr>
            <a:spAutoFit/>
          </a:bodyPr>
          <a:lstStyle/>
          <a:p>
            <a:pPr marL="457200" indent="-457200">
              <a:buClr>
                <a:srgbClr val="389700"/>
              </a:buClr>
              <a:buFont typeface="Monotype Sorts" charset="2"/>
              <a:buNone/>
            </a:pPr>
            <a:r>
              <a:rPr lang="en-US" sz="3000" b="1">
                <a:solidFill>
                  <a:srgbClr val="389700"/>
                </a:solidFill>
                <a:latin typeface="Arial" charset="0"/>
                <a:sym typeface="Wingdings" pitchFamily="2" charset="2"/>
              </a:rPr>
              <a:t> </a:t>
            </a:r>
            <a:r>
              <a:rPr lang="en-US" sz="3000">
                <a:latin typeface="Arial" charset="0"/>
                <a:cs typeface="Times New Roman" pitchFamily="18" charset="0"/>
              </a:rPr>
              <a:t>Cyclonic and Anticyclonic Winds</a:t>
            </a:r>
          </a:p>
        </p:txBody>
      </p:sp>
      <p:sp>
        <p:nvSpPr>
          <p:cNvPr id="13317" name="Rectangle 16"/>
          <p:cNvSpPr>
            <a:spLocks noChangeArrowheads="1"/>
          </p:cNvSpPr>
          <p:nvPr/>
        </p:nvSpPr>
        <p:spPr bwMode="auto">
          <a:xfrm>
            <a:off x="314325" y="2728913"/>
            <a:ext cx="8499475" cy="2400300"/>
          </a:xfrm>
          <a:prstGeom prst="rect">
            <a:avLst/>
          </a:prstGeom>
          <a:noFill/>
          <a:ln w="12700">
            <a:noFill/>
            <a:miter lim="800000"/>
            <a:headEnd type="none" w="sm" len="sm"/>
            <a:tailEnd type="none" w="sm" len="sm"/>
          </a:ln>
        </p:spPr>
        <p:txBody>
          <a:bodyPr>
            <a:spAutoFit/>
          </a:bodyPr>
          <a:lstStyle/>
          <a:p>
            <a:pPr marL="292100" indent="-292100">
              <a:buClr>
                <a:srgbClr val="389700"/>
              </a:buClr>
              <a:buFont typeface="Monotype Sorts" charset="2"/>
              <a:buNone/>
            </a:pPr>
            <a:r>
              <a:rPr lang="en-US" sz="2800">
                <a:latin typeface="Arial" charset="0"/>
                <a:sym typeface="Wingdings" pitchFamily="2" charset="2"/>
              </a:rPr>
              <a:t>•  </a:t>
            </a:r>
            <a:r>
              <a:rPr lang="en-US" sz="3000">
                <a:latin typeface="Arial" charset="0"/>
                <a:cs typeface="Times New Roman" pitchFamily="18" charset="0"/>
              </a:rPr>
              <a:t>When the pressure gradient and the Coriolis effect are applied to pressure centers in the Northern Hemisphere, winds blow counterclockwise around a low. Around a high, they blow clockwise.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59875" cy="1430338"/>
            <a:chOff x="-5" y="0"/>
            <a:chExt cx="5770" cy="901"/>
          </a:xfrm>
        </p:grpSpPr>
        <p:sp>
          <p:nvSpPr>
            <p:cNvPr id="14341" name="Rectangle 3"/>
            <p:cNvSpPr>
              <a:spLocks noChangeArrowheads="1"/>
            </p:cNvSpPr>
            <p:nvPr/>
          </p:nvSpPr>
          <p:spPr bwMode="auto">
            <a:xfrm>
              <a:off x="-1" y="0"/>
              <a:ext cx="5760" cy="768"/>
            </a:xfrm>
            <a:prstGeom prst="rect">
              <a:avLst/>
            </a:prstGeom>
            <a:solidFill>
              <a:srgbClr val="D00C0C"/>
            </a:solidFill>
            <a:ln w="63500">
              <a:noFill/>
              <a:miter lim="800000"/>
              <a:headEnd type="none" w="sm" len="sm"/>
              <a:tailEnd type="none" w="sm" len="sm"/>
            </a:ln>
          </p:spPr>
          <p:txBody>
            <a:bodyPr wrap="none" anchor="ctr"/>
            <a:lstStyle/>
            <a:p>
              <a:endParaRPr lang="en-US"/>
            </a:p>
          </p:txBody>
        </p:sp>
        <p:grpSp>
          <p:nvGrpSpPr>
            <p:cNvPr id="14342" name="Group 4"/>
            <p:cNvGrpSpPr>
              <a:grpSpLocks/>
            </p:cNvGrpSpPr>
            <p:nvPr/>
          </p:nvGrpSpPr>
          <p:grpSpPr bwMode="auto">
            <a:xfrm>
              <a:off x="-5" y="0"/>
              <a:ext cx="5770" cy="86"/>
              <a:chOff x="-5" y="0"/>
              <a:chExt cx="5770" cy="86"/>
            </a:xfrm>
          </p:grpSpPr>
          <p:sp>
            <p:nvSpPr>
              <p:cNvPr id="14346"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098758"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nvGrpSpPr>
            <p:cNvPr id="14343" name="Group 7"/>
            <p:cNvGrpSpPr>
              <a:grpSpLocks/>
            </p:cNvGrpSpPr>
            <p:nvPr/>
          </p:nvGrpSpPr>
          <p:grpSpPr bwMode="auto">
            <a:xfrm>
              <a:off x="0" y="768"/>
              <a:ext cx="5760" cy="133"/>
              <a:chOff x="1" y="768"/>
              <a:chExt cx="5760" cy="133"/>
            </a:xfrm>
          </p:grpSpPr>
          <p:sp>
            <p:nvSpPr>
              <p:cNvPr id="14344"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098761"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sp>
        <p:nvSpPr>
          <p:cNvPr id="14339" name="Rectangle 10"/>
          <p:cNvSpPr>
            <a:spLocks noChangeArrowheads="1"/>
          </p:cNvSpPr>
          <p:nvPr>
            <p:ph type="title"/>
          </p:nvPr>
        </p:nvSpPr>
        <p:spPr bwMode="auto">
          <a:xfrm>
            <a:off x="0" y="231775"/>
            <a:ext cx="9144000" cy="914400"/>
          </a:xfrm>
          <a:noFill/>
          <a:ln>
            <a:miter lim="800000"/>
            <a:headEnd/>
            <a:tailEnd/>
          </a:ln>
        </p:spPr>
        <p:txBody>
          <a:bodyPr vert="horz" wrap="square" lIns="91440" tIns="45720" rIns="91440" bIns="45720" numCol="1" anchor="t" anchorCtr="0" compatLnSpc="1">
            <a:prstTxWarp prst="textNoShape">
              <a:avLst/>
            </a:prstTxWarp>
          </a:bodyPr>
          <a:lstStyle/>
          <a:p>
            <a:pPr algn="ctr">
              <a:tabLst>
                <a:tab pos="2979738" algn="l"/>
              </a:tabLst>
            </a:pPr>
            <a:r>
              <a:rPr lang="en-US" b="1" smtClean="0">
                <a:cs typeface="Times New Roman" pitchFamily="18" charset="0"/>
              </a:rPr>
              <a:t>Cyclonic and Anticyclonic Winds</a:t>
            </a:r>
            <a:endParaRPr lang="en-US" sz="2800" smtClean="0">
              <a:solidFill>
                <a:schemeClr val="tx1"/>
              </a:solidFill>
              <a:cs typeface="Times New Roman" pitchFamily="18" charset="0"/>
            </a:endParaRPr>
          </a:p>
        </p:txBody>
      </p:sp>
      <p:pic>
        <p:nvPicPr>
          <p:cNvPr id="14340" name="Picture 14"/>
          <p:cNvPicPr>
            <a:picLocks noChangeAspect="1" noChangeArrowheads="1"/>
          </p:cNvPicPr>
          <p:nvPr/>
        </p:nvPicPr>
        <p:blipFill>
          <a:blip r:embed="rId3" cstate="print"/>
          <a:srcRect/>
          <a:stretch>
            <a:fillRect/>
          </a:stretch>
        </p:blipFill>
        <p:spPr bwMode="auto">
          <a:xfrm>
            <a:off x="82550" y="1381125"/>
            <a:ext cx="9061450" cy="4037013"/>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4763" y="0"/>
            <a:ext cx="9159876" cy="6629400"/>
            <a:chOff x="-10" y="0"/>
            <a:chExt cx="5770" cy="4176"/>
          </a:xfrm>
        </p:grpSpPr>
        <p:sp>
          <p:nvSpPr>
            <p:cNvPr id="15369" name="AutoShape 4"/>
            <p:cNvSpPr>
              <a:spLocks noChangeAspect="1" noChangeArrowheads="1"/>
            </p:cNvSpPr>
            <p:nvPr/>
          </p:nvSpPr>
          <p:spPr bwMode="auto">
            <a:xfrm>
              <a:off x="192" y="960"/>
              <a:ext cx="5376" cy="3216"/>
            </a:xfrm>
            <a:prstGeom prst="roundRect">
              <a:avLst>
                <a:gd name="adj" fmla="val 22130"/>
              </a:avLst>
            </a:prstGeom>
            <a:solidFill>
              <a:srgbClr val="FFFFFF"/>
            </a:solidFill>
            <a:ln w="12700">
              <a:noFill/>
              <a:miter lim="800000"/>
              <a:headEnd type="none" w="sm" len="sm"/>
              <a:tailEnd type="none" w="sm" len="sm"/>
            </a:ln>
          </p:spPr>
          <p:txBody>
            <a:bodyPr wrap="none" anchor="ctr"/>
            <a:lstStyle/>
            <a:p>
              <a:endParaRPr lang="en-US"/>
            </a:p>
          </p:txBody>
        </p:sp>
        <p:grpSp>
          <p:nvGrpSpPr>
            <p:cNvPr id="15370" name="Group 6"/>
            <p:cNvGrpSpPr>
              <a:grpSpLocks/>
            </p:cNvGrpSpPr>
            <p:nvPr/>
          </p:nvGrpSpPr>
          <p:grpSpPr bwMode="auto">
            <a:xfrm>
              <a:off x="-10" y="0"/>
              <a:ext cx="5770" cy="901"/>
              <a:chOff x="-10" y="0"/>
              <a:chExt cx="5770" cy="901"/>
            </a:xfrm>
          </p:grpSpPr>
          <p:sp>
            <p:nvSpPr>
              <p:cNvPr id="15371" name="Rectangle 7"/>
              <p:cNvSpPr>
                <a:spLocks noChangeArrowheads="1"/>
              </p:cNvSpPr>
              <p:nvPr/>
            </p:nvSpPr>
            <p:spPr bwMode="auto">
              <a:xfrm>
                <a:off x="-6" y="0"/>
                <a:ext cx="5760" cy="768"/>
              </a:xfrm>
              <a:prstGeom prst="rect">
                <a:avLst/>
              </a:prstGeom>
              <a:solidFill>
                <a:srgbClr val="D00C0C"/>
              </a:solidFill>
              <a:ln w="63500">
                <a:noFill/>
                <a:miter lim="800000"/>
                <a:headEnd type="none" w="sm" len="sm"/>
                <a:tailEnd type="none" w="sm" len="sm"/>
              </a:ln>
            </p:spPr>
            <p:txBody>
              <a:bodyPr wrap="none" anchor="ctr"/>
              <a:lstStyle/>
              <a:p>
                <a:endParaRPr lang="en-US"/>
              </a:p>
            </p:txBody>
          </p:sp>
          <p:grpSp>
            <p:nvGrpSpPr>
              <p:cNvPr id="15372" name="Group 8"/>
              <p:cNvGrpSpPr>
                <a:grpSpLocks/>
              </p:cNvGrpSpPr>
              <p:nvPr/>
            </p:nvGrpSpPr>
            <p:grpSpPr bwMode="auto">
              <a:xfrm>
                <a:off x="-10" y="0"/>
                <a:ext cx="5770" cy="86"/>
                <a:chOff x="-5" y="0"/>
                <a:chExt cx="5770" cy="86"/>
              </a:xfrm>
            </p:grpSpPr>
            <p:sp>
              <p:nvSpPr>
                <p:cNvPr id="15376"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100810"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nvGrpSpPr>
              <p:cNvPr id="15373" name="Group 11"/>
              <p:cNvGrpSpPr>
                <a:grpSpLocks/>
              </p:cNvGrpSpPr>
              <p:nvPr/>
            </p:nvGrpSpPr>
            <p:grpSpPr bwMode="auto">
              <a:xfrm>
                <a:off x="-5" y="768"/>
                <a:ext cx="5760" cy="133"/>
                <a:chOff x="1" y="768"/>
                <a:chExt cx="5760" cy="133"/>
              </a:xfrm>
            </p:grpSpPr>
            <p:sp>
              <p:nvSpPr>
                <p:cNvPr id="15374"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100813"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grpSp>
      <p:sp>
        <p:nvSpPr>
          <p:cNvPr id="15363" name="Rectangle 14"/>
          <p:cNvSpPr>
            <a:spLocks noChangeArrowheads="1"/>
          </p:cNvSpPr>
          <p:nvPr>
            <p:ph type="title"/>
          </p:nvPr>
        </p:nvSpPr>
        <p:spPr bwMode="auto">
          <a:xfrm>
            <a:off x="0" y="228600"/>
            <a:ext cx="91440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200" b="1" smtClean="0">
                <a:solidFill>
                  <a:srgbClr val="FFD600"/>
                </a:solidFill>
                <a:cs typeface="Times New Roman" pitchFamily="18" charset="0"/>
              </a:rPr>
              <a:t>19.2 </a:t>
            </a:r>
            <a:r>
              <a:rPr lang="en-US" sz="4200" b="1" smtClean="0">
                <a:cs typeface="Times New Roman" pitchFamily="18" charset="0"/>
              </a:rPr>
              <a:t> Pressure Centers and Winds    </a:t>
            </a:r>
            <a:endParaRPr lang="en-US" smtClean="0"/>
          </a:p>
        </p:txBody>
      </p:sp>
      <p:sp>
        <p:nvSpPr>
          <p:cNvPr id="15364" name="Rectangle 15"/>
          <p:cNvSpPr>
            <a:spLocks noChangeArrowheads="1"/>
          </p:cNvSpPr>
          <p:nvPr/>
        </p:nvSpPr>
        <p:spPr bwMode="auto">
          <a:xfrm>
            <a:off x="300038" y="1528763"/>
            <a:ext cx="8583612" cy="554037"/>
          </a:xfrm>
          <a:prstGeom prst="rect">
            <a:avLst/>
          </a:prstGeom>
          <a:noFill/>
          <a:ln w="12700">
            <a:noFill/>
            <a:miter lim="800000"/>
            <a:headEnd type="none" w="sm" len="sm"/>
            <a:tailEnd type="none" w="sm" len="sm"/>
          </a:ln>
        </p:spPr>
        <p:txBody>
          <a:bodyPr>
            <a:spAutoFit/>
          </a:bodyPr>
          <a:lstStyle/>
          <a:p>
            <a:pPr marL="457200" indent="-457200">
              <a:buClr>
                <a:srgbClr val="389700"/>
              </a:buClr>
              <a:buFont typeface="Monotype Sorts" charset="2"/>
              <a:buNone/>
            </a:pPr>
            <a:r>
              <a:rPr lang="en-US" sz="3000" b="1">
                <a:solidFill>
                  <a:srgbClr val="389700"/>
                </a:solidFill>
                <a:latin typeface="Arial" charset="0"/>
                <a:sym typeface="Wingdings" pitchFamily="2" charset="2"/>
              </a:rPr>
              <a:t> </a:t>
            </a:r>
            <a:r>
              <a:rPr lang="en-US" sz="3000">
                <a:latin typeface="Arial" charset="0"/>
                <a:cs typeface="Times New Roman" pitchFamily="18" charset="0"/>
              </a:rPr>
              <a:t>Weather and Air Pressure</a:t>
            </a:r>
          </a:p>
        </p:txBody>
      </p:sp>
      <p:sp>
        <p:nvSpPr>
          <p:cNvPr id="15365" name="Rectangle 16"/>
          <p:cNvSpPr>
            <a:spLocks noChangeArrowheads="1"/>
          </p:cNvSpPr>
          <p:nvPr/>
        </p:nvSpPr>
        <p:spPr bwMode="auto">
          <a:xfrm>
            <a:off x="327025" y="2116138"/>
            <a:ext cx="8474075" cy="1476375"/>
          </a:xfrm>
          <a:prstGeom prst="rect">
            <a:avLst/>
          </a:prstGeom>
          <a:noFill/>
          <a:ln w="12700">
            <a:noFill/>
            <a:miter lim="800000"/>
            <a:headEnd type="none" w="sm" len="sm"/>
            <a:tailEnd type="none" w="sm" len="sm"/>
          </a:ln>
        </p:spPr>
        <p:txBody>
          <a:bodyPr>
            <a:spAutoFit/>
          </a:bodyPr>
          <a:lstStyle/>
          <a:p>
            <a:pPr marL="292100" indent="-292100">
              <a:buClr>
                <a:srgbClr val="389700"/>
              </a:buClr>
              <a:buFont typeface="Monotype Sorts" charset="2"/>
              <a:buNone/>
            </a:pPr>
            <a:r>
              <a:rPr lang="en-US" sz="3000">
                <a:latin typeface="Arial" charset="0"/>
                <a:sym typeface="Wingdings" pitchFamily="2" charset="2"/>
              </a:rPr>
              <a:t>•  </a:t>
            </a:r>
            <a:r>
              <a:rPr lang="en-US" sz="3000">
                <a:latin typeface="Arial" charset="0"/>
                <a:cs typeface="Times New Roman" pitchFamily="18" charset="0"/>
              </a:rPr>
              <a:t>Rising air is associated with cloud formation and precipitation, whereas sinking air produces clear skies.</a:t>
            </a:r>
          </a:p>
        </p:txBody>
      </p:sp>
      <p:sp>
        <p:nvSpPr>
          <p:cNvPr id="15366" name="Rectangle 18"/>
          <p:cNvSpPr>
            <a:spLocks noChangeArrowheads="1"/>
          </p:cNvSpPr>
          <p:nvPr/>
        </p:nvSpPr>
        <p:spPr bwMode="auto">
          <a:xfrm>
            <a:off x="331788" y="3657600"/>
            <a:ext cx="7623175" cy="554038"/>
          </a:xfrm>
          <a:prstGeom prst="rect">
            <a:avLst/>
          </a:prstGeom>
          <a:noFill/>
          <a:ln w="12700">
            <a:noFill/>
            <a:miter lim="800000"/>
            <a:headEnd type="none" w="sm" len="sm"/>
            <a:tailEnd type="none" w="sm" len="sm"/>
          </a:ln>
        </p:spPr>
        <p:txBody>
          <a:bodyPr>
            <a:spAutoFit/>
          </a:bodyPr>
          <a:lstStyle/>
          <a:p>
            <a:pPr marL="457200" indent="-457200">
              <a:buClr>
                <a:srgbClr val="389700"/>
              </a:buClr>
              <a:buFont typeface="Monotype Sorts" charset="2"/>
              <a:buNone/>
            </a:pPr>
            <a:r>
              <a:rPr lang="en-US" sz="3000" b="1">
                <a:solidFill>
                  <a:srgbClr val="389700"/>
                </a:solidFill>
                <a:latin typeface="Arial" charset="0"/>
                <a:sym typeface="Wingdings" pitchFamily="2" charset="2"/>
              </a:rPr>
              <a:t> </a:t>
            </a:r>
            <a:r>
              <a:rPr lang="en-US" sz="3000">
                <a:latin typeface="Arial" charset="0"/>
                <a:cs typeface="Times New Roman" pitchFamily="18" charset="0"/>
              </a:rPr>
              <a:t>Weather Forecasting</a:t>
            </a:r>
          </a:p>
        </p:txBody>
      </p:sp>
      <p:sp>
        <p:nvSpPr>
          <p:cNvPr id="15367" name="Rectangle 19"/>
          <p:cNvSpPr>
            <a:spLocks noChangeArrowheads="1"/>
          </p:cNvSpPr>
          <p:nvPr/>
        </p:nvSpPr>
        <p:spPr bwMode="auto">
          <a:xfrm>
            <a:off x="300038" y="4189413"/>
            <a:ext cx="8501062" cy="1016000"/>
          </a:xfrm>
          <a:prstGeom prst="rect">
            <a:avLst/>
          </a:prstGeom>
          <a:noFill/>
          <a:ln w="12700">
            <a:noFill/>
            <a:miter lim="800000"/>
            <a:headEnd type="none" w="sm" len="sm"/>
            <a:tailEnd type="none" w="sm" len="sm"/>
          </a:ln>
        </p:spPr>
        <p:txBody>
          <a:bodyPr>
            <a:spAutoFit/>
          </a:bodyPr>
          <a:lstStyle/>
          <a:p>
            <a:pPr marL="292100" indent="-292100">
              <a:buClr>
                <a:srgbClr val="389700"/>
              </a:buClr>
              <a:buFont typeface="Monotype Sorts" charset="2"/>
              <a:buNone/>
            </a:pPr>
            <a:r>
              <a:rPr lang="en-US" sz="3000">
                <a:latin typeface="Arial" charset="0"/>
                <a:sym typeface="Wingdings" pitchFamily="2" charset="2"/>
              </a:rPr>
              <a:t>•  </a:t>
            </a:r>
            <a:r>
              <a:rPr lang="en-US" sz="3000">
                <a:latin typeface="Arial" charset="0"/>
                <a:cs typeface="Times New Roman" pitchFamily="18" charset="0"/>
              </a:rPr>
              <a:t>Weather reports emphasize the locations and possible paths of cyclones and anticyclones.</a:t>
            </a:r>
          </a:p>
        </p:txBody>
      </p:sp>
      <p:sp>
        <p:nvSpPr>
          <p:cNvPr id="15368" name="Rectangle 20"/>
          <p:cNvSpPr>
            <a:spLocks noChangeArrowheads="1"/>
          </p:cNvSpPr>
          <p:nvPr/>
        </p:nvSpPr>
        <p:spPr bwMode="auto">
          <a:xfrm>
            <a:off x="341313" y="5213350"/>
            <a:ext cx="8502650" cy="1016000"/>
          </a:xfrm>
          <a:prstGeom prst="rect">
            <a:avLst/>
          </a:prstGeom>
          <a:noFill/>
          <a:ln w="12700">
            <a:noFill/>
            <a:miter lim="800000"/>
            <a:headEnd type="none" w="sm" len="sm"/>
            <a:tailEnd type="none" w="sm" len="sm"/>
          </a:ln>
        </p:spPr>
        <p:txBody>
          <a:bodyPr>
            <a:spAutoFit/>
          </a:bodyPr>
          <a:lstStyle/>
          <a:p>
            <a:pPr marL="292100" indent="-292100">
              <a:buClr>
                <a:srgbClr val="389700"/>
              </a:buClr>
              <a:buFont typeface="Monotype Sorts" charset="2"/>
              <a:buNone/>
            </a:pPr>
            <a:r>
              <a:rPr lang="en-US" sz="3000">
                <a:latin typeface="Arial" charset="0"/>
                <a:sym typeface="Wingdings" pitchFamily="2" charset="2"/>
              </a:rPr>
              <a:t>•  </a:t>
            </a:r>
            <a:r>
              <a:rPr lang="en-US" sz="3000">
                <a:latin typeface="Arial" charset="0"/>
                <a:cs typeface="Times New Roman" pitchFamily="18" charset="0"/>
              </a:rPr>
              <a:t>Low-pressure centers can produce bad weather in any season.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9"/>
          <p:cNvGrpSpPr>
            <a:grpSpLocks/>
          </p:cNvGrpSpPr>
          <p:nvPr/>
        </p:nvGrpSpPr>
        <p:grpSpPr bwMode="auto">
          <a:xfrm>
            <a:off x="-4763" y="0"/>
            <a:ext cx="9159876" cy="6654800"/>
            <a:chOff x="-3" y="0"/>
            <a:chExt cx="5770" cy="4192"/>
          </a:xfrm>
        </p:grpSpPr>
        <p:grpSp>
          <p:nvGrpSpPr>
            <p:cNvPr id="16389" name="Group 3"/>
            <p:cNvGrpSpPr>
              <a:grpSpLocks/>
            </p:cNvGrpSpPr>
            <p:nvPr/>
          </p:nvGrpSpPr>
          <p:grpSpPr bwMode="auto">
            <a:xfrm>
              <a:off x="79" y="976"/>
              <a:ext cx="5609" cy="3216"/>
              <a:chOff x="192" y="960"/>
              <a:chExt cx="5376" cy="3216"/>
            </a:xfrm>
          </p:grpSpPr>
          <p:sp>
            <p:nvSpPr>
              <p:cNvPr id="16398" name="AutoShape 4"/>
              <p:cNvSpPr>
                <a:spLocks noChangeAspect="1" noChangeArrowheads="1"/>
              </p:cNvSpPr>
              <p:nvPr/>
            </p:nvSpPr>
            <p:spPr bwMode="auto">
              <a:xfrm>
                <a:off x="192" y="960"/>
                <a:ext cx="5376" cy="3216"/>
              </a:xfrm>
              <a:prstGeom prst="roundRect">
                <a:avLst>
                  <a:gd name="adj" fmla="val 22130"/>
                </a:avLst>
              </a:prstGeom>
              <a:solidFill>
                <a:srgbClr val="FFFFFF"/>
              </a:solidFill>
              <a:ln w="12700">
                <a:noFill/>
                <a:miter lim="800000"/>
                <a:headEnd type="none" w="sm" len="sm"/>
                <a:tailEnd type="none" w="sm" len="sm"/>
              </a:ln>
            </p:spPr>
            <p:txBody>
              <a:bodyPr wrap="none" anchor="ctr"/>
              <a:lstStyle/>
              <a:p>
                <a:endParaRPr lang="en-US"/>
              </a:p>
            </p:txBody>
          </p:sp>
          <p:sp>
            <p:nvSpPr>
              <p:cNvPr id="16399" name="Rectangle 5"/>
              <p:cNvSpPr>
                <a:spLocks noChangeAspect="1" noChangeArrowheads="1"/>
              </p:cNvSpPr>
              <p:nvPr/>
            </p:nvSpPr>
            <p:spPr bwMode="auto">
              <a:xfrm>
                <a:off x="701" y="989"/>
                <a:ext cx="1931" cy="446"/>
              </a:xfrm>
              <a:prstGeom prst="rect">
                <a:avLst/>
              </a:prstGeom>
              <a:noFill/>
              <a:ln w="12700">
                <a:noFill/>
                <a:miter lim="800000"/>
                <a:headEnd type="none" w="sm" len="sm"/>
                <a:tailEnd type="none" w="sm" len="sm"/>
              </a:ln>
            </p:spPr>
            <p:txBody>
              <a:bodyPr wrap="none">
                <a:spAutoFit/>
              </a:bodyPr>
              <a:lstStyle/>
              <a:p>
                <a:r>
                  <a:rPr lang="en-US" sz="4000" b="1">
                    <a:solidFill>
                      <a:srgbClr val="008000"/>
                    </a:solidFill>
                    <a:latin typeface="Arial" charset="0"/>
                    <a:cs typeface="Times New Roman" pitchFamily="18" charset="0"/>
                  </a:rPr>
                  <a:t>Local Winds</a:t>
                </a:r>
              </a:p>
            </p:txBody>
          </p:sp>
        </p:grpSp>
        <p:grpSp>
          <p:nvGrpSpPr>
            <p:cNvPr id="16390" name="Group 6"/>
            <p:cNvGrpSpPr>
              <a:grpSpLocks/>
            </p:cNvGrpSpPr>
            <p:nvPr/>
          </p:nvGrpSpPr>
          <p:grpSpPr bwMode="auto">
            <a:xfrm>
              <a:off x="-3" y="0"/>
              <a:ext cx="5770" cy="901"/>
              <a:chOff x="-10" y="0"/>
              <a:chExt cx="5770" cy="901"/>
            </a:xfrm>
          </p:grpSpPr>
          <p:sp>
            <p:nvSpPr>
              <p:cNvPr id="16391" name="Rectangle 7"/>
              <p:cNvSpPr>
                <a:spLocks noChangeArrowheads="1"/>
              </p:cNvSpPr>
              <p:nvPr/>
            </p:nvSpPr>
            <p:spPr bwMode="auto">
              <a:xfrm>
                <a:off x="-6" y="0"/>
                <a:ext cx="5760" cy="768"/>
              </a:xfrm>
              <a:prstGeom prst="rect">
                <a:avLst/>
              </a:prstGeom>
              <a:solidFill>
                <a:srgbClr val="D00C0C"/>
              </a:solidFill>
              <a:ln w="63500">
                <a:noFill/>
                <a:miter lim="800000"/>
                <a:headEnd type="none" w="sm" len="sm"/>
                <a:tailEnd type="none" w="sm" len="sm"/>
              </a:ln>
            </p:spPr>
            <p:txBody>
              <a:bodyPr wrap="none" anchor="ctr"/>
              <a:lstStyle/>
              <a:p>
                <a:endParaRPr lang="en-US"/>
              </a:p>
            </p:txBody>
          </p:sp>
          <p:grpSp>
            <p:nvGrpSpPr>
              <p:cNvPr id="16392" name="Group 8"/>
              <p:cNvGrpSpPr>
                <a:grpSpLocks/>
              </p:cNvGrpSpPr>
              <p:nvPr/>
            </p:nvGrpSpPr>
            <p:grpSpPr bwMode="auto">
              <a:xfrm>
                <a:off x="-10" y="0"/>
                <a:ext cx="5770" cy="86"/>
                <a:chOff x="-5" y="0"/>
                <a:chExt cx="5770" cy="86"/>
              </a:xfrm>
            </p:grpSpPr>
            <p:sp>
              <p:nvSpPr>
                <p:cNvPr id="16396"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114122"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nvGrpSpPr>
              <p:cNvPr id="16393" name="Group 11"/>
              <p:cNvGrpSpPr>
                <a:grpSpLocks/>
              </p:cNvGrpSpPr>
              <p:nvPr/>
            </p:nvGrpSpPr>
            <p:grpSpPr bwMode="auto">
              <a:xfrm>
                <a:off x="-5" y="768"/>
                <a:ext cx="5760" cy="133"/>
                <a:chOff x="1" y="768"/>
                <a:chExt cx="5760" cy="133"/>
              </a:xfrm>
            </p:grpSpPr>
            <p:sp>
              <p:nvSpPr>
                <p:cNvPr id="16394"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114125"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grpSp>
      <p:sp>
        <p:nvSpPr>
          <p:cNvPr id="16387" name="Rectangle 14"/>
          <p:cNvSpPr>
            <a:spLocks noChangeArrowheads="1"/>
          </p:cNvSpPr>
          <p:nvPr>
            <p:ph type="title"/>
          </p:nvPr>
        </p:nvSpPr>
        <p:spPr bwMode="auto">
          <a:xfrm>
            <a:off x="0" y="228600"/>
            <a:ext cx="91440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smtClean="0">
                <a:solidFill>
                  <a:srgbClr val="FFD600"/>
                </a:solidFill>
                <a:cs typeface="Times New Roman" pitchFamily="18" charset="0"/>
              </a:rPr>
              <a:t>19.3 </a:t>
            </a:r>
            <a:r>
              <a:rPr lang="en-US" b="1" smtClean="0">
                <a:cs typeface="Times New Roman" pitchFamily="18" charset="0"/>
              </a:rPr>
              <a:t> Regional Wind Systems    </a:t>
            </a:r>
            <a:endParaRPr lang="en-US" smtClean="0"/>
          </a:p>
        </p:txBody>
      </p:sp>
      <p:sp>
        <p:nvSpPr>
          <p:cNvPr id="16388" name="Rectangle 15"/>
          <p:cNvSpPr>
            <a:spLocks noChangeArrowheads="1"/>
          </p:cNvSpPr>
          <p:nvPr/>
        </p:nvSpPr>
        <p:spPr bwMode="auto">
          <a:xfrm>
            <a:off x="327025" y="2279650"/>
            <a:ext cx="8653463" cy="2246313"/>
          </a:xfrm>
          <a:prstGeom prst="rect">
            <a:avLst/>
          </a:prstGeom>
          <a:noFill/>
          <a:ln w="12700">
            <a:noFill/>
            <a:miter lim="800000"/>
            <a:headEnd type="none" w="sm" len="sm"/>
            <a:tailEnd type="none" w="sm" len="sm"/>
          </a:ln>
        </p:spPr>
        <p:txBody>
          <a:bodyPr>
            <a:spAutoFit/>
          </a:bodyPr>
          <a:lstStyle/>
          <a:p>
            <a:pPr marL="457200" indent="-457200">
              <a:buClr>
                <a:srgbClr val="389700"/>
              </a:buClr>
              <a:buFont typeface="Monotype Sorts" charset="2"/>
              <a:buNone/>
            </a:pPr>
            <a:r>
              <a:rPr lang="en-US" sz="3500" b="1">
                <a:solidFill>
                  <a:srgbClr val="389700"/>
                </a:solidFill>
                <a:latin typeface="Arial" charset="0"/>
                <a:sym typeface="Wingdings" pitchFamily="2" charset="2"/>
              </a:rPr>
              <a:t> </a:t>
            </a:r>
            <a:r>
              <a:rPr lang="en-US" sz="3500">
                <a:latin typeface="Arial" charset="0"/>
                <a:cs typeface="Times New Roman" pitchFamily="18" charset="0"/>
              </a:rPr>
              <a:t>The local winds are caused either by topographic effects or by variations in surface composition—land and water—in the immediate area.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0"/>
            <a:ext cx="9159875" cy="1430338"/>
            <a:chOff x="-5" y="0"/>
            <a:chExt cx="5770" cy="901"/>
          </a:xfrm>
        </p:grpSpPr>
        <p:sp>
          <p:nvSpPr>
            <p:cNvPr id="17414" name="Rectangle 3"/>
            <p:cNvSpPr>
              <a:spLocks noChangeArrowheads="1"/>
            </p:cNvSpPr>
            <p:nvPr/>
          </p:nvSpPr>
          <p:spPr bwMode="auto">
            <a:xfrm>
              <a:off x="-1" y="0"/>
              <a:ext cx="5760" cy="768"/>
            </a:xfrm>
            <a:prstGeom prst="rect">
              <a:avLst/>
            </a:prstGeom>
            <a:solidFill>
              <a:srgbClr val="D00C0C"/>
            </a:solidFill>
            <a:ln w="63500">
              <a:noFill/>
              <a:miter lim="800000"/>
              <a:headEnd type="none" w="sm" len="sm"/>
              <a:tailEnd type="none" w="sm" len="sm"/>
            </a:ln>
          </p:spPr>
          <p:txBody>
            <a:bodyPr wrap="none" anchor="ctr"/>
            <a:lstStyle/>
            <a:p>
              <a:endParaRPr lang="en-US"/>
            </a:p>
          </p:txBody>
        </p:sp>
        <p:grpSp>
          <p:nvGrpSpPr>
            <p:cNvPr id="17415" name="Group 4"/>
            <p:cNvGrpSpPr>
              <a:grpSpLocks/>
            </p:cNvGrpSpPr>
            <p:nvPr/>
          </p:nvGrpSpPr>
          <p:grpSpPr bwMode="auto">
            <a:xfrm>
              <a:off x="-5" y="0"/>
              <a:ext cx="5770" cy="86"/>
              <a:chOff x="-5" y="0"/>
              <a:chExt cx="5770" cy="86"/>
            </a:xfrm>
          </p:grpSpPr>
          <p:sp>
            <p:nvSpPr>
              <p:cNvPr id="17419"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115142"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nvGrpSpPr>
            <p:cNvPr id="17416" name="Group 7"/>
            <p:cNvGrpSpPr>
              <a:grpSpLocks/>
            </p:cNvGrpSpPr>
            <p:nvPr/>
          </p:nvGrpSpPr>
          <p:grpSpPr bwMode="auto">
            <a:xfrm>
              <a:off x="0" y="768"/>
              <a:ext cx="5760" cy="133"/>
              <a:chOff x="1" y="768"/>
              <a:chExt cx="5760" cy="133"/>
            </a:xfrm>
          </p:grpSpPr>
          <p:sp>
            <p:nvSpPr>
              <p:cNvPr id="17417"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115145"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sp>
        <p:nvSpPr>
          <p:cNvPr id="17411" name="Rectangle 10"/>
          <p:cNvSpPr>
            <a:spLocks noChangeArrowheads="1"/>
          </p:cNvSpPr>
          <p:nvPr>
            <p:ph type="title"/>
          </p:nvPr>
        </p:nvSpPr>
        <p:spPr bwMode="auto">
          <a:xfrm>
            <a:off x="0" y="231775"/>
            <a:ext cx="9144000" cy="914400"/>
          </a:xfrm>
          <a:noFill/>
          <a:ln>
            <a:miter lim="800000"/>
            <a:headEnd/>
            <a:tailEnd/>
          </a:ln>
        </p:spPr>
        <p:txBody>
          <a:bodyPr vert="horz" wrap="square" lIns="91440" tIns="45720" rIns="91440" bIns="45720" numCol="1" anchor="t" anchorCtr="0" compatLnSpc="1">
            <a:prstTxWarp prst="textNoShape">
              <a:avLst/>
            </a:prstTxWarp>
          </a:bodyPr>
          <a:lstStyle/>
          <a:p>
            <a:pPr algn="ctr">
              <a:tabLst>
                <a:tab pos="2979738" algn="l"/>
              </a:tabLst>
            </a:pPr>
            <a:r>
              <a:rPr lang="en-US" b="1" smtClean="0">
                <a:cs typeface="Times New Roman" pitchFamily="18" charset="0"/>
              </a:rPr>
              <a:t>Sea and Land Breezes</a:t>
            </a:r>
            <a:endParaRPr lang="en-US" sz="2800" smtClean="0">
              <a:solidFill>
                <a:schemeClr val="tx1"/>
              </a:solidFill>
              <a:cs typeface="Times New Roman" pitchFamily="18" charset="0"/>
            </a:endParaRPr>
          </a:p>
        </p:txBody>
      </p:sp>
      <p:pic>
        <p:nvPicPr>
          <p:cNvPr id="17412" name="Picture 16"/>
          <p:cNvPicPr>
            <a:picLocks noChangeAspect="1" noChangeArrowheads="1"/>
          </p:cNvPicPr>
          <p:nvPr/>
        </p:nvPicPr>
        <p:blipFill>
          <a:blip r:embed="rId3" cstate="print"/>
          <a:srcRect/>
          <a:stretch>
            <a:fillRect/>
          </a:stretch>
        </p:blipFill>
        <p:spPr bwMode="auto">
          <a:xfrm>
            <a:off x="69850" y="3582988"/>
            <a:ext cx="9074150" cy="3275012"/>
          </a:xfrm>
          <a:prstGeom prst="rect">
            <a:avLst/>
          </a:prstGeom>
          <a:noFill/>
          <a:ln w="12700">
            <a:noFill/>
            <a:miter lim="800000"/>
            <a:headEnd type="none" w="sm" len="sm"/>
            <a:tailEnd type="none" w="sm" len="sm"/>
          </a:ln>
        </p:spPr>
      </p:pic>
      <p:sp>
        <p:nvSpPr>
          <p:cNvPr id="17413" name="Rectangle 17"/>
          <p:cNvSpPr>
            <a:spLocks noChangeArrowheads="1"/>
          </p:cNvSpPr>
          <p:nvPr/>
        </p:nvSpPr>
        <p:spPr bwMode="auto">
          <a:xfrm>
            <a:off x="0" y="1282700"/>
            <a:ext cx="8980488" cy="2246313"/>
          </a:xfrm>
          <a:prstGeom prst="rect">
            <a:avLst/>
          </a:prstGeom>
          <a:noFill/>
          <a:ln w="12700">
            <a:noFill/>
            <a:miter lim="800000"/>
            <a:headEnd type="none" w="sm" len="sm"/>
            <a:tailEnd type="none" w="sm" len="sm"/>
          </a:ln>
        </p:spPr>
        <p:txBody>
          <a:bodyPr>
            <a:spAutoFit/>
          </a:bodyPr>
          <a:lstStyle/>
          <a:p>
            <a:pPr marL="292100" indent="-292100">
              <a:buClr>
                <a:srgbClr val="389700"/>
              </a:buClr>
              <a:buFont typeface="Monotype Sorts" charset="2"/>
              <a:buNone/>
            </a:pPr>
            <a:r>
              <a:rPr lang="en-US" sz="2800">
                <a:latin typeface="Arial" charset="0"/>
                <a:sym typeface="Wingdings" pitchFamily="2" charset="2"/>
              </a:rPr>
              <a:t>•  </a:t>
            </a:r>
            <a:r>
              <a:rPr lang="en-US" sz="2800">
                <a:latin typeface="Arial" charset="0"/>
                <a:cs typeface="Times New Roman" pitchFamily="18" charset="0"/>
              </a:rPr>
              <a:t>In coastal areas during the warm summer months, the land surface is heated more intensely during the daylight hours. As a result, the air above the land surface heats, expands, and rises, creating an area of lower pressure. At night the reverse takes place.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4763" y="0"/>
            <a:ext cx="9159876" cy="6629400"/>
            <a:chOff x="-10" y="0"/>
            <a:chExt cx="5770" cy="4176"/>
          </a:xfrm>
        </p:grpSpPr>
        <p:sp>
          <p:nvSpPr>
            <p:cNvPr id="18438" name="AutoShape 4"/>
            <p:cNvSpPr>
              <a:spLocks noChangeAspect="1" noChangeArrowheads="1"/>
            </p:cNvSpPr>
            <p:nvPr/>
          </p:nvSpPr>
          <p:spPr bwMode="auto">
            <a:xfrm>
              <a:off x="192" y="960"/>
              <a:ext cx="5376" cy="3216"/>
            </a:xfrm>
            <a:prstGeom prst="roundRect">
              <a:avLst>
                <a:gd name="adj" fmla="val 22130"/>
              </a:avLst>
            </a:prstGeom>
            <a:solidFill>
              <a:srgbClr val="FFFFFF"/>
            </a:solidFill>
            <a:ln w="12700">
              <a:noFill/>
              <a:miter lim="800000"/>
              <a:headEnd type="none" w="sm" len="sm"/>
              <a:tailEnd type="none" w="sm" len="sm"/>
            </a:ln>
          </p:spPr>
          <p:txBody>
            <a:bodyPr wrap="none" anchor="ctr"/>
            <a:lstStyle/>
            <a:p>
              <a:endParaRPr lang="en-US"/>
            </a:p>
          </p:txBody>
        </p:sp>
        <p:grpSp>
          <p:nvGrpSpPr>
            <p:cNvPr id="18439" name="Group 6"/>
            <p:cNvGrpSpPr>
              <a:grpSpLocks/>
            </p:cNvGrpSpPr>
            <p:nvPr/>
          </p:nvGrpSpPr>
          <p:grpSpPr bwMode="auto">
            <a:xfrm>
              <a:off x="-10" y="0"/>
              <a:ext cx="5770" cy="901"/>
              <a:chOff x="-10" y="0"/>
              <a:chExt cx="5770" cy="901"/>
            </a:xfrm>
          </p:grpSpPr>
          <p:sp>
            <p:nvSpPr>
              <p:cNvPr id="18440" name="Rectangle 7"/>
              <p:cNvSpPr>
                <a:spLocks noChangeArrowheads="1"/>
              </p:cNvSpPr>
              <p:nvPr/>
            </p:nvSpPr>
            <p:spPr bwMode="auto">
              <a:xfrm>
                <a:off x="-6" y="0"/>
                <a:ext cx="5760" cy="768"/>
              </a:xfrm>
              <a:prstGeom prst="rect">
                <a:avLst/>
              </a:prstGeom>
              <a:solidFill>
                <a:srgbClr val="D00C0C"/>
              </a:solidFill>
              <a:ln w="63500">
                <a:noFill/>
                <a:miter lim="800000"/>
                <a:headEnd type="none" w="sm" len="sm"/>
                <a:tailEnd type="none" w="sm" len="sm"/>
              </a:ln>
            </p:spPr>
            <p:txBody>
              <a:bodyPr wrap="none" anchor="ctr"/>
              <a:lstStyle/>
              <a:p>
                <a:endParaRPr lang="en-US"/>
              </a:p>
            </p:txBody>
          </p:sp>
          <p:grpSp>
            <p:nvGrpSpPr>
              <p:cNvPr id="18441" name="Group 8"/>
              <p:cNvGrpSpPr>
                <a:grpSpLocks/>
              </p:cNvGrpSpPr>
              <p:nvPr/>
            </p:nvGrpSpPr>
            <p:grpSpPr bwMode="auto">
              <a:xfrm>
                <a:off x="-10" y="0"/>
                <a:ext cx="5770" cy="86"/>
                <a:chOff x="-5" y="0"/>
                <a:chExt cx="5770" cy="86"/>
              </a:xfrm>
            </p:grpSpPr>
            <p:sp>
              <p:nvSpPr>
                <p:cNvPr id="18445"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117194"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nvGrpSpPr>
              <p:cNvPr id="18442" name="Group 11"/>
              <p:cNvGrpSpPr>
                <a:grpSpLocks/>
              </p:cNvGrpSpPr>
              <p:nvPr/>
            </p:nvGrpSpPr>
            <p:grpSpPr bwMode="auto">
              <a:xfrm>
                <a:off x="-5" y="768"/>
                <a:ext cx="5760" cy="133"/>
                <a:chOff x="1" y="768"/>
                <a:chExt cx="5760" cy="133"/>
              </a:xfrm>
            </p:grpSpPr>
            <p:sp>
              <p:nvSpPr>
                <p:cNvPr id="18443"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117197"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grpSp>
      <p:sp>
        <p:nvSpPr>
          <p:cNvPr id="18435" name="Rectangle 14"/>
          <p:cNvSpPr>
            <a:spLocks noChangeArrowheads="1"/>
          </p:cNvSpPr>
          <p:nvPr>
            <p:ph type="title"/>
          </p:nvPr>
        </p:nvSpPr>
        <p:spPr bwMode="auto">
          <a:xfrm>
            <a:off x="0" y="228600"/>
            <a:ext cx="91440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smtClean="0">
                <a:solidFill>
                  <a:srgbClr val="FFD600"/>
                </a:solidFill>
                <a:cs typeface="Times New Roman" pitchFamily="18" charset="0"/>
              </a:rPr>
              <a:t>19.3 </a:t>
            </a:r>
            <a:r>
              <a:rPr lang="en-US" b="1" smtClean="0">
                <a:cs typeface="Times New Roman" pitchFamily="18" charset="0"/>
              </a:rPr>
              <a:t> Regional Wind Systems    </a:t>
            </a:r>
            <a:endParaRPr lang="en-US" smtClean="0"/>
          </a:p>
        </p:txBody>
      </p:sp>
      <p:sp>
        <p:nvSpPr>
          <p:cNvPr id="18436" name="Rectangle 16"/>
          <p:cNvSpPr>
            <a:spLocks noChangeArrowheads="1"/>
          </p:cNvSpPr>
          <p:nvPr/>
        </p:nvSpPr>
        <p:spPr bwMode="auto">
          <a:xfrm>
            <a:off x="327025" y="2155825"/>
            <a:ext cx="8486775" cy="3786188"/>
          </a:xfrm>
          <a:prstGeom prst="rect">
            <a:avLst/>
          </a:prstGeom>
          <a:noFill/>
          <a:ln w="12700">
            <a:noFill/>
            <a:miter lim="800000"/>
            <a:headEnd type="none" w="sm" len="sm"/>
            <a:tailEnd type="none" w="sm" len="sm"/>
          </a:ln>
        </p:spPr>
        <p:txBody>
          <a:bodyPr>
            <a:spAutoFit/>
          </a:bodyPr>
          <a:lstStyle/>
          <a:p>
            <a:pPr marL="292100" indent="-292100">
              <a:buClr>
                <a:srgbClr val="389700"/>
              </a:buClr>
              <a:buFont typeface="Monotype Sorts" charset="2"/>
              <a:buNone/>
            </a:pPr>
            <a:r>
              <a:rPr lang="en-US" sz="3000">
                <a:latin typeface="Arial" charset="0"/>
                <a:sym typeface="Wingdings" pitchFamily="2" charset="2"/>
              </a:rPr>
              <a:t>•  </a:t>
            </a:r>
            <a:r>
              <a:rPr lang="en-US" sz="3000">
                <a:latin typeface="Arial" charset="0"/>
                <a:cs typeface="Times New Roman" pitchFamily="18" charset="0"/>
              </a:rPr>
              <a:t>In mountainous regions during daylight hours, the air along the slopes of the mountains is heated more intensely than the air at the same elevation over the valley floor. Because this warmer air on the mountain slopes is less dense, it glides up along the slope and generates a valley breeze. After sunset the pattern may reverse.</a:t>
            </a:r>
          </a:p>
        </p:txBody>
      </p:sp>
      <p:sp>
        <p:nvSpPr>
          <p:cNvPr id="18437" name="Rectangle 17"/>
          <p:cNvSpPr>
            <a:spLocks noChangeArrowheads="1"/>
          </p:cNvSpPr>
          <p:nvPr/>
        </p:nvSpPr>
        <p:spPr bwMode="auto">
          <a:xfrm>
            <a:off x="546100" y="1541463"/>
            <a:ext cx="8337550" cy="554037"/>
          </a:xfrm>
          <a:prstGeom prst="rect">
            <a:avLst/>
          </a:prstGeom>
          <a:noFill/>
          <a:ln w="12700">
            <a:noFill/>
            <a:miter lim="800000"/>
            <a:headEnd type="none" w="sm" len="sm"/>
            <a:tailEnd type="none" w="sm" len="sm"/>
          </a:ln>
        </p:spPr>
        <p:txBody>
          <a:bodyPr>
            <a:spAutoFit/>
          </a:bodyPr>
          <a:lstStyle/>
          <a:p>
            <a:pPr marL="457200" indent="-457200">
              <a:buClr>
                <a:srgbClr val="389700"/>
              </a:buClr>
              <a:buFont typeface="Monotype Sorts" charset="2"/>
              <a:buNone/>
            </a:pPr>
            <a:r>
              <a:rPr lang="en-US" sz="3000" b="1">
                <a:solidFill>
                  <a:srgbClr val="389700"/>
                </a:solidFill>
                <a:latin typeface="Arial" charset="0"/>
                <a:sym typeface="Wingdings" pitchFamily="2" charset="2"/>
              </a:rPr>
              <a:t> </a:t>
            </a:r>
            <a:r>
              <a:rPr lang="en-US" sz="3000">
                <a:latin typeface="Arial" charset="0"/>
                <a:cs typeface="Times New Roman" pitchFamily="18" charset="0"/>
              </a:rPr>
              <a:t>Valley and Mountain Breezes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0"/>
            <a:ext cx="9159875" cy="1430338"/>
            <a:chOff x="-5" y="0"/>
            <a:chExt cx="5770" cy="901"/>
          </a:xfrm>
        </p:grpSpPr>
        <p:sp>
          <p:nvSpPr>
            <p:cNvPr id="19461" name="Rectangle 3"/>
            <p:cNvSpPr>
              <a:spLocks noChangeArrowheads="1"/>
            </p:cNvSpPr>
            <p:nvPr/>
          </p:nvSpPr>
          <p:spPr bwMode="auto">
            <a:xfrm>
              <a:off x="-1" y="0"/>
              <a:ext cx="5760" cy="768"/>
            </a:xfrm>
            <a:prstGeom prst="rect">
              <a:avLst/>
            </a:prstGeom>
            <a:solidFill>
              <a:srgbClr val="D00C0C"/>
            </a:solidFill>
            <a:ln w="63500">
              <a:noFill/>
              <a:miter lim="800000"/>
              <a:headEnd type="none" w="sm" len="sm"/>
              <a:tailEnd type="none" w="sm" len="sm"/>
            </a:ln>
          </p:spPr>
          <p:txBody>
            <a:bodyPr wrap="none" anchor="ctr"/>
            <a:lstStyle/>
            <a:p>
              <a:endParaRPr lang="en-US"/>
            </a:p>
          </p:txBody>
        </p:sp>
        <p:grpSp>
          <p:nvGrpSpPr>
            <p:cNvPr id="19462" name="Group 4"/>
            <p:cNvGrpSpPr>
              <a:grpSpLocks/>
            </p:cNvGrpSpPr>
            <p:nvPr/>
          </p:nvGrpSpPr>
          <p:grpSpPr bwMode="auto">
            <a:xfrm>
              <a:off x="-5" y="0"/>
              <a:ext cx="5770" cy="86"/>
              <a:chOff x="-5" y="0"/>
              <a:chExt cx="5770" cy="86"/>
            </a:xfrm>
          </p:grpSpPr>
          <p:sp>
            <p:nvSpPr>
              <p:cNvPr id="19466"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118214"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nvGrpSpPr>
            <p:cNvPr id="19463" name="Group 7"/>
            <p:cNvGrpSpPr>
              <a:grpSpLocks/>
            </p:cNvGrpSpPr>
            <p:nvPr/>
          </p:nvGrpSpPr>
          <p:grpSpPr bwMode="auto">
            <a:xfrm>
              <a:off x="0" y="768"/>
              <a:ext cx="5760" cy="133"/>
              <a:chOff x="1" y="768"/>
              <a:chExt cx="5760" cy="133"/>
            </a:xfrm>
          </p:grpSpPr>
          <p:sp>
            <p:nvSpPr>
              <p:cNvPr id="19464"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118217"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sp>
        <p:nvSpPr>
          <p:cNvPr id="19459" name="Rectangle 10"/>
          <p:cNvSpPr>
            <a:spLocks noChangeArrowheads="1"/>
          </p:cNvSpPr>
          <p:nvPr>
            <p:ph type="title"/>
          </p:nvPr>
        </p:nvSpPr>
        <p:spPr bwMode="auto">
          <a:xfrm>
            <a:off x="0" y="231775"/>
            <a:ext cx="9144000" cy="914400"/>
          </a:xfrm>
          <a:noFill/>
          <a:ln>
            <a:miter lim="800000"/>
            <a:headEnd/>
            <a:tailEnd/>
          </a:ln>
        </p:spPr>
        <p:txBody>
          <a:bodyPr vert="horz" wrap="square" lIns="91440" tIns="45720" rIns="91440" bIns="45720" numCol="1" anchor="t" anchorCtr="0" compatLnSpc="1">
            <a:prstTxWarp prst="textNoShape">
              <a:avLst/>
            </a:prstTxWarp>
          </a:bodyPr>
          <a:lstStyle/>
          <a:p>
            <a:pPr algn="ctr">
              <a:tabLst>
                <a:tab pos="2979738" algn="l"/>
              </a:tabLst>
            </a:pPr>
            <a:r>
              <a:rPr lang="en-US" b="1" smtClean="0">
                <a:cs typeface="Times New Roman" pitchFamily="18" charset="0"/>
              </a:rPr>
              <a:t>Valley and Mountain Breezes</a:t>
            </a:r>
            <a:endParaRPr lang="en-US" sz="2800" smtClean="0">
              <a:solidFill>
                <a:schemeClr val="tx1"/>
              </a:solidFill>
              <a:cs typeface="Times New Roman" pitchFamily="18" charset="0"/>
            </a:endParaRPr>
          </a:p>
        </p:txBody>
      </p:sp>
      <p:pic>
        <p:nvPicPr>
          <p:cNvPr id="19460" name="Picture 14"/>
          <p:cNvPicPr>
            <a:picLocks noChangeAspect="1" noChangeArrowheads="1"/>
          </p:cNvPicPr>
          <p:nvPr/>
        </p:nvPicPr>
        <p:blipFill>
          <a:blip r:embed="rId3" cstate="print"/>
          <a:srcRect/>
          <a:stretch>
            <a:fillRect/>
          </a:stretch>
        </p:blipFill>
        <p:spPr bwMode="auto">
          <a:xfrm>
            <a:off x="23813" y="1928813"/>
            <a:ext cx="9090025" cy="329882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4763" y="0"/>
            <a:ext cx="9159876" cy="6629400"/>
            <a:chOff x="-10" y="0"/>
            <a:chExt cx="5770" cy="4176"/>
          </a:xfrm>
        </p:grpSpPr>
        <p:grpSp>
          <p:nvGrpSpPr>
            <p:cNvPr id="20487" name="Group 3"/>
            <p:cNvGrpSpPr>
              <a:grpSpLocks/>
            </p:cNvGrpSpPr>
            <p:nvPr/>
          </p:nvGrpSpPr>
          <p:grpSpPr bwMode="auto">
            <a:xfrm>
              <a:off x="192" y="960"/>
              <a:ext cx="5376" cy="3216"/>
              <a:chOff x="192" y="960"/>
              <a:chExt cx="5376" cy="3216"/>
            </a:xfrm>
          </p:grpSpPr>
          <p:sp>
            <p:nvSpPr>
              <p:cNvPr id="20496" name="AutoShape 4"/>
              <p:cNvSpPr>
                <a:spLocks noChangeAspect="1" noChangeArrowheads="1"/>
              </p:cNvSpPr>
              <p:nvPr/>
            </p:nvSpPr>
            <p:spPr bwMode="auto">
              <a:xfrm>
                <a:off x="192" y="960"/>
                <a:ext cx="5376" cy="3216"/>
              </a:xfrm>
              <a:prstGeom prst="roundRect">
                <a:avLst>
                  <a:gd name="adj" fmla="val 22130"/>
                </a:avLst>
              </a:prstGeom>
              <a:solidFill>
                <a:srgbClr val="FFFFFF"/>
              </a:solidFill>
              <a:ln w="12700">
                <a:noFill/>
                <a:miter lim="800000"/>
                <a:headEnd type="none" w="sm" len="sm"/>
                <a:tailEnd type="none" w="sm" len="sm"/>
              </a:ln>
            </p:spPr>
            <p:txBody>
              <a:bodyPr wrap="none" anchor="ctr"/>
              <a:lstStyle/>
              <a:p>
                <a:endParaRPr lang="en-US"/>
              </a:p>
            </p:txBody>
          </p:sp>
          <p:sp>
            <p:nvSpPr>
              <p:cNvPr id="20497" name="Rectangle 5"/>
              <p:cNvSpPr>
                <a:spLocks noChangeAspect="1" noChangeArrowheads="1"/>
              </p:cNvSpPr>
              <p:nvPr/>
            </p:nvSpPr>
            <p:spPr bwMode="auto">
              <a:xfrm>
                <a:off x="635" y="1032"/>
                <a:ext cx="2904" cy="365"/>
              </a:xfrm>
              <a:prstGeom prst="rect">
                <a:avLst/>
              </a:prstGeom>
              <a:noFill/>
              <a:ln w="12700">
                <a:noFill/>
                <a:miter lim="800000"/>
                <a:headEnd type="none" w="sm" len="sm"/>
                <a:tailEnd type="none" w="sm" len="sm"/>
              </a:ln>
            </p:spPr>
            <p:txBody>
              <a:bodyPr wrap="none">
                <a:spAutoFit/>
              </a:bodyPr>
              <a:lstStyle/>
              <a:p>
                <a:r>
                  <a:rPr lang="en-US" sz="3200" b="1">
                    <a:solidFill>
                      <a:srgbClr val="008000"/>
                    </a:solidFill>
                    <a:latin typeface="Arial" charset="0"/>
                    <a:cs typeface="Times New Roman" pitchFamily="18" charset="0"/>
                  </a:rPr>
                  <a:t>How Wind Is Measured</a:t>
                </a:r>
              </a:p>
            </p:txBody>
          </p:sp>
        </p:grpSp>
        <p:grpSp>
          <p:nvGrpSpPr>
            <p:cNvPr id="20488" name="Group 6"/>
            <p:cNvGrpSpPr>
              <a:grpSpLocks/>
            </p:cNvGrpSpPr>
            <p:nvPr/>
          </p:nvGrpSpPr>
          <p:grpSpPr bwMode="auto">
            <a:xfrm>
              <a:off x="-10" y="0"/>
              <a:ext cx="5770" cy="901"/>
              <a:chOff x="-10" y="0"/>
              <a:chExt cx="5770" cy="901"/>
            </a:xfrm>
          </p:grpSpPr>
          <p:sp>
            <p:nvSpPr>
              <p:cNvPr id="20489" name="Rectangle 7"/>
              <p:cNvSpPr>
                <a:spLocks noChangeArrowheads="1"/>
              </p:cNvSpPr>
              <p:nvPr/>
            </p:nvSpPr>
            <p:spPr bwMode="auto">
              <a:xfrm>
                <a:off x="-6" y="0"/>
                <a:ext cx="5760" cy="768"/>
              </a:xfrm>
              <a:prstGeom prst="rect">
                <a:avLst/>
              </a:prstGeom>
              <a:solidFill>
                <a:srgbClr val="D00C0C"/>
              </a:solidFill>
              <a:ln w="63500">
                <a:noFill/>
                <a:miter lim="800000"/>
                <a:headEnd type="none" w="sm" len="sm"/>
                <a:tailEnd type="none" w="sm" len="sm"/>
              </a:ln>
            </p:spPr>
            <p:txBody>
              <a:bodyPr wrap="none" anchor="ctr"/>
              <a:lstStyle/>
              <a:p>
                <a:endParaRPr lang="en-US"/>
              </a:p>
            </p:txBody>
          </p:sp>
          <p:grpSp>
            <p:nvGrpSpPr>
              <p:cNvPr id="20490" name="Group 8"/>
              <p:cNvGrpSpPr>
                <a:grpSpLocks/>
              </p:cNvGrpSpPr>
              <p:nvPr/>
            </p:nvGrpSpPr>
            <p:grpSpPr bwMode="auto">
              <a:xfrm>
                <a:off x="-10" y="0"/>
                <a:ext cx="5770" cy="86"/>
                <a:chOff x="-5" y="0"/>
                <a:chExt cx="5770" cy="86"/>
              </a:xfrm>
            </p:grpSpPr>
            <p:sp>
              <p:nvSpPr>
                <p:cNvPr id="20494"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120266"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nvGrpSpPr>
              <p:cNvPr id="20491" name="Group 11"/>
              <p:cNvGrpSpPr>
                <a:grpSpLocks/>
              </p:cNvGrpSpPr>
              <p:nvPr/>
            </p:nvGrpSpPr>
            <p:grpSpPr bwMode="auto">
              <a:xfrm>
                <a:off x="-5" y="768"/>
                <a:ext cx="5760" cy="133"/>
                <a:chOff x="1" y="768"/>
                <a:chExt cx="5760" cy="133"/>
              </a:xfrm>
            </p:grpSpPr>
            <p:sp>
              <p:nvSpPr>
                <p:cNvPr id="20492"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120269"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grpSp>
      <p:sp>
        <p:nvSpPr>
          <p:cNvPr id="20483" name="Rectangle 14"/>
          <p:cNvSpPr>
            <a:spLocks noChangeArrowheads="1"/>
          </p:cNvSpPr>
          <p:nvPr>
            <p:ph type="title"/>
          </p:nvPr>
        </p:nvSpPr>
        <p:spPr bwMode="auto">
          <a:xfrm>
            <a:off x="0" y="228600"/>
            <a:ext cx="91440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smtClean="0">
                <a:solidFill>
                  <a:srgbClr val="FFD600"/>
                </a:solidFill>
                <a:cs typeface="Times New Roman" pitchFamily="18" charset="0"/>
              </a:rPr>
              <a:t>19.3 </a:t>
            </a:r>
            <a:r>
              <a:rPr lang="en-US" b="1" smtClean="0">
                <a:cs typeface="Times New Roman" pitchFamily="18" charset="0"/>
              </a:rPr>
              <a:t> Regional Wind Systems    </a:t>
            </a:r>
            <a:endParaRPr lang="en-US" smtClean="0"/>
          </a:p>
        </p:txBody>
      </p:sp>
      <p:sp>
        <p:nvSpPr>
          <p:cNvPr id="20484" name="Rectangle 15"/>
          <p:cNvSpPr>
            <a:spLocks noChangeArrowheads="1"/>
          </p:cNvSpPr>
          <p:nvPr/>
        </p:nvSpPr>
        <p:spPr bwMode="auto">
          <a:xfrm>
            <a:off x="1736725" y="2640013"/>
            <a:ext cx="7000875" cy="1477962"/>
          </a:xfrm>
          <a:prstGeom prst="rect">
            <a:avLst/>
          </a:prstGeom>
          <a:noFill/>
          <a:ln w="12700">
            <a:noFill/>
            <a:miter lim="800000"/>
            <a:headEnd type="none" w="sm" len="sm"/>
            <a:tailEnd type="none" w="sm" len="sm"/>
          </a:ln>
        </p:spPr>
        <p:txBody>
          <a:bodyPr>
            <a:spAutoFit/>
          </a:bodyPr>
          <a:lstStyle/>
          <a:p>
            <a:pPr marL="292100" indent="-292100">
              <a:buClr>
                <a:srgbClr val="389700"/>
              </a:buClr>
              <a:buFont typeface="Monotype Sorts" charset="2"/>
              <a:buNone/>
            </a:pPr>
            <a:r>
              <a:rPr lang="en-US" sz="3000">
                <a:latin typeface="Arial" charset="0"/>
                <a:sym typeface="Wingdings" pitchFamily="2" charset="2"/>
              </a:rPr>
              <a:t>•  </a:t>
            </a:r>
            <a:r>
              <a:rPr lang="en-US" sz="3000">
                <a:latin typeface="Arial" charset="0"/>
                <a:cs typeface="Times New Roman" pitchFamily="18" charset="0"/>
              </a:rPr>
              <a:t>The</a:t>
            </a:r>
            <a:r>
              <a:rPr lang="en-US" sz="3000" b="1">
                <a:latin typeface="Arial" charset="0"/>
                <a:cs typeface="Times New Roman" pitchFamily="18" charset="0"/>
              </a:rPr>
              <a:t> prevailing wind</a:t>
            </a:r>
            <a:r>
              <a:rPr lang="en-US" sz="3000">
                <a:latin typeface="Arial" charset="0"/>
                <a:cs typeface="Times New Roman" pitchFamily="18" charset="0"/>
              </a:rPr>
              <a:t> is the wind that blows more often from one direction than from any other.</a:t>
            </a:r>
          </a:p>
        </p:txBody>
      </p:sp>
      <p:sp>
        <p:nvSpPr>
          <p:cNvPr id="20485" name="Rectangle 16"/>
          <p:cNvSpPr>
            <a:spLocks noChangeArrowheads="1"/>
          </p:cNvSpPr>
          <p:nvPr/>
        </p:nvSpPr>
        <p:spPr bwMode="auto">
          <a:xfrm>
            <a:off x="1260475" y="2162175"/>
            <a:ext cx="7623175" cy="554038"/>
          </a:xfrm>
          <a:prstGeom prst="rect">
            <a:avLst/>
          </a:prstGeom>
          <a:noFill/>
          <a:ln w="12700">
            <a:noFill/>
            <a:miter lim="800000"/>
            <a:headEnd type="none" w="sm" len="sm"/>
            <a:tailEnd type="none" w="sm" len="sm"/>
          </a:ln>
        </p:spPr>
        <p:txBody>
          <a:bodyPr>
            <a:spAutoFit/>
          </a:bodyPr>
          <a:lstStyle/>
          <a:p>
            <a:pPr marL="457200" indent="-457200">
              <a:buClr>
                <a:srgbClr val="389700"/>
              </a:buClr>
              <a:buFont typeface="Monotype Sorts" charset="2"/>
              <a:buNone/>
            </a:pPr>
            <a:r>
              <a:rPr lang="en-US" sz="3000" b="1">
                <a:solidFill>
                  <a:srgbClr val="389700"/>
                </a:solidFill>
                <a:latin typeface="Arial" charset="0"/>
                <a:sym typeface="Wingdings" pitchFamily="2" charset="2"/>
              </a:rPr>
              <a:t> </a:t>
            </a:r>
            <a:r>
              <a:rPr lang="en-US" sz="3000">
                <a:latin typeface="Arial" charset="0"/>
                <a:cs typeface="Times New Roman" pitchFamily="18" charset="0"/>
              </a:rPr>
              <a:t>Wind Direction</a:t>
            </a:r>
          </a:p>
        </p:txBody>
      </p:sp>
      <p:sp>
        <p:nvSpPr>
          <p:cNvPr id="20486" name="Rectangle 17"/>
          <p:cNvSpPr>
            <a:spLocks noChangeArrowheads="1"/>
          </p:cNvSpPr>
          <p:nvPr/>
        </p:nvSpPr>
        <p:spPr bwMode="auto">
          <a:xfrm>
            <a:off x="1673225" y="4060825"/>
            <a:ext cx="7089775" cy="1477963"/>
          </a:xfrm>
          <a:prstGeom prst="rect">
            <a:avLst/>
          </a:prstGeom>
          <a:noFill/>
          <a:ln w="12700">
            <a:noFill/>
            <a:miter lim="800000"/>
            <a:headEnd type="none" w="sm" len="sm"/>
            <a:tailEnd type="none" w="sm" len="sm"/>
          </a:ln>
        </p:spPr>
        <p:txBody>
          <a:bodyPr>
            <a:spAutoFit/>
          </a:bodyPr>
          <a:lstStyle/>
          <a:p>
            <a:pPr marL="292100" indent="-292100">
              <a:buClr>
                <a:srgbClr val="389700"/>
              </a:buClr>
              <a:buFont typeface="Monotype Sorts" charset="2"/>
              <a:buNone/>
            </a:pPr>
            <a:r>
              <a:rPr lang="en-US" sz="3000">
                <a:latin typeface="Arial" charset="0"/>
                <a:sym typeface="Wingdings" pitchFamily="2" charset="2"/>
              </a:rPr>
              <a:t>•  </a:t>
            </a:r>
            <a:r>
              <a:rPr lang="en-US" sz="3000">
                <a:latin typeface="Arial" charset="0"/>
                <a:cs typeface="Times New Roman" pitchFamily="18" charset="0"/>
              </a:rPr>
              <a:t>In the United States, the westerlies consistently move weather from west to east across the continent.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4763" y="0"/>
            <a:ext cx="9159876" cy="6629400"/>
            <a:chOff x="-10" y="0"/>
            <a:chExt cx="5770" cy="4176"/>
          </a:xfrm>
        </p:grpSpPr>
        <p:grpSp>
          <p:nvGrpSpPr>
            <p:cNvPr id="21510" name="Group 3"/>
            <p:cNvGrpSpPr>
              <a:grpSpLocks/>
            </p:cNvGrpSpPr>
            <p:nvPr/>
          </p:nvGrpSpPr>
          <p:grpSpPr bwMode="auto">
            <a:xfrm>
              <a:off x="192" y="960"/>
              <a:ext cx="5376" cy="3216"/>
              <a:chOff x="192" y="960"/>
              <a:chExt cx="5376" cy="3216"/>
            </a:xfrm>
          </p:grpSpPr>
          <p:sp>
            <p:nvSpPr>
              <p:cNvPr id="21519" name="AutoShape 4"/>
              <p:cNvSpPr>
                <a:spLocks noChangeAspect="1" noChangeArrowheads="1"/>
              </p:cNvSpPr>
              <p:nvPr/>
            </p:nvSpPr>
            <p:spPr bwMode="auto">
              <a:xfrm>
                <a:off x="192" y="960"/>
                <a:ext cx="5376" cy="3216"/>
              </a:xfrm>
              <a:prstGeom prst="roundRect">
                <a:avLst>
                  <a:gd name="adj" fmla="val 22130"/>
                </a:avLst>
              </a:prstGeom>
              <a:solidFill>
                <a:srgbClr val="FFFFFF"/>
              </a:solidFill>
              <a:ln w="12700">
                <a:noFill/>
                <a:miter lim="800000"/>
                <a:headEnd type="none" w="sm" len="sm"/>
                <a:tailEnd type="none" w="sm" len="sm"/>
              </a:ln>
            </p:spPr>
            <p:txBody>
              <a:bodyPr wrap="none" anchor="ctr"/>
              <a:lstStyle/>
              <a:p>
                <a:endParaRPr lang="en-US"/>
              </a:p>
            </p:txBody>
          </p:sp>
          <p:sp>
            <p:nvSpPr>
              <p:cNvPr id="21520" name="Rectangle 5"/>
              <p:cNvSpPr>
                <a:spLocks noChangeAspect="1" noChangeArrowheads="1"/>
              </p:cNvSpPr>
              <p:nvPr/>
            </p:nvSpPr>
            <p:spPr bwMode="auto">
              <a:xfrm>
                <a:off x="635" y="963"/>
                <a:ext cx="3632" cy="446"/>
              </a:xfrm>
              <a:prstGeom prst="rect">
                <a:avLst/>
              </a:prstGeom>
              <a:noFill/>
              <a:ln w="12700">
                <a:noFill/>
                <a:miter lim="800000"/>
                <a:headEnd type="none" w="sm" len="sm"/>
                <a:tailEnd type="none" w="sm" len="sm"/>
              </a:ln>
            </p:spPr>
            <p:txBody>
              <a:bodyPr>
                <a:spAutoFit/>
              </a:bodyPr>
              <a:lstStyle/>
              <a:p>
                <a:r>
                  <a:rPr lang="en-US" sz="4000" b="1">
                    <a:solidFill>
                      <a:srgbClr val="008000"/>
                    </a:solidFill>
                    <a:latin typeface="Arial" charset="0"/>
                    <a:cs typeface="Times New Roman" pitchFamily="18" charset="0"/>
                  </a:rPr>
                  <a:t>How Wind Is Measured</a:t>
                </a:r>
              </a:p>
            </p:txBody>
          </p:sp>
        </p:grpSp>
        <p:grpSp>
          <p:nvGrpSpPr>
            <p:cNvPr id="21511" name="Group 6"/>
            <p:cNvGrpSpPr>
              <a:grpSpLocks/>
            </p:cNvGrpSpPr>
            <p:nvPr/>
          </p:nvGrpSpPr>
          <p:grpSpPr bwMode="auto">
            <a:xfrm>
              <a:off x="-10" y="0"/>
              <a:ext cx="5770" cy="901"/>
              <a:chOff x="-10" y="0"/>
              <a:chExt cx="5770" cy="901"/>
            </a:xfrm>
          </p:grpSpPr>
          <p:sp>
            <p:nvSpPr>
              <p:cNvPr id="21512" name="Rectangle 7"/>
              <p:cNvSpPr>
                <a:spLocks noChangeArrowheads="1"/>
              </p:cNvSpPr>
              <p:nvPr/>
            </p:nvSpPr>
            <p:spPr bwMode="auto">
              <a:xfrm>
                <a:off x="-6" y="0"/>
                <a:ext cx="5760" cy="768"/>
              </a:xfrm>
              <a:prstGeom prst="rect">
                <a:avLst/>
              </a:prstGeom>
              <a:solidFill>
                <a:srgbClr val="D00C0C"/>
              </a:solidFill>
              <a:ln w="63500">
                <a:noFill/>
                <a:miter lim="800000"/>
                <a:headEnd type="none" w="sm" len="sm"/>
                <a:tailEnd type="none" w="sm" len="sm"/>
              </a:ln>
            </p:spPr>
            <p:txBody>
              <a:bodyPr wrap="none" anchor="ctr"/>
              <a:lstStyle/>
              <a:p>
                <a:endParaRPr lang="en-US"/>
              </a:p>
            </p:txBody>
          </p:sp>
          <p:grpSp>
            <p:nvGrpSpPr>
              <p:cNvPr id="21513" name="Group 8"/>
              <p:cNvGrpSpPr>
                <a:grpSpLocks/>
              </p:cNvGrpSpPr>
              <p:nvPr/>
            </p:nvGrpSpPr>
            <p:grpSpPr bwMode="auto">
              <a:xfrm>
                <a:off x="-10" y="0"/>
                <a:ext cx="5770" cy="86"/>
                <a:chOff x="-5" y="0"/>
                <a:chExt cx="5770" cy="86"/>
              </a:xfrm>
            </p:grpSpPr>
            <p:sp>
              <p:nvSpPr>
                <p:cNvPr id="21517"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121290"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nvGrpSpPr>
              <p:cNvPr id="21514" name="Group 11"/>
              <p:cNvGrpSpPr>
                <a:grpSpLocks/>
              </p:cNvGrpSpPr>
              <p:nvPr/>
            </p:nvGrpSpPr>
            <p:grpSpPr bwMode="auto">
              <a:xfrm>
                <a:off x="-5" y="768"/>
                <a:ext cx="5760" cy="133"/>
                <a:chOff x="1" y="768"/>
                <a:chExt cx="5760" cy="133"/>
              </a:xfrm>
            </p:grpSpPr>
            <p:sp>
              <p:nvSpPr>
                <p:cNvPr id="21515"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121293"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grpSp>
      <p:sp>
        <p:nvSpPr>
          <p:cNvPr id="21507" name="Rectangle 14"/>
          <p:cNvSpPr>
            <a:spLocks noChangeArrowheads="1"/>
          </p:cNvSpPr>
          <p:nvPr>
            <p:ph type="title"/>
          </p:nvPr>
        </p:nvSpPr>
        <p:spPr bwMode="auto">
          <a:xfrm>
            <a:off x="0" y="228600"/>
            <a:ext cx="91440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smtClean="0">
                <a:solidFill>
                  <a:srgbClr val="FFD600"/>
                </a:solidFill>
                <a:cs typeface="Times New Roman" pitchFamily="18" charset="0"/>
              </a:rPr>
              <a:t>19.3 </a:t>
            </a:r>
            <a:r>
              <a:rPr lang="en-US" b="1" smtClean="0">
                <a:cs typeface="Times New Roman" pitchFamily="18" charset="0"/>
              </a:rPr>
              <a:t> Regional Wind Systems    </a:t>
            </a:r>
            <a:endParaRPr lang="en-US" smtClean="0"/>
          </a:p>
        </p:txBody>
      </p:sp>
      <p:sp>
        <p:nvSpPr>
          <p:cNvPr id="21508" name="Rectangle 15"/>
          <p:cNvSpPr>
            <a:spLocks noChangeArrowheads="1"/>
          </p:cNvSpPr>
          <p:nvPr/>
        </p:nvSpPr>
        <p:spPr bwMode="auto">
          <a:xfrm>
            <a:off x="682625" y="2497138"/>
            <a:ext cx="4530725" cy="3324225"/>
          </a:xfrm>
          <a:prstGeom prst="rect">
            <a:avLst/>
          </a:prstGeom>
          <a:noFill/>
          <a:ln w="12700">
            <a:noFill/>
            <a:miter lim="800000"/>
            <a:headEnd type="none" w="sm" len="sm"/>
            <a:tailEnd type="none" w="sm" len="sm"/>
          </a:ln>
        </p:spPr>
        <p:txBody>
          <a:bodyPr>
            <a:spAutoFit/>
          </a:bodyPr>
          <a:lstStyle/>
          <a:p>
            <a:pPr marL="292100" indent="-292100">
              <a:buClr>
                <a:srgbClr val="389700"/>
              </a:buClr>
              <a:buFont typeface="Monotype Sorts" charset="2"/>
              <a:buNone/>
            </a:pPr>
            <a:r>
              <a:rPr lang="en-US" sz="3500">
                <a:latin typeface="Arial" charset="0"/>
                <a:sym typeface="Wingdings" pitchFamily="2" charset="2"/>
              </a:rPr>
              <a:t>•  </a:t>
            </a:r>
            <a:r>
              <a:rPr lang="en-US" sz="3500">
                <a:latin typeface="Arial" charset="0"/>
                <a:cs typeface="Times New Roman" pitchFamily="18" charset="0"/>
              </a:rPr>
              <a:t>An</a:t>
            </a:r>
            <a:r>
              <a:rPr lang="en-US" sz="3500" b="1">
                <a:latin typeface="Arial" charset="0"/>
                <a:cs typeface="Times New Roman" pitchFamily="18" charset="0"/>
              </a:rPr>
              <a:t> anemometer </a:t>
            </a:r>
            <a:r>
              <a:rPr lang="en-US" sz="3500">
                <a:latin typeface="Arial" charset="0"/>
                <a:cs typeface="Times New Roman" pitchFamily="18" charset="0"/>
              </a:rPr>
              <a:t>is an instrument that resembles a cup and is commonly used to measure wind speed.</a:t>
            </a:r>
          </a:p>
        </p:txBody>
      </p:sp>
      <p:pic>
        <p:nvPicPr>
          <p:cNvPr id="21509" name="Picture 18" descr="Anemometer">
            <a:hlinkClick r:id="rId2"/>
          </p:cNvPr>
          <p:cNvPicPr>
            <a:picLocks noChangeAspect="1" noChangeArrowheads="1"/>
          </p:cNvPicPr>
          <p:nvPr/>
        </p:nvPicPr>
        <p:blipFill>
          <a:blip r:embed="rId3" cstate="print"/>
          <a:srcRect/>
          <a:stretch>
            <a:fillRect/>
          </a:stretch>
        </p:blipFill>
        <p:spPr bwMode="auto">
          <a:xfrm>
            <a:off x="5622925" y="2238375"/>
            <a:ext cx="3336925" cy="444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4763" y="0"/>
            <a:ext cx="9159876" cy="6629400"/>
            <a:chOff x="-10" y="0"/>
            <a:chExt cx="5770" cy="4176"/>
          </a:xfrm>
        </p:grpSpPr>
        <p:grpSp>
          <p:nvGrpSpPr>
            <p:cNvPr id="4102" name="Group 3"/>
            <p:cNvGrpSpPr>
              <a:grpSpLocks/>
            </p:cNvGrpSpPr>
            <p:nvPr/>
          </p:nvGrpSpPr>
          <p:grpSpPr bwMode="auto">
            <a:xfrm>
              <a:off x="192" y="960"/>
              <a:ext cx="5376" cy="3216"/>
              <a:chOff x="192" y="960"/>
              <a:chExt cx="5376" cy="3216"/>
            </a:xfrm>
          </p:grpSpPr>
          <p:sp>
            <p:nvSpPr>
              <p:cNvPr id="4111" name="AutoShape 4"/>
              <p:cNvSpPr>
                <a:spLocks noChangeAspect="1" noChangeArrowheads="1"/>
              </p:cNvSpPr>
              <p:nvPr/>
            </p:nvSpPr>
            <p:spPr bwMode="auto">
              <a:xfrm>
                <a:off x="192" y="960"/>
                <a:ext cx="5376" cy="3216"/>
              </a:xfrm>
              <a:prstGeom prst="roundRect">
                <a:avLst>
                  <a:gd name="adj" fmla="val 22130"/>
                </a:avLst>
              </a:prstGeom>
              <a:solidFill>
                <a:srgbClr val="FFFFFF"/>
              </a:solidFill>
              <a:ln w="12700">
                <a:noFill/>
                <a:miter lim="800000"/>
                <a:headEnd type="none" w="sm" len="sm"/>
                <a:tailEnd type="none" w="sm" len="sm"/>
              </a:ln>
            </p:spPr>
            <p:txBody>
              <a:bodyPr wrap="none" anchor="ctr"/>
              <a:lstStyle/>
              <a:p>
                <a:endParaRPr lang="en-US"/>
              </a:p>
            </p:txBody>
          </p:sp>
          <p:sp>
            <p:nvSpPr>
              <p:cNvPr id="4112" name="Rectangle 5"/>
              <p:cNvSpPr>
                <a:spLocks noChangeAspect="1" noChangeArrowheads="1"/>
              </p:cNvSpPr>
              <p:nvPr/>
            </p:nvSpPr>
            <p:spPr bwMode="auto">
              <a:xfrm>
                <a:off x="635" y="1032"/>
                <a:ext cx="2649" cy="365"/>
              </a:xfrm>
              <a:prstGeom prst="rect">
                <a:avLst/>
              </a:prstGeom>
              <a:noFill/>
              <a:ln w="12700">
                <a:noFill/>
                <a:miter lim="800000"/>
                <a:headEnd type="none" w="sm" len="sm"/>
                <a:tailEnd type="none" w="sm" len="sm"/>
              </a:ln>
            </p:spPr>
            <p:txBody>
              <a:bodyPr wrap="none">
                <a:spAutoFit/>
              </a:bodyPr>
              <a:lstStyle/>
              <a:p>
                <a:r>
                  <a:rPr lang="en-US" sz="3200" b="1">
                    <a:solidFill>
                      <a:srgbClr val="008000"/>
                    </a:solidFill>
                    <a:latin typeface="Arial" charset="0"/>
                    <a:cs typeface="Times New Roman" pitchFamily="18" charset="0"/>
                  </a:rPr>
                  <a:t>Air Pressure Defined</a:t>
                </a:r>
              </a:p>
            </p:txBody>
          </p:sp>
        </p:grpSp>
        <p:grpSp>
          <p:nvGrpSpPr>
            <p:cNvPr id="4103" name="Group 6"/>
            <p:cNvGrpSpPr>
              <a:grpSpLocks/>
            </p:cNvGrpSpPr>
            <p:nvPr/>
          </p:nvGrpSpPr>
          <p:grpSpPr bwMode="auto">
            <a:xfrm>
              <a:off x="-10" y="0"/>
              <a:ext cx="5770" cy="901"/>
              <a:chOff x="-10" y="0"/>
              <a:chExt cx="5770" cy="901"/>
            </a:xfrm>
          </p:grpSpPr>
          <p:sp>
            <p:nvSpPr>
              <p:cNvPr id="4104" name="Rectangle 7"/>
              <p:cNvSpPr>
                <a:spLocks noChangeArrowheads="1"/>
              </p:cNvSpPr>
              <p:nvPr/>
            </p:nvSpPr>
            <p:spPr bwMode="auto">
              <a:xfrm>
                <a:off x="-6" y="0"/>
                <a:ext cx="5760" cy="768"/>
              </a:xfrm>
              <a:prstGeom prst="rect">
                <a:avLst/>
              </a:prstGeom>
              <a:solidFill>
                <a:srgbClr val="D00C0C"/>
              </a:solidFill>
              <a:ln w="63500">
                <a:noFill/>
                <a:miter lim="800000"/>
                <a:headEnd type="none" w="sm" len="sm"/>
                <a:tailEnd type="none" w="sm" len="sm"/>
              </a:ln>
            </p:spPr>
            <p:txBody>
              <a:bodyPr wrap="none" anchor="ctr"/>
              <a:lstStyle/>
              <a:p>
                <a:endParaRPr lang="en-US"/>
              </a:p>
            </p:txBody>
          </p:sp>
          <p:grpSp>
            <p:nvGrpSpPr>
              <p:cNvPr id="4105" name="Group 8"/>
              <p:cNvGrpSpPr>
                <a:grpSpLocks/>
              </p:cNvGrpSpPr>
              <p:nvPr/>
            </p:nvGrpSpPr>
            <p:grpSpPr bwMode="auto">
              <a:xfrm>
                <a:off x="-10" y="0"/>
                <a:ext cx="5770" cy="86"/>
                <a:chOff x="-5" y="0"/>
                <a:chExt cx="5770" cy="86"/>
              </a:xfrm>
            </p:grpSpPr>
            <p:sp>
              <p:nvSpPr>
                <p:cNvPr id="4109"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866314"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nvGrpSpPr>
              <p:cNvPr id="4106" name="Group 11"/>
              <p:cNvGrpSpPr>
                <a:grpSpLocks/>
              </p:cNvGrpSpPr>
              <p:nvPr/>
            </p:nvGrpSpPr>
            <p:grpSpPr bwMode="auto">
              <a:xfrm>
                <a:off x="-5" y="768"/>
                <a:ext cx="5760" cy="133"/>
                <a:chOff x="1" y="768"/>
                <a:chExt cx="5760" cy="133"/>
              </a:xfrm>
            </p:grpSpPr>
            <p:sp>
              <p:nvSpPr>
                <p:cNvPr id="4107"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866317"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grpSp>
      <p:sp>
        <p:nvSpPr>
          <p:cNvPr id="4099" name="Rectangle 14"/>
          <p:cNvSpPr>
            <a:spLocks noChangeArrowheads="1"/>
          </p:cNvSpPr>
          <p:nvPr>
            <p:ph type="title"/>
          </p:nvPr>
        </p:nvSpPr>
        <p:spPr bwMode="auto">
          <a:xfrm>
            <a:off x="0" y="228600"/>
            <a:ext cx="91440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300" b="1" smtClean="0">
                <a:solidFill>
                  <a:srgbClr val="FFD600"/>
                </a:solidFill>
                <a:cs typeface="Times New Roman" pitchFamily="18" charset="0"/>
              </a:rPr>
              <a:t>19.1 </a:t>
            </a:r>
            <a:r>
              <a:rPr lang="en-US" sz="4300" b="1" smtClean="0">
                <a:cs typeface="Times New Roman" pitchFamily="18" charset="0"/>
              </a:rPr>
              <a:t> Understanding Air Pressure    </a:t>
            </a:r>
            <a:endParaRPr lang="en-US" smtClean="0"/>
          </a:p>
        </p:txBody>
      </p:sp>
      <p:sp>
        <p:nvSpPr>
          <p:cNvPr id="4100" name="Rectangle 15"/>
          <p:cNvSpPr>
            <a:spLocks noChangeArrowheads="1"/>
          </p:cNvSpPr>
          <p:nvPr/>
        </p:nvSpPr>
        <p:spPr bwMode="auto">
          <a:xfrm>
            <a:off x="1260475" y="2163763"/>
            <a:ext cx="7521575" cy="1016000"/>
          </a:xfrm>
          <a:prstGeom prst="rect">
            <a:avLst/>
          </a:prstGeom>
          <a:noFill/>
          <a:ln w="12700">
            <a:noFill/>
            <a:miter lim="800000"/>
            <a:headEnd type="none" w="sm" len="sm"/>
            <a:tailEnd type="none" w="sm" len="sm"/>
          </a:ln>
        </p:spPr>
        <p:txBody>
          <a:bodyPr>
            <a:spAutoFit/>
          </a:bodyPr>
          <a:lstStyle/>
          <a:p>
            <a:pPr marL="457200" indent="-457200">
              <a:buClr>
                <a:srgbClr val="389700"/>
              </a:buClr>
              <a:buFont typeface="Monotype Sorts" charset="2"/>
              <a:buNone/>
            </a:pPr>
            <a:r>
              <a:rPr lang="en-US" sz="3000" b="1">
                <a:solidFill>
                  <a:srgbClr val="389700"/>
                </a:solidFill>
                <a:latin typeface="Arial" charset="0"/>
                <a:sym typeface="Wingdings" pitchFamily="2" charset="2"/>
              </a:rPr>
              <a:t> </a:t>
            </a:r>
            <a:r>
              <a:rPr lang="en-US" sz="3000" b="1">
                <a:latin typeface="Arial" charset="0"/>
                <a:cs typeface="Times New Roman" pitchFamily="18" charset="0"/>
              </a:rPr>
              <a:t>Air pressure </a:t>
            </a:r>
            <a:r>
              <a:rPr lang="en-US" sz="3000">
                <a:latin typeface="Arial" charset="0"/>
                <a:cs typeface="Times New Roman" pitchFamily="18" charset="0"/>
              </a:rPr>
              <a:t>is the pressure exerted by the weight of air.</a:t>
            </a:r>
          </a:p>
        </p:txBody>
      </p:sp>
      <p:sp>
        <p:nvSpPr>
          <p:cNvPr id="4101" name="Rectangle 23"/>
          <p:cNvSpPr>
            <a:spLocks noChangeArrowheads="1"/>
          </p:cNvSpPr>
          <p:nvPr/>
        </p:nvSpPr>
        <p:spPr bwMode="auto">
          <a:xfrm>
            <a:off x="1260475" y="3157538"/>
            <a:ext cx="7521575" cy="2400300"/>
          </a:xfrm>
          <a:prstGeom prst="rect">
            <a:avLst/>
          </a:prstGeom>
          <a:noFill/>
          <a:ln w="12700">
            <a:noFill/>
            <a:miter lim="800000"/>
            <a:headEnd type="none" w="sm" len="sm"/>
            <a:tailEnd type="none" w="sm" len="sm"/>
          </a:ln>
        </p:spPr>
        <p:txBody>
          <a:bodyPr>
            <a:spAutoFit/>
          </a:bodyPr>
          <a:lstStyle/>
          <a:p>
            <a:pPr marL="457200" indent="-457200">
              <a:buClr>
                <a:srgbClr val="389700"/>
              </a:buClr>
              <a:buFont typeface="Monotype Sorts" charset="2"/>
              <a:buNone/>
            </a:pPr>
            <a:r>
              <a:rPr lang="en-US" sz="3000">
                <a:solidFill>
                  <a:srgbClr val="389700"/>
                </a:solidFill>
                <a:latin typeface="Arial" charset="0"/>
                <a:sym typeface="Wingdings" pitchFamily="2" charset="2"/>
              </a:rPr>
              <a:t> </a:t>
            </a:r>
            <a:r>
              <a:rPr lang="en-US" sz="3000">
                <a:latin typeface="Arial" charset="0"/>
                <a:cs typeface="Times New Roman" pitchFamily="18" charset="0"/>
              </a:rPr>
              <a:t>Air pressure is exerted in all directions— down, up, and sideways. The air pressure pushing down on an object exactly balances the air pressure pushing up on the object.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4763" y="0"/>
            <a:ext cx="9159876" cy="6629400"/>
            <a:chOff x="-10" y="0"/>
            <a:chExt cx="5770" cy="4176"/>
          </a:xfrm>
        </p:grpSpPr>
        <p:grpSp>
          <p:nvGrpSpPr>
            <p:cNvPr id="5126" name="Group 3"/>
            <p:cNvGrpSpPr>
              <a:grpSpLocks/>
            </p:cNvGrpSpPr>
            <p:nvPr/>
          </p:nvGrpSpPr>
          <p:grpSpPr bwMode="auto">
            <a:xfrm>
              <a:off x="192" y="960"/>
              <a:ext cx="5376" cy="3216"/>
              <a:chOff x="192" y="960"/>
              <a:chExt cx="5376" cy="3216"/>
            </a:xfrm>
          </p:grpSpPr>
          <p:sp>
            <p:nvSpPr>
              <p:cNvPr id="5135" name="AutoShape 4"/>
              <p:cNvSpPr>
                <a:spLocks noChangeAspect="1" noChangeArrowheads="1"/>
              </p:cNvSpPr>
              <p:nvPr/>
            </p:nvSpPr>
            <p:spPr bwMode="auto">
              <a:xfrm>
                <a:off x="192" y="960"/>
                <a:ext cx="5376" cy="3216"/>
              </a:xfrm>
              <a:prstGeom prst="roundRect">
                <a:avLst>
                  <a:gd name="adj" fmla="val 22130"/>
                </a:avLst>
              </a:prstGeom>
              <a:solidFill>
                <a:srgbClr val="FFFFFF"/>
              </a:solidFill>
              <a:ln w="12700">
                <a:noFill/>
                <a:miter lim="800000"/>
                <a:headEnd type="none" w="sm" len="sm"/>
                <a:tailEnd type="none" w="sm" len="sm"/>
              </a:ln>
            </p:spPr>
            <p:txBody>
              <a:bodyPr wrap="none" anchor="ctr"/>
              <a:lstStyle/>
              <a:p>
                <a:endParaRPr lang="en-US"/>
              </a:p>
            </p:txBody>
          </p:sp>
          <p:sp>
            <p:nvSpPr>
              <p:cNvPr id="5136" name="Rectangle 5"/>
              <p:cNvSpPr>
                <a:spLocks noChangeAspect="1" noChangeArrowheads="1"/>
              </p:cNvSpPr>
              <p:nvPr/>
            </p:nvSpPr>
            <p:spPr bwMode="auto">
              <a:xfrm>
                <a:off x="635" y="1032"/>
                <a:ext cx="2990" cy="365"/>
              </a:xfrm>
              <a:prstGeom prst="rect">
                <a:avLst/>
              </a:prstGeom>
              <a:noFill/>
              <a:ln w="12700">
                <a:noFill/>
                <a:miter lim="800000"/>
                <a:headEnd type="none" w="sm" len="sm"/>
                <a:tailEnd type="none" w="sm" len="sm"/>
              </a:ln>
            </p:spPr>
            <p:txBody>
              <a:bodyPr wrap="none">
                <a:spAutoFit/>
              </a:bodyPr>
              <a:lstStyle/>
              <a:p>
                <a:r>
                  <a:rPr lang="en-US" sz="3200" b="1">
                    <a:solidFill>
                      <a:srgbClr val="008000"/>
                    </a:solidFill>
                    <a:latin typeface="Arial" charset="0"/>
                    <a:cs typeface="Times New Roman" pitchFamily="18" charset="0"/>
                  </a:rPr>
                  <a:t>Measuring Air Pressure</a:t>
                </a:r>
              </a:p>
            </p:txBody>
          </p:sp>
        </p:grpSp>
        <p:grpSp>
          <p:nvGrpSpPr>
            <p:cNvPr id="5127" name="Group 6"/>
            <p:cNvGrpSpPr>
              <a:grpSpLocks/>
            </p:cNvGrpSpPr>
            <p:nvPr/>
          </p:nvGrpSpPr>
          <p:grpSpPr bwMode="auto">
            <a:xfrm>
              <a:off x="-10" y="0"/>
              <a:ext cx="5770" cy="901"/>
              <a:chOff x="-10" y="0"/>
              <a:chExt cx="5770" cy="901"/>
            </a:xfrm>
          </p:grpSpPr>
          <p:sp>
            <p:nvSpPr>
              <p:cNvPr id="5128" name="Rectangle 7"/>
              <p:cNvSpPr>
                <a:spLocks noChangeArrowheads="1"/>
              </p:cNvSpPr>
              <p:nvPr/>
            </p:nvSpPr>
            <p:spPr bwMode="auto">
              <a:xfrm>
                <a:off x="-6" y="0"/>
                <a:ext cx="5760" cy="768"/>
              </a:xfrm>
              <a:prstGeom prst="rect">
                <a:avLst/>
              </a:prstGeom>
              <a:solidFill>
                <a:srgbClr val="D00C0C"/>
              </a:solidFill>
              <a:ln w="63500">
                <a:noFill/>
                <a:miter lim="800000"/>
                <a:headEnd type="none" w="sm" len="sm"/>
                <a:tailEnd type="none" w="sm" len="sm"/>
              </a:ln>
            </p:spPr>
            <p:txBody>
              <a:bodyPr wrap="none" anchor="ctr"/>
              <a:lstStyle/>
              <a:p>
                <a:endParaRPr lang="en-US"/>
              </a:p>
            </p:txBody>
          </p:sp>
          <p:grpSp>
            <p:nvGrpSpPr>
              <p:cNvPr id="5129" name="Group 8"/>
              <p:cNvGrpSpPr>
                <a:grpSpLocks/>
              </p:cNvGrpSpPr>
              <p:nvPr/>
            </p:nvGrpSpPr>
            <p:grpSpPr bwMode="auto">
              <a:xfrm>
                <a:off x="-10" y="0"/>
                <a:ext cx="5770" cy="86"/>
                <a:chOff x="-5" y="0"/>
                <a:chExt cx="5770" cy="86"/>
              </a:xfrm>
            </p:grpSpPr>
            <p:sp>
              <p:nvSpPr>
                <p:cNvPr id="5133"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084426"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nvGrpSpPr>
              <p:cNvPr id="5130" name="Group 11"/>
              <p:cNvGrpSpPr>
                <a:grpSpLocks/>
              </p:cNvGrpSpPr>
              <p:nvPr/>
            </p:nvGrpSpPr>
            <p:grpSpPr bwMode="auto">
              <a:xfrm>
                <a:off x="-5" y="768"/>
                <a:ext cx="5760" cy="133"/>
                <a:chOff x="1" y="768"/>
                <a:chExt cx="5760" cy="133"/>
              </a:xfrm>
            </p:grpSpPr>
            <p:sp>
              <p:nvSpPr>
                <p:cNvPr id="5131"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084429"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grpSp>
      <p:sp>
        <p:nvSpPr>
          <p:cNvPr id="5123" name="Rectangle 14"/>
          <p:cNvSpPr>
            <a:spLocks noChangeArrowheads="1"/>
          </p:cNvSpPr>
          <p:nvPr>
            <p:ph type="title"/>
          </p:nvPr>
        </p:nvSpPr>
        <p:spPr bwMode="auto">
          <a:xfrm>
            <a:off x="0" y="228600"/>
            <a:ext cx="91440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300" b="1" smtClean="0">
                <a:solidFill>
                  <a:srgbClr val="FFD600"/>
                </a:solidFill>
                <a:cs typeface="Times New Roman" pitchFamily="18" charset="0"/>
              </a:rPr>
              <a:t>19.1 </a:t>
            </a:r>
            <a:r>
              <a:rPr lang="en-US" sz="4300" b="1" smtClean="0">
                <a:cs typeface="Times New Roman" pitchFamily="18" charset="0"/>
              </a:rPr>
              <a:t> Understanding Air Pressure    </a:t>
            </a:r>
            <a:endParaRPr lang="en-US" smtClean="0"/>
          </a:p>
        </p:txBody>
      </p:sp>
      <p:sp>
        <p:nvSpPr>
          <p:cNvPr id="5124" name="Rectangle 15"/>
          <p:cNvSpPr>
            <a:spLocks noChangeArrowheads="1"/>
          </p:cNvSpPr>
          <p:nvPr/>
        </p:nvSpPr>
        <p:spPr bwMode="auto">
          <a:xfrm>
            <a:off x="1260475" y="2163763"/>
            <a:ext cx="7585075" cy="1016000"/>
          </a:xfrm>
          <a:prstGeom prst="rect">
            <a:avLst/>
          </a:prstGeom>
          <a:noFill/>
          <a:ln w="12700">
            <a:noFill/>
            <a:miter lim="800000"/>
            <a:headEnd type="none" w="sm" len="sm"/>
            <a:tailEnd type="none" w="sm" len="sm"/>
          </a:ln>
        </p:spPr>
        <p:txBody>
          <a:bodyPr>
            <a:spAutoFit/>
          </a:bodyPr>
          <a:lstStyle/>
          <a:p>
            <a:pPr marL="457200" indent="-457200">
              <a:buClr>
                <a:srgbClr val="389700"/>
              </a:buClr>
              <a:buFont typeface="Monotype Sorts" charset="2"/>
              <a:buNone/>
            </a:pPr>
            <a:r>
              <a:rPr lang="en-US" sz="3000" b="1">
                <a:solidFill>
                  <a:srgbClr val="389700"/>
                </a:solidFill>
                <a:latin typeface="Arial" charset="0"/>
                <a:sym typeface="Wingdings" pitchFamily="2" charset="2"/>
              </a:rPr>
              <a:t> </a:t>
            </a:r>
            <a:r>
              <a:rPr lang="en-US" sz="3000">
                <a:latin typeface="Arial" charset="0"/>
                <a:cs typeface="Times New Roman" pitchFamily="18" charset="0"/>
              </a:rPr>
              <a:t>A</a:t>
            </a:r>
            <a:r>
              <a:rPr lang="en-US" sz="3000" b="1">
                <a:latin typeface="Arial" charset="0"/>
                <a:cs typeface="Times New Roman" pitchFamily="18" charset="0"/>
              </a:rPr>
              <a:t> barometer </a:t>
            </a:r>
            <a:r>
              <a:rPr lang="en-US" sz="3000">
                <a:latin typeface="Arial" charset="0"/>
                <a:cs typeface="Times New Roman" pitchFamily="18" charset="0"/>
              </a:rPr>
              <a:t>is a device used for measuring air pressure.</a:t>
            </a:r>
          </a:p>
        </p:txBody>
      </p:sp>
      <p:sp>
        <p:nvSpPr>
          <p:cNvPr id="5125" name="Rectangle 16"/>
          <p:cNvSpPr>
            <a:spLocks noChangeArrowheads="1"/>
          </p:cNvSpPr>
          <p:nvPr/>
        </p:nvSpPr>
        <p:spPr bwMode="auto">
          <a:xfrm>
            <a:off x="1274763" y="3170238"/>
            <a:ext cx="7585075" cy="1939925"/>
          </a:xfrm>
          <a:prstGeom prst="rect">
            <a:avLst/>
          </a:prstGeom>
          <a:noFill/>
          <a:ln w="12700">
            <a:noFill/>
            <a:miter lim="800000"/>
            <a:headEnd type="none" w="sm" len="sm"/>
            <a:tailEnd type="none" w="sm" len="sm"/>
          </a:ln>
        </p:spPr>
        <p:txBody>
          <a:bodyPr>
            <a:spAutoFit/>
          </a:bodyPr>
          <a:lstStyle/>
          <a:p>
            <a:pPr marL="457200" indent="-457200">
              <a:buClr>
                <a:srgbClr val="389700"/>
              </a:buClr>
              <a:buFont typeface="Monotype Sorts" charset="2"/>
              <a:buNone/>
            </a:pPr>
            <a:r>
              <a:rPr lang="en-US" sz="3000">
                <a:solidFill>
                  <a:srgbClr val="389700"/>
                </a:solidFill>
                <a:latin typeface="Arial" charset="0"/>
                <a:sym typeface="Wingdings" pitchFamily="2" charset="2"/>
              </a:rPr>
              <a:t> </a:t>
            </a:r>
            <a:r>
              <a:rPr lang="en-US" sz="3000">
                <a:latin typeface="Arial" charset="0"/>
                <a:cs typeface="Times New Roman" pitchFamily="18" charset="0"/>
              </a:rPr>
              <a:t>When air pressure increases, the mercury in the tube rises. When air pressure decreases, so does the height of the mercury column.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4763" y="0"/>
            <a:ext cx="9159876" cy="6629400"/>
            <a:chOff x="-10" y="0"/>
            <a:chExt cx="5770" cy="4176"/>
          </a:xfrm>
        </p:grpSpPr>
        <p:grpSp>
          <p:nvGrpSpPr>
            <p:cNvPr id="6151" name="Group 3"/>
            <p:cNvGrpSpPr>
              <a:grpSpLocks/>
            </p:cNvGrpSpPr>
            <p:nvPr/>
          </p:nvGrpSpPr>
          <p:grpSpPr bwMode="auto">
            <a:xfrm>
              <a:off x="192" y="960"/>
              <a:ext cx="5376" cy="3216"/>
              <a:chOff x="192" y="960"/>
              <a:chExt cx="5376" cy="3216"/>
            </a:xfrm>
          </p:grpSpPr>
          <p:sp>
            <p:nvSpPr>
              <p:cNvPr id="6160" name="AutoShape 4"/>
              <p:cNvSpPr>
                <a:spLocks noChangeAspect="1" noChangeArrowheads="1"/>
              </p:cNvSpPr>
              <p:nvPr/>
            </p:nvSpPr>
            <p:spPr bwMode="auto">
              <a:xfrm>
                <a:off x="192" y="960"/>
                <a:ext cx="5376" cy="3216"/>
              </a:xfrm>
              <a:prstGeom prst="roundRect">
                <a:avLst>
                  <a:gd name="adj" fmla="val 22130"/>
                </a:avLst>
              </a:prstGeom>
              <a:solidFill>
                <a:srgbClr val="FFFFFF"/>
              </a:solidFill>
              <a:ln w="12700">
                <a:noFill/>
                <a:miter lim="800000"/>
                <a:headEnd type="none" w="sm" len="sm"/>
                <a:tailEnd type="none" w="sm" len="sm"/>
              </a:ln>
            </p:spPr>
            <p:txBody>
              <a:bodyPr wrap="none" anchor="ctr"/>
              <a:lstStyle/>
              <a:p>
                <a:endParaRPr lang="en-US"/>
              </a:p>
            </p:txBody>
          </p:sp>
          <p:sp>
            <p:nvSpPr>
              <p:cNvPr id="6161" name="Rectangle 5"/>
              <p:cNvSpPr>
                <a:spLocks noChangeAspect="1" noChangeArrowheads="1"/>
              </p:cNvSpPr>
              <p:nvPr/>
            </p:nvSpPr>
            <p:spPr bwMode="auto">
              <a:xfrm>
                <a:off x="635" y="1032"/>
                <a:ext cx="2918" cy="365"/>
              </a:xfrm>
              <a:prstGeom prst="rect">
                <a:avLst/>
              </a:prstGeom>
              <a:noFill/>
              <a:ln w="12700">
                <a:noFill/>
                <a:miter lim="800000"/>
                <a:headEnd type="none" w="sm" len="sm"/>
                <a:tailEnd type="none" w="sm" len="sm"/>
              </a:ln>
            </p:spPr>
            <p:txBody>
              <a:bodyPr wrap="none">
                <a:spAutoFit/>
              </a:bodyPr>
              <a:lstStyle/>
              <a:p>
                <a:r>
                  <a:rPr lang="en-US" sz="3200" b="1">
                    <a:solidFill>
                      <a:srgbClr val="008000"/>
                    </a:solidFill>
                    <a:latin typeface="Arial" charset="0"/>
                    <a:cs typeface="Times New Roman" pitchFamily="18" charset="0"/>
                  </a:rPr>
                  <a:t>Factors Affecting Wind</a:t>
                </a:r>
              </a:p>
            </p:txBody>
          </p:sp>
        </p:grpSp>
        <p:grpSp>
          <p:nvGrpSpPr>
            <p:cNvPr id="6152" name="Group 6"/>
            <p:cNvGrpSpPr>
              <a:grpSpLocks/>
            </p:cNvGrpSpPr>
            <p:nvPr/>
          </p:nvGrpSpPr>
          <p:grpSpPr bwMode="auto">
            <a:xfrm>
              <a:off x="-10" y="0"/>
              <a:ext cx="5770" cy="901"/>
              <a:chOff x="-10" y="0"/>
              <a:chExt cx="5770" cy="901"/>
            </a:xfrm>
          </p:grpSpPr>
          <p:sp>
            <p:nvSpPr>
              <p:cNvPr id="6153" name="Rectangle 7"/>
              <p:cNvSpPr>
                <a:spLocks noChangeArrowheads="1"/>
              </p:cNvSpPr>
              <p:nvPr/>
            </p:nvSpPr>
            <p:spPr bwMode="auto">
              <a:xfrm>
                <a:off x="-6" y="0"/>
                <a:ext cx="5760" cy="768"/>
              </a:xfrm>
              <a:prstGeom prst="rect">
                <a:avLst/>
              </a:prstGeom>
              <a:solidFill>
                <a:srgbClr val="D00C0C"/>
              </a:solidFill>
              <a:ln w="63500">
                <a:noFill/>
                <a:miter lim="800000"/>
                <a:headEnd type="none" w="sm" len="sm"/>
                <a:tailEnd type="none" w="sm" len="sm"/>
              </a:ln>
            </p:spPr>
            <p:txBody>
              <a:bodyPr wrap="none" anchor="ctr"/>
              <a:lstStyle/>
              <a:p>
                <a:endParaRPr lang="en-US"/>
              </a:p>
            </p:txBody>
          </p:sp>
          <p:grpSp>
            <p:nvGrpSpPr>
              <p:cNvPr id="6154" name="Group 8"/>
              <p:cNvGrpSpPr>
                <a:grpSpLocks/>
              </p:cNvGrpSpPr>
              <p:nvPr/>
            </p:nvGrpSpPr>
            <p:grpSpPr bwMode="auto">
              <a:xfrm>
                <a:off x="-10" y="0"/>
                <a:ext cx="5770" cy="86"/>
                <a:chOff x="-5" y="0"/>
                <a:chExt cx="5770" cy="86"/>
              </a:xfrm>
            </p:grpSpPr>
            <p:sp>
              <p:nvSpPr>
                <p:cNvPr id="6158"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085450"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nvGrpSpPr>
              <p:cNvPr id="6155" name="Group 11"/>
              <p:cNvGrpSpPr>
                <a:grpSpLocks/>
              </p:cNvGrpSpPr>
              <p:nvPr/>
            </p:nvGrpSpPr>
            <p:grpSpPr bwMode="auto">
              <a:xfrm>
                <a:off x="-5" y="768"/>
                <a:ext cx="5760" cy="133"/>
                <a:chOff x="1" y="768"/>
                <a:chExt cx="5760" cy="133"/>
              </a:xfrm>
            </p:grpSpPr>
            <p:sp>
              <p:nvSpPr>
                <p:cNvPr id="6156"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085453"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grpSp>
      <p:sp>
        <p:nvSpPr>
          <p:cNvPr id="6147" name="Rectangle 14"/>
          <p:cNvSpPr>
            <a:spLocks noChangeArrowheads="1"/>
          </p:cNvSpPr>
          <p:nvPr>
            <p:ph type="title"/>
          </p:nvPr>
        </p:nvSpPr>
        <p:spPr bwMode="auto">
          <a:xfrm>
            <a:off x="0" y="228600"/>
            <a:ext cx="91440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300" b="1" smtClean="0">
                <a:solidFill>
                  <a:srgbClr val="FFD600"/>
                </a:solidFill>
                <a:cs typeface="Times New Roman" pitchFamily="18" charset="0"/>
              </a:rPr>
              <a:t>19.1 </a:t>
            </a:r>
            <a:r>
              <a:rPr lang="en-US" sz="4300" b="1" smtClean="0">
                <a:cs typeface="Times New Roman" pitchFamily="18" charset="0"/>
              </a:rPr>
              <a:t> Understanding Air Pressure    </a:t>
            </a:r>
            <a:endParaRPr lang="en-US" smtClean="0"/>
          </a:p>
        </p:txBody>
      </p:sp>
      <p:sp>
        <p:nvSpPr>
          <p:cNvPr id="6148" name="Rectangle 15"/>
          <p:cNvSpPr>
            <a:spLocks noChangeArrowheads="1"/>
          </p:cNvSpPr>
          <p:nvPr/>
        </p:nvSpPr>
        <p:spPr bwMode="auto">
          <a:xfrm>
            <a:off x="1260475" y="2163763"/>
            <a:ext cx="7559675" cy="1373187"/>
          </a:xfrm>
          <a:prstGeom prst="rect">
            <a:avLst/>
          </a:prstGeom>
          <a:noFill/>
          <a:ln w="12700">
            <a:noFill/>
            <a:miter lim="800000"/>
            <a:headEnd type="none" w="sm" len="sm"/>
            <a:tailEnd type="none" w="sm" len="sm"/>
          </a:ln>
        </p:spPr>
        <p:txBody>
          <a:bodyPr>
            <a:spAutoFit/>
          </a:bodyPr>
          <a:lstStyle/>
          <a:p>
            <a:pPr marL="457200" indent="-457200">
              <a:buClr>
                <a:srgbClr val="389700"/>
              </a:buClr>
              <a:buFont typeface="Monotype Sorts" charset="2"/>
              <a:buNone/>
            </a:pPr>
            <a:r>
              <a:rPr lang="en-US" sz="2800" b="1">
                <a:solidFill>
                  <a:srgbClr val="389700"/>
                </a:solidFill>
                <a:latin typeface="Arial" charset="0"/>
                <a:sym typeface="Wingdings" pitchFamily="2" charset="2"/>
              </a:rPr>
              <a:t> </a:t>
            </a:r>
            <a:r>
              <a:rPr lang="en-US" sz="2800">
                <a:latin typeface="Arial" charset="0"/>
                <a:cs typeface="Times New Roman" pitchFamily="18" charset="0"/>
              </a:rPr>
              <a:t>Wind is the result of horizontal differences in air pressure. Air flows from areas of higher pressure to areas of lower pressure.</a:t>
            </a:r>
          </a:p>
        </p:txBody>
      </p:sp>
      <p:sp>
        <p:nvSpPr>
          <p:cNvPr id="6149" name="Rectangle 16"/>
          <p:cNvSpPr>
            <a:spLocks noChangeArrowheads="1"/>
          </p:cNvSpPr>
          <p:nvPr/>
        </p:nvSpPr>
        <p:spPr bwMode="auto">
          <a:xfrm>
            <a:off x="1260475" y="3503613"/>
            <a:ext cx="7559675" cy="1800225"/>
          </a:xfrm>
          <a:prstGeom prst="rect">
            <a:avLst/>
          </a:prstGeom>
          <a:noFill/>
          <a:ln w="12700">
            <a:noFill/>
            <a:miter lim="800000"/>
            <a:headEnd type="none" w="sm" len="sm"/>
            <a:tailEnd type="none" w="sm" len="sm"/>
          </a:ln>
        </p:spPr>
        <p:txBody>
          <a:bodyPr>
            <a:spAutoFit/>
          </a:bodyPr>
          <a:lstStyle/>
          <a:p>
            <a:pPr marL="457200" indent="-457200">
              <a:buClr>
                <a:srgbClr val="389700"/>
              </a:buClr>
              <a:buFont typeface="Monotype Sorts" charset="2"/>
              <a:buNone/>
            </a:pPr>
            <a:r>
              <a:rPr lang="en-US" sz="2800">
                <a:solidFill>
                  <a:srgbClr val="389700"/>
                </a:solidFill>
                <a:latin typeface="Arial" charset="0"/>
                <a:sym typeface="Wingdings" pitchFamily="2" charset="2"/>
              </a:rPr>
              <a:t> </a:t>
            </a:r>
            <a:r>
              <a:rPr lang="en-US" sz="2800">
                <a:latin typeface="Arial" charset="0"/>
                <a:cs typeface="Times New Roman" pitchFamily="18" charset="0"/>
              </a:rPr>
              <a:t>The unequal heating of Earth’s surface generates pressure differences. Solar radiation is the ultimate energy source for most wind.</a:t>
            </a:r>
          </a:p>
        </p:txBody>
      </p:sp>
      <p:sp>
        <p:nvSpPr>
          <p:cNvPr id="6150" name="Rectangle 17"/>
          <p:cNvSpPr>
            <a:spLocks noChangeArrowheads="1"/>
          </p:cNvSpPr>
          <p:nvPr/>
        </p:nvSpPr>
        <p:spPr bwMode="auto">
          <a:xfrm>
            <a:off x="1260475" y="5259388"/>
            <a:ext cx="7559675" cy="1373187"/>
          </a:xfrm>
          <a:prstGeom prst="rect">
            <a:avLst/>
          </a:prstGeom>
          <a:noFill/>
          <a:ln w="12700">
            <a:noFill/>
            <a:miter lim="800000"/>
            <a:headEnd type="none" w="sm" len="sm"/>
            <a:tailEnd type="none" w="sm" len="sm"/>
          </a:ln>
        </p:spPr>
        <p:txBody>
          <a:bodyPr>
            <a:spAutoFit/>
          </a:bodyPr>
          <a:lstStyle/>
          <a:p>
            <a:pPr marL="457200" indent="-457200">
              <a:buClr>
                <a:srgbClr val="389700"/>
              </a:buClr>
              <a:buFont typeface="Monotype Sorts" charset="2"/>
              <a:buNone/>
            </a:pPr>
            <a:r>
              <a:rPr lang="en-US" sz="2800">
                <a:solidFill>
                  <a:srgbClr val="389700"/>
                </a:solidFill>
                <a:latin typeface="Arial" charset="0"/>
                <a:sym typeface="Wingdings" pitchFamily="2" charset="2"/>
              </a:rPr>
              <a:t> </a:t>
            </a:r>
            <a:r>
              <a:rPr lang="en-US" sz="2800">
                <a:latin typeface="Arial" charset="0"/>
                <a:cs typeface="Times New Roman" pitchFamily="18" charset="0"/>
              </a:rPr>
              <a:t>Three factors combine to control wind: pressure differences, the Coriolis effect, and friction.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4763" y="0"/>
            <a:ext cx="9159876" cy="6629400"/>
            <a:chOff x="-10" y="0"/>
            <a:chExt cx="5770" cy="4176"/>
          </a:xfrm>
        </p:grpSpPr>
        <p:grpSp>
          <p:nvGrpSpPr>
            <p:cNvPr id="7175" name="Group 3"/>
            <p:cNvGrpSpPr>
              <a:grpSpLocks/>
            </p:cNvGrpSpPr>
            <p:nvPr/>
          </p:nvGrpSpPr>
          <p:grpSpPr bwMode="auto">
            <a:xfrm>
              <a:off x="192" y="960"/>
              <a:ext cx="5376" cy="3216"/>
              <a:chOff x="192" y="960"/>
              <a:chExt cx="5376" cy="3216"/>
            </a:xfrm>
          </p:grpSpPr>
          <p:sp>
            <p:nvSpPr>
              <p:cNvPr id="7184" name="AutoShape 4"/>
              <p:cNvSpPr>
                <a:spLocks noChangeAspect="1" noChangeArrowheads="1"/>
              </p:cNvSpPr>
              <p:nvPr/>
            </p:nvSpPr>
            <p:spPr bwMode="auto">
              <a:xfrm>
                <a:off x="192" y="960"/>
                <a:ext cx="5376" cy="3216"/>
              </a:xfrm>
              <a:prstGeom prst="roundRect">
                <a:avLst>
                  <a:gd name="adj" fmla="val 22130"/>
                </a:avLst>
              </a:prstGeom>
              <a:solidFill>
                <a:srgbClr val="FFFFFF"/>
              </a:solidFill>
              <a:ln w="12700">
                <a:noFill/>
                <a:miter lim="800000"/>
                <a:headEnd type="none" w="sm" len="sm"/>
                <a:tailEnd type="none" w="sm" len="sm"/>
              </a:ln>
            </p:spPr>
            <p:txBody>
              <a:bodyPr wrap="none" anchor="ctr"/>
              <a:lstStyle/>
              <a:p>
                <a:endParaRPr lang="en-US"/>
              </a:p>
            </p:txBody>
          </p:sp>
          <p:sp>
            <p:nvSpPr>
              <p:cNvPr id="7185" name="Rectangle 5"/>
              <p:cNvSpPr>
                <a:spLocks noChangeAspect="1" noChangeArrowheads="1"/>
              </p:cNvSpPr>
              <p:nvPr/>
            </p:nvSpPr>
            <p:spPr bwMode="auto">
              <a:xfrm>
                <a:off x="635" y="1032"/>
                <a:ext cx="2918" cy="365"/>
              </a:xfrm>
              <a:prstGeom prst="rect">
                <a:avLst/>
              </a:prstGeom>
              <a:noFill/>
              <a:ln w="12700">
                <a:noFill/>
                <a:miter lim="800000"/>
                <a:headEnd type="none" w="sm" len="sm"/>
                <a:tailEnd type="none" w="sm" len="sm"/>
              </a:ln>
            </p:spPr>
            <p:txBody>
              <a:bodyPr wrap="none">
                <a:spAutoFit/>
              </a:bodyPr>
              <a:lstStyle/>
              <a:p>
                <a:r>
                  <a:rPr lang="en-US" sz="3200" b="1">
                    <a:solidFill>
                      <a:srgbClr val="008000"/>
                    </a:solidFill>
                    <a:latin typeface="Arial" charset="0"/>
                    <a:cs typeface="Times New Roman" pitchFamily="18" charset="0"/>
                  </a:rPr>
                  <a:t>Factors Affecting Wind</a:t>
                </a:r>
              </a:p>
            </p:txBody>
          </p:sp>
        </p:grpSp>
        <p:grpSp>
          <p:nvGrpSpPr>
            <p:cNvPr id="7176" name="Group 6"/>
            <p:cNvGrpSpPr>
              <a:grpSpLocks/>
            </p:cNvGrpSpPr>
            <p:nvPr/>
          </p:nvGrpSpPr>
          <p:grpSpPr bwMode="auto">
            <a:xfrm>
              <a:off x="-10" y="0"/>
              <a:ext cx="5770" cy="901"/>
              <a:chOff x="-10" y="0"/>
              <a:chExt cx="5770" cy="901"/>
            </a:xfrm>
          </p:grpSpPr>
          <p:sp>
            <p:nvSpPr>
              <p:cNvPr id="7177" name="Rectangle 7"/>
              <p:cNvSpPr>
                <a:spLocks noChangeArrowheads="1"/>
              </p:cNvSpPr>
              <p:nvPr/>
            </p:nvSpPr>
            <p:spPr bwMode="auto">
              <a:xfrm>
                <a:off x="-6" y="0"/>
                <a:ext cx="5760" cy="768"/>
              </a:xfrm>
              <a:prstGeom prst="rect">
                <a:avLst/>
              </a:prstGeom>
              <a:solidFill>
                <a:srgbClr val="D00C0C"/>
              </a:solidFill>
              <a:ln w="63500">
                <a:noFill/>
                <a:miter lim="800000"/>
                <a:headEnd type="none" w="sm" len="sm"/>
                <a:tailEnd type="none" w="sm" len="sm"/>
              </a:ln>
            </p:spPr>
            <p:txBody>
              <a:bodyPr wrap="none" anchor="ctr"/>
              <a:lstStyle/>
              <a:p>
                <a:endParaRPr lang="en-US"/>
              </a:p>
            </p:txBody>
          </p:sp>
          <p:grpSp>
            <p:nvGrpSpPr>
              <p:cNvPr id="7178" name="Group 8"/>
              <p:cNvGrpSpPr>
                <a:grpSpLocks/>
              </p:cNvGrpSpPr>
              <p:nvPr/>
            </p:nvGrpSpPr>
            <p:grpSpPr bwMode="auto">
              <a:xfrm>
                <a:off x="-10" y="0"/>
                <a:ext cx="5770" cy="86"/>
                <a:chOff x="-5" y="0"/>
                <a:chExt cx="5770" cy="86"/>
              </a:xfrm>
            </p:grpSpPr>
            <p:sp>
              <p:nvSpPr>
                <p:cNvPr id="7182"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086474"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nvGrpSpPr>
              <p:cNvPr id="7179" name="Group 11"/>
              <p:cNvGrpSpPr>
                <a:grpSpLocks/>
              </p:cNvGrpSpPr>
              <p:nvPr/>
            </p:nvGrpSpPr>
            <p:grpSpPr bwMode="auto">
              <a:xfrm>
                <a:off x="-5" y="768"/>
                <a:ext cx="5760" cy="133"/>
                <a:chOff x="1" y="768"/>
                <a:chExt cx="5760" cy="133"/>
              </a:xfrm>
            </p:grpSpPr>
            <p:sp>
              <p:nvSpPr>
                <p:cNvPr id="7180"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086477"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grpSp>
      <p:sp>
        <p:nvSpPr>
          <p:cNvPr id="7171" name="Rectangle 14"/>
          <p:cNvSpPr>
            <a:spLocks noChangeArrowheads="1"/>
          </p:cNvSpPr>
          <p:nvPr>
            <p:ph type="title"/>
          </p:nvPr>
        </p:nvSpPr>
        <p:spPr bwMode="auto">
          <a:xfrm>
            <a:off x="0" y="228600"/>
            <a:ext cx="91440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300" b="1" smtClean="0">
                <a:solidFill>
                  <a:srgbClr val="FFD600"/>
                </a:solidFill>
                <a:cs typeface="Times New Roman" pitchFamily="18" charset="0"/>
              </a:rPr>
              <a:t>19.1</a:t>
            </a:r>
            <a:r>
              <a:rPr lang="en-US" sz="4300" b="1" smtClean="0">
                <a:cs typeface="Times New Roman" pitchFamily="18" charset="0"/>
              </a:rPr>
              <a:t>  Understanding Air Pressure    </a:t>
            </a:r>
            <a:endParaRPr lang="en-US" smtClean="0"/>
          </a:p>
        </p:txBody>
      </p:sp>
      <p:sp>
        <p:nvSpPr>
          <p:cNvPr id="7172" name="Rectangle 15"/>
          <p:cNvSpPr>
            <a:spLocks noChangeArrowheads="1"/>
          </p:cNvSpPr>
          <p:nvPr/>
        </p:nvSpPr>
        <p:spPr bwMode="auto">
          <a:xfrm>
            <a:off x="1260475" y="2151063"/>
            <a:ext cx="7623175" cy="519112"/>
          </a:xfrm>
          <a:prstGeom prst="rect">
            <a:avLst/>
          </a:prstGeom>
          <a:noFill/>
          <a:ln w="12700">
            <a:noFill/>
            <a:miter lim="800000"/>
            <a:headEnd type="none" w="sm" len="sm"/>
            <a:tailEnd type="none" w="sm" len="sm"/>
          </a:ln>
        </p:spPr>
        <p:txBody>
          <a:bodyPr>
            <a:spAutoFit/>
          </a:bodyPr>
          <a:lstStyle/>
          <a:p>
            <a:pPr marL="457200" indent="-457200">
              <a:buClr>
                <a:srgbClr val="389700"/>
              </a:buClr>
              <a:buFont typeface="Monotype Sorts" charset="2"/>
              <a:buNone/>
            </a:pPr>
            <a:r>
              <a:rPr lang="en-US" sz="2800" b="1">
                <a:solidFill>
                  <a:srgbClr val="389700"/>
                </a:solidFill>
                <a:latin typeface="Arial" charset="0"/>
                <a:sym typeface="Wingdings" pitchFamily="2" charset="2"/>
              </a:rPr>
              <a:t> </a:t>
            </a:r>
            <a:r>
              <a:rPr lang="en-US" sz="2800">
                <a:latin typeface="Arial" charset="0"/>
                <a:cs typeface="Times New Roman" pitchFamily="18" charset="0"/>
              </a:rPr>
              <a:t>Pressure Differences</a:t>
            </a:r>
          </a:p>
        </p:txBody>
      </p:sp>
      <p:sp>
        <p:nvSpPr>
          <p:cNvPr id="7173" name="Rectangle 16"/>
          <p:cNvSpPr>
            <a:spLocks noChangeArrowheads="1"/>
          </p:cNvSpPr>
          <p:nvPr/>
        </p:nvSpPr>
        <p:spPr bwMode="auto">
          <a:xfrm>
            <a:off x="1323975" y="2632075"/>
            <a:ext cx="7489825" cy="1477963"/>
          </a:xfrm>
          <a:prstGeom prst="rect">
            <a:avLst/>
          </a:prstGeom>
          <a:noFill/>
          <a:ln w="12700">
            <a:noFill/>
            <a:miter lim="800000"/>
            <a:headEnd type="none" w="sm" len="sm"/>
            <a:tailEnd type="none" w="sm" len="sm"/>
          </a:ln>
        </p:spPr>
        <p:txBody>
          <a:bodyPr>
            <a:spAutoFit/>
          </a:bodyPr>
          <a:lstStyle/>
          <a:p>
            <a:pPr marL="292100" indent="-292100">
              <a:buClr>
                <a:srgbClr val="389700"/>
              </a:buClr>
              <a:buFont typeface="Monotype Sorts" charset="2"/>
              <a:buNone/>
            </a:pPr>
            <a:r>
              <a:rPr lang="en-US" sz="3000">
                <a:latin typeface="Arial" charset="0"/>
                <a:sym typeface="Wingdings" pitchFamily="2" charset="2"/>
              </a:rPr>
              <a:t>•  </a:t>
            </a:r>
            <a:r>
              <a:rPr lang="en-US" sz="3000">
                <a:latin typeface="Arial" charset="0"/>
                <a:cs typeface="Times New Roman" pitchFamily="18" charset="0"/>
              </a:rPr>
              <a:t>A</a:t>
            </a:r>
            <a:r>
              <a:rPr lang="en-US" sz="3000" b="1">
                <a:latin typeface="Arial" charset="0"/>
                <a:cs typeface="Times New Roman" pitchFamily="18" charset="0"/>
              </a:rPr>
              <a:t> pressure gradient</a:t>
            </a:r>
            <a:r>
              <a:rPr lang="en-US" sz="3000">
                <a:latin typeface="Arial" charset="0"/>
                <a:cs typeface="Times New Roman" pitchFamily="18" charset="0"/>
              </a:rPr>
              <a:t> is the amount of pressure change occurring over a given distance.</a:t>
            </a:r>
          </a:p>
        </p:txBody>
      </p:sp>
      <p:sp>
        <p:nvSpPr>
          <p:cNvPr id="7174" name="Rectangle 18"/>
          <p:cNvSpPr>
            <a:spLocks noChangeArrowheads="1"/>
          </p:cNvSpPr>
          <p:nvPr/>
        </p:nvSpPr>
        <p:spPr bwMode="auto">
          <a:xfrm>
            <a:off x="1241425" y="3998913"/>
            <a:ext cx="7586663" cy="2946400"/>
          </a:xfrm>
          <a:prstGeom prst="rect">
            <a:avLst/>
          </a:prstGeom>
          <a:noFill/>
          <a:ln w="12700">
            <a:noFill/>
            <a:miter lim="800000"/>
            <a:headEnd type="none" w="sm" len="sm"/>
            <a:tailEnd type="none" w="sm" len="sm"/>
          </a:ln>
        </p:spPr>
        <p:txBody>
          <a:bodyPr>
            <a:spAutoFit/>
          </a:bodyPr>
          <a:lstStyle/>
          <a:p>
            <a:pPr marL="292100" indent="-292100">
              <a:buClr>
                <a:srgbClr val="389700"/>
              </a:buClr>
              <a:buFont typeface="Monotype Sorts" charset="2"/>
              <a:buNone/>
            </a:pPr>
            <a:r>
              <a:rPr lang="en-US" sz="3000">
                <a:latin typeface="Arial" charset="0"/>
                <a:sym typeface="Wingdings" pitchFamily="2" charset="2"/>
              </a:rPr>
              <a:t>•  </a:t>
            </a:r>
            <a:r>
              <a:rPr lang="en-US" sz="3000">
                <a:latin typeface="Arial" charset="0"/>
                <a:cs typeface="Times New Roman" pitchFamily="18" charset="0"/>
              </a:rPr>
              <a:t>Closely spaced isobars—lines on a map that connect places of equal air pressure—indicate a steep pressure gradient and high winds. Widely spaced isobars indicate a weak pressure gradient and light winds.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59875" cy="1430338"/>
            <a:chOff x="-5" y="0"/>
            <a:chExt cx="5770" cy="901"/>
          </a:xfrm>
        </p:grpSpPr>
        <p:sp>
          <p:nvSpPr>
            <p:cNvPr id="8197" name="Rectangle 3"/>
            <p:cNvSpPr>
              <a:spLocks noChangeArrowheads="1"/>
            </p:cNvSpPr>
            <p:nvPr/>
          </p:nvSpPr>
          <p:spPr bwMode="auto">
            <a:xfrm>
              <a:off x="-1" y="0"/>
              <a:ext cx="5760" cy="768"/>
            </a:xfrm>
            <a:prstGeom prst="rect">
              <a:avLst/>
            </a:prstGeom>
            <a:solidFill>
              <a:srgbClr val="D00C0C"/>
            </a:solidFill>
            <a:ln w="63500">
              <a:noFill/>
              <a:miter lim="800000"/>
              <a:headEnd type="none" w="sm" len="sm"/>
              <a:tailEnd type="none" w="sm" len="sm"/>
            </a:ln>
          </p:spPr>
          <p:txBody>
            <a:bodyPr wrap="none" anchor="ctr"/>
            <a:lstStyle/>
            <a:p>
              <a:endParaRPr lang="en-US"/>
            </a:p>
          </p:txBody>
        </p:sp>
        <p:grpSp>
          <p:nvGrpSpPr>
            <p:cNvPr id="8198" name="Group 4"/>
            <p:cNvGrpSpPr>
              <a:grpSpLocks/>
            </p:cNvGrpSpPr>
            <p:nvPr/>
          </p:nvGrpSpPr>
          <p:grpSpPr bwMode="auto">
            <a:xfrm>
              <a:off x="-5" y="0"/>
              <a:ext cx="5770" cy="86"/>
              <a:chOff x="-5" y="0"/>
              <a:chExt cx="5770" cy="86"/>
            </a:xfrm>
          </p:grpSpPr>
          <p:sp>
            <p:nvSpPr>
              <p:cNvPr id="8202"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087494"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nvGrpSpPr>
            <p:cNvPr id="8199" name="Group 7"/>
            <p:cNvGrpSpPr>
              <a:grpSpLocks/>
            </p:cNvGrpSpPr>
            <p:nvPr/>
          </p:nvGrpSpPr>
          <p:grpSpPr bwMode="auto">
            <a:xfrm>
              <a:off x="0" y="768"/>
              <a:ext cx="5760" cy="133"/>
              <a:chOff x="1" y="768"/>
              <a:chExt cx="5760" cy="133"/>
            </a:xfrm>
          </p:grpSpPr>
          <p:sp>
            <p:nvSpPr>
              <p:cNvPr id="8200"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087497"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sp>
        <p:nvSpPr>
          <p:cNvPr id="8195" name="Rectangle 10"/>
          <p:cNvSpPr>
            <a:spLocks noChangeArrowheads="1"/>
          </p:cNvSpPr>
          <p:nvPr>
            <p:ph type="title"/>
          </p:nvPr>
        </p:nvSpPr>
        <p:spPr bwMode="auto">
          <a:xfrm>
            <a:off x="0" y="231775"/>
            <a:ext cx="9144000" cy="914400"/>
          </a:xfrm>
          <a:noFill/>
          <a:ln>
            <a:miter lim="800000"/>
            <a:headEnd/>
            <a:tailEnd/>
          </a:ln>
        </p:spPr>
        <p:txBody>
          <a:bodyPr vert="horz" wrap="square" lIns="91440" tIns="45720" rIns="91440" bIns="45720" numCol="1" anchor="t" anchorCtr="0" compatLnSpc="1">
            <a:prstTxWarp prst="textNoShape">
              <a:avLst/>
            </a:prstTxWarp>
          </a:bodyPr>
          <a:lstStyle/>
          <a:p>
            <a:pPr algn="ctr">
              <a:tabLst>
                <a:tab pos="2979738" algn="l"/>
              </a:tabLst>
            </a:pPr>
            <a:r>
              <a:rPr lang="en-US" b="1" smtClean="0"/>
              <a:t>Isobars</a:t>
            </a:r>
          </a:p>
        </p:txBody>
      </p:sp>
      <p:pic>
        <p:nvPicPr>
          <p:cNvPr id="8196" name="Picture 14"/>
          <p:cNvPicPr>
            <a:picLocks noChangeAspect="1" noChangeArrowheads="1"/>
          </p:cNvPicPr>
          <p:nvPr/>
        </p:nvPicPr>
        <p:blipFill>
          <a:blip r:embed="rId3" cstate="print"/>
          <a:srcRect/>
          <a:stretch>
            <a:fillRect/>
          </a:stretch>
        </p:blipFill>
        <p:spPr bwMode="auto">
          <a:xfrm>
            <a:off x="69850" y="1309688"/>
            <a:ext cx="9074150" cy="535622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http://facweb.bhc.edu/academics/science/harwoodr/GEOL101/Labs/Wind/Images%5CIsobarMap4.gif"/>
          <p:cNvPicPr>
            <a:picLocks noChangeAspect="1" noChangeArrowheads="1"/>
          </p:cNvPicPr>
          <p:nvPr/>
        </p:nvPicPr>
        <p:blipFill>
          <a:blip r:embed="rId2" cstate="print"/>
          <a:srcRect/>
          <a:stretch>
            <a:fillRect/>
          </a:stretch>
        </p:blipFill>
        <p:spPr bwMode="auto">
          <a:xfrm>
            <a:off x="762000" y="457200"/>
            <a:ext cx="7924800" cy="5791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4763" y="0"/>
            <a:ext cx="9159876" cy="6629400"/>
            <a:chOff x="-10" y="0"/>
            <a:chExt cx="5770" cy="4176"/>
          </a:xfrm>
        </p:grpSpPr>
        <p:grpSp>
          <p:nvGrpSpPr>
            <p:cNvPr id="10245" name="Group 3"/>
            <p:cNvGrpSpPr>
              <a:grpSpLocks/>
            </p:cNvGrpSpPr>
            <p:nvPr/>
          </p:nvGrpSpPr>
          <p:grpSpPr bwMode="auto">
            <a:xfrm>
              <a:off x="192" y="960"/>
              <a:ext cx="5376" cy="3216"/>
              <a:chOff x="192" y="960"/>
              <a:chExt cx="5376" cy="3216"/>
            </a:xfrm>
          </p:grpSpPr>
          <p:sp>
            <p:nvSpPr>
              <p:cNvPr id="10254" name="AutoShape 4"/>
              <p:cNvSpPr>
                <a:spLocks noChangeAspect="1" noChangeArrowheads="1"/>
              </p:cNvSpPr>
              <p:nvPr/>
            </p:nvSpPr>
            <p:spPr bwMode="auto">
              <a:xfrm>
                <a:off x="192" y="960"/>
                <a:ext cx="5376" cy="3216"/>
              </a:xfrm>
              <a:prstGeom prst="roundRect">
                <a:avLst>
                  <a:gd name="adj" fmla="val 22130"/>
                </a:avLst>
              </a:prstGeom>
              <a:solidFill>
                <a:srgbClr val="FFFFFF"/>
              </a:solidFill>
              <a:ln w="12700">
                <a:noFill/>
                <a:miter lim="800000"/>
                <a:headEnd type="none" w="sm" len="sm"/>
                <a:tailEnd type="none" w="sm" len="sm"/>
              </a:ln>
            </p:spPr>
            <p:txBody>
              <a:bodyPr wrap="none" anchor="ctr"/>
              <a:lstStyle/>
              <a:p>
                <a:endParaRPr lang="en-US"/>
              </a:p>
            </p:txBody>
          </p:sp>
          <p:sp>
            <p:nvSpPr>
              <p:cNvPr id="10255" name="Rectangle 5"/>
              <p:cNvSpPr>
                <a:spLocks noChangeAspect="1" noChangeArrowheads="1"/>
              </p:cNvSpPr>
              <p:nvPr/>
            </p:nvSpPr>
            <p:spPr bwMode="auto">
              <a:xfrm>
                <a:off x="635" y="1032"/>
                <a:ext cx="2918" cy="365"/>
              </a:xfrm>
              <a:prstGeom prst="rect">
                <a:avLst/>
              </a:prstGeom>
              <a:noFill/>
              <a:ln w="12700">
                <a:noFill/>
                <a:miter lim="800000"/>
                <a:headEnd type="none" w="sm" len="sm"/>
                <a:tailEnd type="none" w="sm" len="sm"/>
              </a:ln>
            </p:spPr>
            <p:txBody>
              <a:bodyPr wrap="none">
                <a:spAutoFit/>
              </a:bodyPr>
              <a:lstStyle/>
              <a:p>
                <a:r>
                  <a:rPr lang="en-US" sz="3200" b="1">
                    <a:solidFill>
                      <a:srgbClr val="008000"/>
                    </a:solidFill>
                    <a:latin typeface="Arial" charset="0"/>
                    <a:cs typeface="Times New Roman" pitchFamily="18" charset="0"/>
                  </a:rPr>
                  <a:t>Factors Affecting Wind</a:t>
                </a:r>
              </a:p>
            </p:txBody>
          </p:sp>
        </p:grpSp>
        <p:grpSp>
          <p:nvGrpSpPr>
            <p:cNvPr id="10246" name="Group 6"/>
            <p:cNvGrpSpPr>
              <a:grpSpLocks/>
            </p:cNvGrpSpPr>
            <p:nvPr/>
          </p:nvGrpSpPr>
          <p:grpSpPr bwMode="auto">
            <a:xfrm>
              <a:off x="-10" y="0"/>
              <a:ext cx="5770" cy="901"/>
              <a:chOff x="-10" y="0"/>
              <a:chExt cx="5770" cy="901"/>
            </a:xfrm>
          </p:grpSpPr>
          <p:sp>
            <p:nvSpPr>
              <p:cNvPr id="10247" name="Rectangle 7"/>
              <p:cNvSpPr>
                <a:spLocks noChangeArrowheads="1"/>
              </p:cNvSpPr>
              <p:nvPr/>
            </p:nvSpPr>
            <p:spPr bwMode="auto">
              <a:xfrm>
                <a:off x="-6" y="0"/>
                <a:ext cx="5760" cy="768"/>
              </a:xfrm>
              <a:prstGeom prst="rect">
                <a:avLst/>
              </a:prstGeom>
              <a:solidFill>
                <a:srgbClr val="D00C0C"/>
              </a:solidFill>
              <a:ln w="63500">
                <a:noFill/>
                <a:miter lim="800000"/>
                <a:headEnd type="none" w="sm" len="sm"/>
                <a:tailEnd type="none" w="sm" len="sm"/>
              </a:ln>
            </p:spPr>
            <p:txBody>
              <a:bodyPr wrap="none" anchor="ctr"/>
              <a:lstStyle/>
              <a:p>
                <a:endParaRPr lang="en-US"/>
              </a:p>
            </p:txBody>
          </p:sp>
          <p:grpSp>
            <p:nvGrpSpPr>
              <p:cNvPr id="10248" name="Group 8"/>
              <p:cNvGrpSpPr>
                <a:grpSpLocks/>
              </p:cNvGrpSpPr>
              <p:nvPr/>
            </p:nvGrpSpPr>
            <p:grpSpPr bwMode="auto">
              <a:xfrm>
                <a:off x="-10" y="0"/>
                <a:ext cx="5770" cy="86"/>
                <a:chOff x="-5" y="0"/>
                <a:chExt cx="5770" cy="86"/>
              </a:xfrm>
            </p:grpSpPr>
            <p:sp>
              <p:nvSpPr>
                <p:cNvPr id="10252" name="Line 9"/>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089546" name="Rectangle 10"/>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nvGrpSpPr>
              <p:cNvPr id="10249" name="Group 11"/>
              <p:cNvGrpSpPr>
                <a:grpSpLocks/>
              </p:cNvGrpSpPr>
              <p:nvPr/>
            </p:nvGrpSpPr>
            <p:grpSpPr bwMode="auto">
              <a:xfrm>
                <a:off x="-5" y="768"/>
                <a:ext cx="5760" cy="133"/>
                <a:chOff x="1" y="768"/>
                <a:chExt cx="5760" cy="133"/>
              </a:xfrm>
            </p:grpSpPr>
            <p:sp>
              <p:nvSpPr>
                <p:cNvPr id="10250" name="Line 12"/>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089549" name="Rectangle 13"/>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grpSp>
      <p:sp>
        <p:nvSpPr>
          <p:cNvPr id="10243" name="Rectangle 14"/>
          <p:cNvSpPr>
            <a:spLocks noChangeArrowheads="1"/>
          </p:cNvSpPr>
          <p:nvPr>
            <p:ph type="title"/>
          </p:nvPr>
        </p:nvSpPr>
        <p:spPr bwMode="auto">
          <a:xfrm>
            <a:off x="0" y="228600"/>
            <a:ext cx="91440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300" b="1" smtClean="0">
                <a:solidFill>
                  <a:srgbClr val="FFD600"/>
                </a:solidFill>
                <a:cs typeface="Times New Roman" pitchFamily="18" charset="0"/>
              </a:rPr>
              <a:t>19.1</a:t>
            </a:r>
            <a:r>
              <a:rPr lang="en-US" sz="4300" b="1" smtClean="0">
                <a:cs typeface="Times New Roman" pitchFamily="18" charset="0"/>
              </a:rPr>
              <a:t>  Understanding Air Pressure    </a:t>
            </a:r>
            <a:endParaRPr lang="en-US" smtClean="0"/>
          </a:p>
        </p:txBody>
      </p:sp>
      <p:sp>
        <p:nvSpPr>
          <p:cNvPr id="10244" name="Rectangle 16"/>
          <p:cNvSpPr>
            <a:spLocks noChangeArrowheads="1"/>
          </p:cNvSpPr>
          <p:nvPr/>
        </p:nvSpPr>
        <p:spPr bwMode="auto">
          <a:xfrm>
            <a:off x="1036638" y="2252663"/>
            <a:ext cx="7802562" cy="3322637"/>
          </a:xfrm>
          <a:prstGeom prst="rect">
            <a:avLst/>
          </a:prstGeom>
          <a:noFill/>
          <a:ln w="12700">
            <a:noFill/>
            <a:miter lim="800000"/>
            <a:headEnd type="none" w="sm" len="sm"/>
            <a:tailEnd type="none" w="sm" len="sm"/>
          </a:ln>
        </p:spPr>
        <p:txBody>
          <a:bodyPr>
            <a:spAutoFit/>
          </a:bodyPr>
          <a:lstStyle/>
          <a:p>
            <a:pPr marL="292100" indent="-292100">
              <a:buClr>
                <a:srgbClr val="389700"/>
              </a:buClr>
              <a:buFont typeface="Monotype Sorts" charset="2"/>
              <a:buNone/>
            </a:pPr>
            <a:r>
              <a:rPr lang="en-US" sz="3000">
                <a:latin typeface="Arial" charset="0"/>
                <a:sym typeface="Wingdings" pitchFamily="2" charset="2"/>
              </a:rPr>
              <a:t>•  </a:t>
            </a:r>
            <a:r>
              <a:rPr lang="en-US" sz="3000">
                <a:latin typeface="Arial" charset="0"/>
                <a:cs typeface="Times New Roman" pitchFamily="18" charset="0"/>
              </a:rPr>
              <a:t>The </a:t>
            </a:r>
            <a:r>
              <a:rPr lang="en-US" sz="3000" b="1">
                <a:latin typeface="Arial" charset="0"/>
                <a:cs typeface="Times New Roman" pitchFamily="18" charset="0"/>
              </a:rPr>
              <a:t>Coriolis effect</a:t>
            </a:r>
            <a:r>
              <a:rPr lang="en-US" sz="3000">
                <a:latin typeface="Arial" charset="0"/>
                <a:cs typeface="Times New Roman" pitchFamily="18" charset="0"/>
              </a:rPr>
              <a:t> describes how Earth’s rotation affects moving objects. In the Northern Hemisphere, all free-moving objects or fluids, including the wind, are deflected to the right of their path of motion. In the Southern Hemisphere, they are deflected to the left.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0"/>
            <a:ext cx="9159875" cy="1430338"/>
            <a:chOff x="-5" y="0"/>
            <a:chExt cx="5770" cy="901"/>
          </a:xfrm>
        </p:grpSpPr>
        <p:sp>
          <p:nvSpPr>
            <p:cNvPr id="11269" name="Rectangle 3"/>
            <p:cNvSpPr>
              <a:spLocks noChangeArrowheads="1"/>
            </p:cNvSpPr>
            <p:nvPr/>
          </p:nvSpPr>
          <p:spPr bwMode="auto">
            <a:xfrm>
              <a:off x="-1" y="0"/>
              <a:ext cx="5760" cy="768"/>
            </a:xfrm>
            <a:prstGeom prst="rect">
              <a:avLst/>
            </a:prstGeom>
            <a:solidFill>
              <a:srgbClr val="D00C0C"/>
            </a:solidFill>
            <a:ln w="63500">
              <a:noFill/>
              <a:miter lim="800000"/>
              <a:headEnd type="none" w="sm" len="sm"/>
              <a:tailEnd type="none" w="sm" len="sm"/>
            </a:ln>
          </p:spPr>
          <p:txBody>
            <a:bodyPr wrap="none" anchor="ctr"/>
            <a:lstStyle/>
            <a:p>
              <a:endParaRPr lang="en-US"/>
            </a:p>
          </p:txBody>
        </p:sp>
        <p:grpSp>
          <p:nvGrpSpPr>
            <p:cNvPr id="11270" name="Group 4"/>
            <p:cNvGrpSpPr>
              <a:grpSpLocks/>
            </p:cNvGrpSpPr>
            <p:nvPr/>
          </p:nvGrpSpPr>
          <p:grpSpPr bwMode="auto">
            <a:xfrm>
              <a:off x="-5" y="0"/>
              <a:ext cx="5770" cy="86"/>
              <a:chOff x="-5" y="0"/>
              <a:chExt cx="5770" cy="86"/>
            </a:xfrm>
          </p:grpSpPr>
          <p:sp>
            <p:nvSpPr>
              <p:cNvPr id="11274"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090566" name="Rectangle 6"/>
              <p:cNvSpPr>
                <a:spLocks noChangeArrowheads="1"/>
              </p:cNvSpPr>
              <p:nvPr/>
            </p:nvSpPr>
            <p:spPr bwMode="auto">
              <a:xfrm>
                <a:off x="-5" y="28"/>
                <a:ext cx="5770" cy="58"/>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nvGrpSpPr>
            <p:cNvPr id="11271" name="Group 7"/>
            <p:cNvGrpSpPr>
              <a:grpSpLocks/>
            </p:cNvGrpSpPr>
            <p:nvPr/>
          </p:nvGrpSpPr>
          <p:grpSpPr bwMode="auto">
            <a:xfrm>
              <a:off x="0" y="768"/>
              <a:ext cx="5760" cy="133"/>
              <a:chOff x="1" y="768"/>
              <a:chExt cx="5760" cy="133"/>
            </a:xfrm>
          </p:grpSpPr>
          <p:sp>
            <p:nvSpPr>
              <p:cNvPr id="11272"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1090569" name="Rectangle 9"/>
              <p:cNvSpPr>
                <a:spLocks noChangeArrowheads="1"/>
              </p:cNvSpPr>
              <p:nvPr/>
            </p:nvSpPr>
            <p:spPr bwMode="auto">
              <a:xfrm>
                <a:off x="1" y="786"/>
                <a:ext cx="5760" cy="115"/>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a:defRPr/>
                </a:pPr>
                <a:endParaRPr lang="en-US"/>
              </a:p>
            </p:txBody>
          </p:sp>
        </p:grpSp>
      </p:grpSp>
      <p:sp>
        <p:nvSpPr>
          <p:cNvPr id="11267" name="Rectangle 10"/>
          <p:cNvSpPr>
            <a:spLocks noChangeArrowheads="1"/>
          </p:cNvSpPr>
          <p:nvPr>
            <p:ph type="title"/>
          </p:nvPr>
        </p:nvSpPr>
        <p:spPr bwMode="auto">
          <a:xfrm>
            <a:off x="0" y="231775"/>
            <a:ext cx="9144000" cy="914400"/>
          </a:xfrm>
          <a:noFill/>
          <a:ln>
            <a:miter lim="800000"/>
            <a:headEnd/>
            <a:tailEnd/>
          </a:ln>
        </p:spPr>
        <p:txBody>
          <a:bodyPr vert="horz" wrap="square" lIns="91440" tIns="45720" rIns="91440" bIns="45720" numCol="1" anchor="t" anchorCtr="0" compatLnSpc="1">
            <a:prstTxWarp prst="textNoShape">
              <a:avLst/>
            </a:prstTxWarp>
          </a:bodyPr>
          <a:lstStyle/>
          <a:p>
            <a:pPr algn="ctr">
              <a:tabLst>
                <a:tab pos="2979738" algn="l"/>
              </a:tabLst>
            </a:pPr>
            <a:r>
              <a:rPr lang="en-US" b="1" smtClean="0"/>
              <a:t>The Coriolis Effect</a:t>
            </a:r>
          </a:p>
        </p:txBody>
      </p:sp>
      <p:pic>
        <p:nvPicPr>
          <p:cNvPr id="11268" name="Picture 14"/>
          <p:cNvPicPr>
            <a:picLocks noChangeAspect="1" noChangeArrowheads="1"/>
          </p:cNvPicPr>
          <p:nvPr/>
        </p:nvPicPr>
        <p:blipFill>
          <a:blip r:embed="rId3" cstate="print"/>
          <a:srcRect/>
          <a:stretch>
            <a:fillRect/>
          </a:stretch>
        </p:blipFill>
        <p:spPr bwMode="auto">
          <a:xfrm>
            <a:off x="0" y="1323975"/>
            <a:ext cx="9144000" cy="4618038"/>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ueglobe">
  <a:themeElements>
    <a:clrScheme name="Blueglobe 8">
      <a:dk1>
        <a:srgbClr val="000000"/>
      </a:dk1>
      <a:lt1>
        <a:srgbClr val="DDDDDD"/>
      </a:lt1>
      <a:dk2>
        <a:srgbClr val="000000"/>
      </a:dk2>
      <a:lt2>
        <a:srgbClr val="808080"/>
      </a:lt2>
      <a:accent1>
        <a:srgbClr val="003366"/>
      </a:accent1>
      <a:accent2>
        <a:srgbClr val="71C79C"/>
      </a:accent2>
      <a:accent3>
        <a:srgbClr val="EBEBEB"/>
      </a:accent3>
      <a:accent4>
        <a:srgbClr val="000000"/>
      </a:accent4>
      <a:accent5>
        <a:srgbClr val="AAADB8"/>
      </a:accent5>
      <a:accent6>
        <a:srgbClr val="66B48D"/>
      </a:accent6>
      <a:hlink>
        <a:srgbClr val="A4B5E0"/>
      </a:hlink>
      <a:folHlink>
        <a:srgbClr val="6D7895"/>
      </a:folHlink>
    </a:clrScheme>
    <a:fontScheme name="Blueglob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ueglob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glob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eglob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glob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glob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glob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eglob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ueglobe 8">
        <a:dk1>
          <a:srgbClr val="000000"/>
        </a:dk1>
        <a:lt1>
          <a:srgbClr val="DDDDDD"/>
        </a:lt1>
        <a:dk2>
          <a:srgbClr val="000000"/>
        </a:dk2>
        <a:lt2>
          <a:srgbClr val="808080"/>
        </a:lt2>
        <a:accent1>
          <a:srgbClr val="003366"/>
        </a:accent1>
        <a:accent2>
          <a:srgbClr val="71C79C"/>
        </a:accent2>
        <a:accent3>
          <a:srgbClr val="EBEBEB"/>
        </a:accent3>
        <a:accent4>
          <a:srgbClr val="000000"/>
        </a:accent4>
        <a:accent5>
          <a:srgbClr val="AAADB8"/>
        </a:accent5>
        <a:accent6>
          <a:srgbClr val="66B48D"/>
        </a:accent6>
        <a:hlink>
          <a:srgbClr val="A4B5E0"/>
        </a:hlink>
        <a:folHlink>
          <a:srgbClr val="6D78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X:Templates:Presentations:Designs:Blueglobe</Template>
  <TotalTime>17149</TotalTime>
  <Words>751</Words>
  <Application>Microsoft Office PowerPoint</Application>
  <PresentationFormat>On-screen Show (4:3)</PresentationFormat>
  <Paragraphs>70</Paragraphs>
  <Slides>19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Times New Roman</vt:lpstr>
      <vt:lpstr>Arial</vt:lpstr>
      <vt:lpstr>Tahoma</vt:lpstr>
      <vt:lpstr>Wingdings</vt:lpstr>
      <vt:lpstr>Monotype Sorts</vt:lpstr>
      <vt:lpstr>Blueglobe</vt:lpstr>
      <vt:lpstr>Chapter  19</vt:lpstr>
      <vt:lpstr>19.1  Understanding Air Pressure    </vt:lpstr>
      <vt:lpstr>19.1  Understanding Air Pressure    </vt:lpstr>
      <vt:lpstr>19.1  Understanding Air Pressure    </vt:lpstr>
      <vt:lpstr>19.1  Understanding Air Pressure    </vt:lpstr>
      <vt:lpstr>Isobars</vt:lpstr>
      <vt:lpstr>Slide 7</vt:lpstr>
      <vt:lpstr>19.1  Understanding Air Pressure    </vt:lpstr>
      <vt:lpstr>The Coriolis Effect</vt:lpstr>
      <vt:lpstr>19.2  Pressure Centers and Winds    </vt:lpstr>
      <vt:lpstr>19.2  Pressure Centers and Winds    </vt:lpstr>
      <vt:lpstr>Cyclonic and Anticyclonic Winds</vt:lpstr>
      <vt:lpstr>19.2  Pressure Centers and Winds    </vt:lpstr>
      <vt:lpstr>19.3  Regional Wind Systems    </vt:lpstr>
      <vt:lpstr>Sea and Land Breezes</vt:lpstr>
      <vt:lpstr>19.3  Regional Wind Systems    </vt:lpstr>
      <vt:lpstr>Valley and Mountain Breezes</vt:lpstr>
      <vt:lpstr>19.3  Regional Wind Systems    </vt:lpstr>
      <vt:lpstr>19.3  Regional Wind Systems    </vt:lpstr>
    </vt:vector>
  </TitlesOfParts>
  <Company>MicroTech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Volcanoes and Igneous Activity  Earth  -  Chapter 4</dc:title>
  <dc:creator>Stan &amp; Cindy Hatfield</dc:creator>
  <cp:lastModifiedBy>latreshas.murphy</cp:lastModifiedBy>
  <cp:revision>840</cp:revision>
  <cp:lastPrinted>2004-09-17T19:36:04Z</cp:lastPrinted>
  <dcterms:created xsi:type="dcterms:W3CDTF">2000-12-18T00:31:17Z</dcterms:created>
  <dcterms:modified xsi:type="dcterms:W3CDTF">2015-02-10T13:35:47Z</dcterms:modified>
</cp:coreProperties>
</file>