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373" r:id="rId2"/>
    <p:sldId id="566" r:id="rId3"/>
    <p:sldId id="569" r:id="rId4"/>
    <p:sldId id="570" r:id="rId5"/>
    <p:sldId id="571" r:id="rId6"/>
    <p:sldId id="573" r:id="rId7"/>
    <p:sldId id="574" r:id="rId8"/>
    <p:sldId id="576" r:id="rId9"/>
    <p:sldId id="577" r:id="rId10"/>
    <p:sldId id="579" r:id="rId11"/>
    <p:sldId id="581" r:id="rId12"/>
    <p:sldId id="582" r:id="rId13"/>
    <p:sldId id="584" r:id="rId14"/>
    <p:sldId id="583" r:id="rId15"/>
    <p:sldId id="592" r:id="rId16"/>
    <p:sldId id="594" r:id="rId17"/>
    <p:sldId id="595" r:id="rId18"/>
    <p:sldId id="596" r:id="rId19"/>
    <p:sldId id="597" r:id="rId20"/>
    <p:sldId id="598" r:id="rId21"/>
    <p:sldId id="600" r:id="rId22"/>
    <p:sldId id="601" r:id="rId23"/>
    <p:sldId id="603" r:id="rId24"/>
    <p:sldId id="605" r:id="rId25"/>
    <p:sldId id="604" r:id="rId26"/>
    <p:sldId id="606" r:id="rId27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400"/>
    <a:srgbClr val="389700"/>
    <a:srgbClr val="CDCDCD"/>
    <a:srgbClr val="5E9EFF"/>
    <a:srgbClr val="FFFFFF"/>
    <a:srgbClr val="CDFFFF"/>
    <a:srgbClr val="FF0008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4" autoAdjust="0"/>
    <p:restoredTop sz="95517" autoAdjust="0"/>
  </p:normalViewPr>
  <p:slideViewPr>
    <p:cSldViewPr snapToGrid="0">
      <p:cViewPr>
        <p:scale>
          <a:sx n="100" d="100"/>
          <a:sy n="100" d="100"/>
        </p:scale>
        <p:origin x="-11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496" y="-104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06DA13-0F42-4D0A-A5B6-7BDBEC1029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BAD0F-CB25-4E27-A14A-13C8F503B0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819E7-E1B2-45A1-B35A-C2F586040AA5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Who is </a:t>
            </a:r>
            <a:r>
              <a:rPr lang="en-US" b="1" smtClean="0">
                <a:latin typeface="Tahoma" pitchFamily="34" charset="0"/>
              </a:rPr>
              <a:t>Stan Hatfield and Ken Pinzke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89165-503B-4ECA-906D-B96FE818AE26}" type="slidenum">
              <a:rPr lang="en-US"/>
              <a:pPr/>
              <a:t>26</a:t>
            </a:fld>
            <a:endParaRPr lang="en-US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7973F-9732-4BE4-9F97-67199FD7B715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3A115-F02A-4FFF-9AEE-C4187996C968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A1503-D5C1-4F72-B91D-C7008DCFD00B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AF195-C9EA-4204-B386-97E1D392BB84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9EF88-DE03-4774-850B-668438E8BC09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F831-DD02-4CA4-A023-F66F042AEDC7}" type="slidenum">
              <a:rPr lang="en-US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47C09-8E04-48C9-B1D6-17400716F684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E3C6C-B96C-4D49-BB10-5390BD44FCCE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Makes no sense without caption in book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folHlink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7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rgbClr val="D00C0C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8600" y="261938"/>
            <a:ext cx="1600200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smtClean="0"/>
              <a:t>Chapter</a:t>
            </a:r>
            <a:r>
              <a:rPr lang="en-US" sz="5400" b="1" smtClean="0"/>
              <a:t> </a:t>
            </a:r>
            <a:br>
              <a:rPr lang="en-US" sz="5400" b="1" smtClean="0"/>
            </a:br>
            <a:r>
              <a:rPr lang="en-US" sz="9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sz="6600" b="1" i="1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292100"/>
            <a:ext cx="7239000" cy="175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Arial" charset="0"/>
              </a:rPr>
              <a:t>Air Masses and Severe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229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230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802" cy="3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Formation of Fronts</a:t>
                </a:r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229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29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230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9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229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03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1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20.2</a:t>
            </a:r>
            <a:r>
              <a:rPr lang="en-US" b="1" smtClean="0">
                <a:cs typeface="Times New Roman" pitchFamily="18" charset="0"/>
              </a:rPr>
              <a:t>  Fronts    </a:t>
            </a:r>
            <a:endParaRPr lang="en-US" smtClean="0"/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1209675" y="2176463"/>
            <a:ext cx="7635875" cy="1708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500">
                <a:latin typeface="Arial" charset="0"/>
                <a:cs typeface="Times New Roman" pitchFamily="18" charset="0"/>
              </a:rPr>
              <a:t>When two air masses meet, they form a </a:t>
            </a:r>
            <a:r>
              <a:rPr lang="en-US" sz="3500" b="1">
                <a:latin typeface="Arial" charset="0"/>
                <a:cs typeface="Times New Roman" pitchFamily="18" charset="0"/>
              </a:rPr>
              <a:t>front</a:t>
            </a:r>
            <a:r>
              <a:rPr lang="en-US" sz="3500">
                <a:latin typeface="Arial" charset="0"/>
                <a:cs typeface="Times New Roman" pitchFamily="18" charset="0"/>
              </a:rPr>
              <a:t>, which is a boundary that separates two air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3322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3331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03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Types of Fronts</a:t>
                </a:r>
              </a:p>
            </p:txBody>
          </p:sp>
        </p:grp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3324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25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3329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10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26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3327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15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20.2</a:t>
            </a:r>
            <a:r>
              <a:rPr lang="en-US" b="1" smtClean="0">
                <a:cs typeface="Times New Roman" pitchFamily="18" charset="0"/>
              </a:rPr>
              <a:t>  Fronts    </a:t>
            </a:r>
            <a:endParaRPr lang="en-US" smtClean="0"/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1260475" y="2176463"/>
            <a:ext cx="763587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Warm Fronts</a:t>
            </a:r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1736725" y="2657475"/>
            <a:ext cx="7102475" cy="147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</a:t>
            </a:r>
            <a:r>
              <a:rPr lang="en-US" sz="3000">
                <a:latin typeface="Arial" charset="0"/>
                <a:cs typeface="Times New Roman" pitchFamily="18" charset="0"/>
              </a:rPr>
              <a:t>A </a:t>
            </a:r>
            <a:r>
              <a:rPr lang="en-US" sz="3000" b="1">
                <a:latin typeface="Arial" charset="0"/>
                <a:cs typeface="Times New Roman" pitchFamily="18" charset="0"/>
              </a:rPr>
              <a:t>warm front</a:t>
            </a:r>
            <a:r>
              <a:rPr lang="en-US" sz="3000">
                <a:latin typeface="Arial" charset="0"/>
                <a:cs typeface="Times New Roman" pitchFamily="18" charset="0"/>
              </a:rPr>
              <a:t> forms when warm air moves into an area formerly covered by cooler air.</a:t>
            </a:r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1260475" y="4116388"/>
            <a:ext cx="7635875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Cold Fronts</a:t>
            </a:r>
          </a:p>
        </p:txBody>
      </p: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1724025" y="4635500"/>
            <a:ext cx="7102475" cy="1477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</a:t>
            </a:r>
            <a:r>
              <a:rPr lang="en-US" sz="3000">
                <a:latin typeface="Arial" charset="0"/>
                <a:cs typeface="Times New Roman" pitchFamily="18" charset="0"/>
              </a:rPr>
              <a:t>A </a:t>
            </a:r>
            <a:r>
              <a:rPr lang="en-US" sz="3000" b="1">
                <a:latin typeface="Arial" charset="0"/>
                <a:cs typeface="Times New Roman" pitchFamily="18" charset="0"/>
              </a:rPr>
              <a:t>cold front</a:t>
            </a:r>
            <a:r>
              <a:rPr lang="en-US" sz="3000">
                <a:latin typeface="Arial" charset="0"/>
                <a:cs typeface="Times New Roman" pitchFamily="18" charset="0"/>
              </a:rPr>
              <a:t> forms when cold, dense air moves into a region occupied by warmer air.</a:t>
            </a:r>
          </a:p>
        </p:txBody>
      </p:sp>
      <p:pic>
        <p:nvPicPr>
          <p:cNvPr id="1332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0787">
            <a:off x="80962" y="5167313"/>
            <a:ext cx="2303463" cy="712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9536">
            <a:off x="33338" y="2713038"/>
            <a:ext cx="2293937" cy="525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4346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126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434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129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39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Formation of a Warm Front</a:t>
            </a:r>
          </a:p>
        </p:txBody>
      </p: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614488"/>
            <a:ext cx="9005888" cy="4037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5370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198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201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3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Formation of a Cold Front</a:t>
            </a:r>
          </a:p>
        </p:txBody>
      </p:sp>
      <p:pic>
        <p:nvPicPr>
          <p:cNvPr id="1536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666875"/>
            <a:ext cx="9056688" cy="3984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6394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640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03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Types of Fronts</a:t>
                </a:r>
              </a:p>
            </p:txBody>
          </p:sp>
        </p:grpSp>
        <p:grpSp>
          <p:nvGrpSpPr>
            <p:cNvPr id="16395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6396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397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640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17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8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6399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387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20.2 </a:t>
            </a:r>
            <a:r>
              <a:rPr lang="en-US" b="1" smtClean="0">
                <a:cs typeface="Times New Roman" pitchFamily="18" charset="0"/>
              </a:rPr>
              <a:t> Fronts    </a:t>
            </a:r>
            <a:endParaRPr lang="en-US" smtClean="0"/>
          </a:p>
        </p:txBody>
      </p:sp>
      <p:sp>
        <p:nvSpPr>
          <p:cNvPr id="16388" name="Rectangle 17"/>
          <p:cNvSpPr>
            <a:spLocks noChangeArrowheads="1"/>
          </p:cNvSpPr>
          <p:nvPr/>
        </p:nvSpPr>
        <p:spPr bwMode="auto">
          <a:xfrm>
            <a:off x="292100" y="2176463"/>
            <a:ext cx="8604250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Stationary Fronts</a:t>
            </a: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317500" y="2651125"/>
            <a:ext cx="8534400" cy="2246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latin typeface="Arial" charset="0"/>
                <a:sym typeface="Wingdings" pitchFamily="2" charset="2"/>
              </a:rPr>
              <a:t>•  Occasionally, the flow of air on either side of a front is neither toward the cold air mass nor toward the warm air mass, but almost parallel to the line of the front. </a:t>
            </a:r>
            <a:r>
              <a:rPr lang="en-US" sz="2800">
                <a:latin typeface="Arial" charset="0"/>
                <a:cs typeface="Times New Roman" pitchFamily="18" charset="0"/>
              </a:rPr>
              <a:t>In such cases, the surface position of the front does not move, and a </a:t>
            </a:r>
            <a:r>
              <a:rPr lang="en-US" sz="2800" b="1">
                <a:latin typeface="Arial" charset="0"/>
                <a:cs typeface="Times New Roman" pitchFamily="18" charset="0"/>
              </a:rPr>
              <a:t>stationary front </a:t>
            </a:r>
            <a:r>
              <a:rPr lang="en-US" sz="2800">
                <a:latin typeface="Arial" charset="0"/>
                <a:cs typeface="Times New Roman" pitchFamily="18" charset="0"/>
              </a:rPr>
              <a:t>forms.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333375" y="4864100"/>
            <a:ext cx="7635875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Occluded Fronts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393700" y="5397500"/>
            <a:ext cx="84328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latin typeface="Arial" charset="0"/>
                <a:sym typeface="Wingdings" pitchFamily="2" charset="2"/>
              </a:rPr>
              <a:t>•  When an active cold front overtakes a warm front, an </a:t>
            </a:r>
            <a:r>
              <a:rPr lang="en-US" sz="2800" b="1">
                <a:latin typeface="Arial" charset="0"/>
                <a:sym typeface="Wingdings" pitchFamily="2" charset="2"/>
              </a:rPr>
              <a:t>occluded front</a:t>
            </a:r>
            <a:r>
              <a:rPr lang="en-US" sz="2800">
                <a:latin typeface="Arial" charset="0"/>
                <a:sym typeface="Wingdings" pitchFamily="2" charset="2"/>
              </a:rPr>
              <a:t> forms.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  <p:pic>
        <p:nvPicPr>
          <p:cNvPr id="1639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88" y="5951538"/>
            <a:ext cx="3095625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38" y="1428750"/>
            <a:ext cx="3076575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741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742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199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Thunderstorms</a:t>
                </a:r>
              </a:p>
            </p:txBody>
          </p:sp>
        </p:grp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1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742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53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1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741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54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1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1260475" y="2176463"/>
            <a:ext cx="7585075" cy="1938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A </a:t>
            </a:r>
            <a:r>
              <a:rPr lang="en-US" sz="3000" b="1">
                <a:latin typeface="Arial" charset="0"/>
                <a:cs typeface="Times New Roman" pitchFamily="18" charset="0"/>
              </a:rPr>
              <a:t>thunderstorm</a:t>
            </a:r>
            <a:r>
              <a:rPr lang="en-US" sz="3000">
                <a:latin typeface="Arial" charset="0"/>
                <a:cs typeface="Times New Roman" pitchFamily="18" charset="0"/>
              </a:rPr>
              <a:t> is a storm that generates lightning and thunder. Thunderstorms frequently produce gusty winds, heavy rain, and hail.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sp>
          <p:nvSpPr>
            <p:cNvPr id="18440" name="AutoShape 4"/>
            <p:cNvSpPr>
              <a:spLocks noChangeAspect="1" noChangeArrowheads="1"/>
            </p:cNvSpPr>
            <p:nvPr/>
          </p:nvSpPr>
          <p:spPr bwMode="auto">
            <a:xfrm>
              <a:off x="192" y="960"/>
              <a:ext cx="5376" cy="3216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8442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43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8447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61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44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8445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61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35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1260475" y="1536700"/>
            <a:ext cx="75469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>
                <a:latin typeface="Arial" charset="0"/>
                <a:cs typeface="Times New Roman" pitchFamily="18" charset="0"/>
              </a:rPr>
              <a:t>Occurrence of Thunderstorms</a:t>
            </a:r>
          </a:p>
        </p:txBody>
      </p:sp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317500" y="2081213"/>
            <a:ext cx="8534400" cy="2246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latin typeface="Arial" charset="0"/>
                <a:sym typeface="Wingdings" pitchFamily="2" charset="2"/>
              </a:rPr>
              <a:t>•  At any given time, there are an estimated 2000 thunderstorms in progress on Earth. The greatest number occur in the tropics where warmth, plentiful moisture, and instability are common atmospheric conditions.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  <p:sp>
        <p:nvSpPr>
          <p:cNvPr id="18438" name="Rectangle 17"/>
          <p:cNvSpPr>
            <a:spLocks noChangeArrowheads="1"/>
          </p:cNvSpPr>
          <p:nvPr/>
        </p:nvSpPr>
        <p:spPr bwMode="auto">
          <a:xfrm>
            <a:off x="1235075" y="4440238"/>
            <a:ext cx="7546975" cy="522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>
                <a:latin typeface="Arial" charset="0"/>
                <a:cs typeface="Times New Roman" pitchFamily="18" charset="0"/>
              </a:rPr>
              <a:t>Development of Thunderstorms</a:t>
            </a:r>
          </a:p>
        </p:txBody>
      </p:sp>
      <p:sp>
        <p:nvSpPr>
          <p:cNvPr id="18439" name="Rectangle 18"/>
          <p:cNvSpPr>
            <a:spLocks noChangeArrowheads="1"/>
          </p:cNvSpPr>
          <p:nvPr/>
        </p:nvSpPr>
        <p:spPr bwMode="auto">
          <a:xfrm>
            <a:off x="292100" y="4983163"/>
            <a:ext cx="8534400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latin typeface="Arial" charset="0"/>
                <a:sym typeface="Wingdings" pitchFamily="2" charset="2"/>
              </a:rPr>
              <a:t>•  Thunderstorms form when warm, humid air rises in an unstable environment.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9466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63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63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59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54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3600" b="1" smtClean="0"/>
              <a:t>Stages in the Development </a:t>
            </a:r>
            <a:br>
              <a:rPr lang="en-US" sz="3600" b="1" smtClean="0"/>
            </a:br>
            <a:r>
              <a:rPr lang="en-US" sz="3600" b="1" smtClean="0"/>
              <a:t>of a Thunderstorm</a:t>
            </a: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728788"/>
            <a:ext cx="8885237" cy="3890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20487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2049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1425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Tornadoes</a:t>
                </a:r>
              </a:p>
            </p:txBody>
          </p:sp>
        </p:grpSp>
        <p:grpSp>
          <p:nvGrpSpPr>
            <p:cNvPr id="20488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2048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49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20494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68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9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2049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0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483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 </a:t>
            </a:r>
            <a:r>
              <a:rPr lang="en-US" b="1" smtClean="0">
                <a:cs typeface="Times New Roman" pitchFamily="18" charset="0"/>
              </a:rPr>
              <a:t> Severe Storms    </a:t>
            </a:r>
            <a:endParaRPr lang="en-US" smtClean="0"/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1260475" y="2176463"/>
            <a:ext cx="7597775" cy="1800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 b="1">
                <a:latin typeface="Arial" charset="0"/>
                <a:cs typeface="Times New Roman" pitchFamily="18" charset="0"/>
              </a:rPr>
              <a:t>Tornadoes</a:t>
            </a:r>
            <a:r>
              <a:rPr lang="en-US" sz="2800">
                <a:latin typeface="Arial" charset="0"/>
                <a:cs typeface="Times New Roman" pitchFamily="18" charset="0"/>
              </a:rPr>
              <a:t> are violent windstorms that take the form of a rotation column of air called a vortex. The vortex extends downward from a cumulonimbus cloud.</a:t>
            </a:r>
          </a:p>
        </p:txBody>
      </p:sp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1260475" y="3938588"/>
            <a:ext cx="75977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>
                <a:latin typeface="Arial" charset="0"/>
                <a:cs typeface="Times New Roman" pitchFamily="18" charset="0"/>
              </a:rPr>
              <a:t>Occurrence and Development of Tornadoes</a:t>
            </a:r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1736725" y="4421188"/>
            <a:ext cx="7115175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latin typeface="Arial" charset="0"/>
                <a:sym typeface="Wingdings" pitchFamily="2" charset="2"/>
              </a:rPr>
              <a:t>•  Most tornadoes form in association with severe thunderstorms.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1514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70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70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07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413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Formation of a Mesocyclone</a:t>
            </a:r>
            <a:endParaRPr lang="en-US" sz="3600" b="1" smtClean="0"/>
          </a:p>
        </p:txBody>
      </p:sp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1385888"/>
            <a:ext cx="8664575" cy="536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411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075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Air Masses and Weather</a:t>
                </a:r>
              </a:p>
            </p:txBody>
          </p:sp>
        </p:grpSp>
        <p:grpSp>
          <p:nvGrpSpPr>
            <p:cNvPr id="410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410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411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0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631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99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</a:t>
            </a:r>
            <a:r>
              <a:rPr lang="en-US" b="1" smtClean="0">
                <a:cs typeface="Times New Roman" pitchFamily="18" charset="0"/>
              </a:rPr>
              <a:t>  Air Masses    </a:t>
            </a:r>
            <a:endParaRPr lang="en-US" smtClean="0"/>
          </a:p>
        </p:txBody>
      </p:sp>
      <p:sp>
        <p:nvSpPr>
          <p:cNvPr id="4100" name="Rectangle 23"/>
          <p:cNvSpPr>
            <a:spLocks noChangeArrowheads="1"/>
          </p:cNvSpPr>
          <p:nvPr/>
        </p:nvSpPr>
        <p:spPr bwMode="auto">
          <a:xfrm>
            <a:off x="317500" y="2239963"/>
            <a:ext cx="8521700" cy="1476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</a:t>
            </a:r>
            <a:r>
              <a:rPr lang="en-US" sz="3000">
                <a:latin typeface="Arial" charset="0"/>
                <a:cs typeface="Times New Roman" pitchFamily="18" charset="0"/>
              </a:rPr>
              <a:t>An </a:t>
            </a:r>
            <a:r>
              <a:rPr lang="en-US" sz="3000" b="1">
                <a:latin typeface="Arial" charset="0"/>
                <a:cs typeface="Times New Roman" pitchFamily="18" charset="0"/>
              </a:rPr>
              <a:t>air mass</a:t>
            </a:r>
            <a:r>
              <a:rPr lang="en-US" sz="3000">
                <a:latin typeface="Arial" charset="0"/>
                <a:cs typeface="Times New Roman" pitchFamily="18" charset="0"/>
              </a:rPr>
              <a:t> is an immense body of air that is characterized by similar temperatures and amounts of moisture at any given altitude.</a:t>
            </a:r>
          </a:p>
        </p:txBody>
      </p:sp>
      <p:sp>
        <p:nvSpPr>
          <p:cNvPr id="4101" name="Rectangle 25"/>
          <p:cNvSpPr>
            <a:spLocks noChangeArrowheads="1"/>
          </p:cNvSpPr>
          <p:nvPr/>
        </p:nvSpPr>
        <p:spPr bwMode="auto">
          <a:xfrm>
            <a:off x="304800" y="3736975"/>
            <a:ext cx="8528050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sym typeface="Wingdings" pitchFamily="2" charset="2"/>
              </a:rPr>
              <a:t>Movement of </a:t>
            </a:r>
            <a:r>
              <a:rPr lang="en-US" sz="3000">
                <a:latin typeface="Arial" charset="0"/>
                <a:cs typeface="Times New Roman" pitchFamily="18" charset="0"/>
              </a:rPr>
              <a:t>Air Masses</a:t>
            </a:r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auto">
          <a:xfrm>
            <a:off x="317500" y="4306888"/>
            <a:ext cx="8534400" cy="1477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</a:t>
            </a:r>
            <a:r>
              <a:rPr lang="en-US" sz="3000">
                <a:latin typeface="Arial" charset="0"/>
                <a:cs typeface="Times New Roman" pitchFamily="18" charset="0"/>
              </a:rPr>
              <a:t>As it moves, the characteristics of an air mass change and so does the weather in the area over which the air mass moves.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2"/>
          <p:cNvGrpSpPr>
            <a:grpSpLocks/>
          </p:cNvGrpSpPr>
          <p:nvPr/>
        </p:nvGrpSpPr>
        <p:grpSpPr bwMode="auto">
          <a:xfrm>
            <a:off x="-4763" y="0"/>
            <a:ext cx="9159876" cy="6705600"/>
            <a:chOff x="-3" y="0"/>
            <a:chExt cx="5770" cy="4224"/>
          </a:xfrm>
        </p:grpSpPr>
        <p:sp>
          <p:nvSpPr>
            <p:cNvPr id="22537" name="AutoShape 4"/>
            <p:cNvSpPr>
              <a:spLocks noChangeAspect="1" noChangeArrowheads="1"/>
            </p:cNvSpPr>
            <p:nvPr/>
          </p:nvSpPr>
          <p:spPr bwMode="auto">
            <a:xfrm>
              <a:off x="199" y="920"/>
              <a:ext cx="5376" cy="3304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22544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75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4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2254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37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31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22532" name="Rectangle 15"/>
          <p:cNvSpPr>
            <a:spLocks noChangeArrowheads="1"/>
          </p:cNvSpPr>
          <p:nvPr/>
        </p:nvSpPr>
        <p:spPr bwMode="auto">
          <a:xfrm>
            <a:off x="317500" y="1460500"/>
            <a:ext cx="85788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>
                <a:latin typeface="Arial" charset="0"/>
                <a:cs typeface="Times New Roman" pitchFamily="18" charset="0"/>
              </a:rPr>
              <a:t>Tornado Intensity</a:t>
            </a:r>
          </a:p>
        </p:txBody>
      </p: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317500" y="3492500"/>
            <a:ext cx="857885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28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800">
                <a:latin typeface="Arial" charset="0"/>
                <a:cs typeface="Times New Roman" pitchFamily="18" charset="0"/>
              </a:rPr>
              <a:t>Tornado Safety</a:t>
            </a: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317500" y="4025900"/>
            <a:ext cx="85598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700">
                <a:latin typeface="Arial" charset="0"/>
                <a:sym typeface="Wingdings" pitchFamily="2" charset="2"/>
              </a:rPr>
              <a:t>•  </a:t>
            </a:r>
            <a:r>
              <a:rPr lang="en-US" sz="2700" b="1">
                <a:latin typeface="Arial" charset="0"/>
                <a:sym typeface="Wingdings" pitchFamily="2" charset="2"/>
              </a:rPr>
              <a:t>Tornado watches </a:t>
            </a:r>
            <a:r>
              <a:rPr lang="en-US" sz="2700">
                <a:latin typeface="Arial" charset="0"/>
                <a:sym typeface="Wingdings" pitchFamily="2" charset="2"/>
              </a:rPr>
              <a:t>alert people to the possibility of tornadoes in a specified area for a particular time.</a:t>
            </a:r>
            <a:endParaRPr lang="en-US" sz="2700">
              <a:latin typeface="Arial" charset="0"/>
              <a:cs typeface="Times New Roman" pitchFamily="18" charset="0"/>
            </a:endParaRP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304800" y="1993900"/>
            <a:ext cx="8547100" cy="1338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700">
                <a:latin typeface="Arial" charset="0"/>
                <a:sym typeface="Wingdings" pitchFamily="2" charset="2"/>
              </a:rPr>
              <a:t>•  Because tornado winds cannot be measured directly, a rating on the Fujita scale is determined by assessing the worst damage produced by the storm.</a:t>
            </a:r>
            <a:endParaRPr lang="en-US" sz="2700">
              <a:latin typeface="Arial" charset="0"/>
              <a:cs typeface="Times New Roman" pitchFamily="18" charset="0"/>
            </a:endParaRPr>
          </a:p>
        </p:txBody>
      </p:sp>
      <p:sp>
        <p:nvSpPr>
          <p:cNvPr id="22536" name="Rectangle 20"/>
          <p:cNvSpPr>
            <a:spLocks noChangeArrowheads="1"/>
          </p:cNvSpPr>
          <p:nvPr/>
        </p:nvSpPr>
        <p:spPr bwMode="auto">
          <a:xfrm>
            <a:off x="331788" y="4927600"/>
            <a:ext cx="8520112" cy="1338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700">
                <a:latin typeface="Arial" charset="0"/>
                <a:sym typeface="Wingdings" pitchFamily="2" charset="2"/>
              </a:rPr>
              <a:t>•  A </a:t>
            </a:r>
            <a:r>
              <a:rPr lang="en-US" sz="2700" b="1">
                <a:latin typeface="Arial" charset="0"/>
                <a:sym typeface="Wingdings" pitchFamily="2" charset="2"/>
              </a:rPr>
              <a:t>tornado warning </a:t>
            </a:r>
            <a:r>
              <a:rPr lang="en-US" sz="2700">
                <a:latin typeface="Arial" charset="0"/>
                <a:sym typeface="Wingdings" pitchFamily="2" charset="2"/>
              </a:rPr>
              <a:t>is issued when a tornado has actually been sighted in an area or is indicated by weather radar.</a:t>
            </a:r>
            <a:endParaRPr lang="en-US" sz="27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3562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82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682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55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159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Fujita Tornado Intensity Scale</a:t>
            </a:r>
            <a:endParaRPr lang="en-US" sz="3600" b="1" smtClean="0"/>
          </a:p>
        </p:txBody>
      </p:sp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452563"/>
            <a:ext cx="9007475" cy="4541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4763" y="0"/>
            <a:ext cx="9159876" cy="6705600"/>
            <a:chOff x="-3" y="0"/>
            <a:chExt cx="5770" cy="4224"/>
          </a:xfrm>
        </p:grpSpPr>
        <p:grpSp>
          <p:nvGrpSpPr>
            <p:cNvPr id="24583" name="Group 3"/>
            <p:cNvGrpSpPr>
              <a:grpSpLocks/>
            </p:cNvGrpSpPr>
            <p:nvPr/>
          </p:nvGrpSpPr>
          <p:grpSpPr bwMode="auto">
            <a:xfrm>
              <a:off x="199" y="920"/>
              <a:ext cx="5376" cy="3304"/>
              <a:chOff x="199" y="920"/>
              <a:chExt cx="5376" cy="3304"/>
            </a:xfrm>
          </p:grpSpPr>
          <p:sp>
            <p:nvSpPr>
              <p:cNvPr id="2459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20"/>
                <a:ext cx="5376" cy="3304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45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Hurricanes</a:t>
                </a:r>
              </a:p>
            </p:txBody>
          </p:sp>
        </p:grpSp>
        <p:grpSp>
          <p:nvGrpSpPr>
            <p:cNvPr id="24584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2458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58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2459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887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8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2458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887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579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24580" name="Rectangle 15"/>
          <p:cNvSpPr>
            <a:spLocks noChangeArrowheads="1"/>
          </p:cNvSpPr>
          <p:nvPr/>
        </p:nvSpPr>
        <p:spPr bwMode="auto">
          <a:xfrm>
            <a:off x="317500" y="2024063"/>
            <a:ext cx="8578850" cy="1477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Whirling tropical cyclones that produce winds of at least 74 miles per hour are known as </a:t>
            </a:r>
            <a:r>
              <a:rPr lang="en-US" sz="3000" b="1">
                <a:latin typeface="Arial" charset="0"/>
                <a:cs typeface="Times New Roman" pitchFamily="18" charset="0"/>
              </a:rPr>
              <a:t>hurricanes</a:t>
            </a:r>
            <a:r>
              <a:rPr lang="en-US" sz="300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317500" y="3543300"/>
            <a:ext cx="8578850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Occurrence of Hurricanes</a:t>
            </a:r>
          </a:p>
        </p:txBody>
      </p:sp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317500" y="4102100"/>
            <a:ext cx="8509000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Most hurricanes form between about 5</a:t>
            </a:r>
            <a:r>
              <a:rPr lang="en-US" sz="3000">
                <a:cs typeface="Times New Roman" pitchFamily="18" charset="0"/>
                <a:sym typeface="Wingdings" pitchFamily="2" charset="2"/>
              </a:rPr>
              <a:t>°</a:t>
            </a:r>
            <a:r>
              <a:rPr lang="en-US" sz="3000">
                <a:latin typeface="Arial" charset="0"/>
                <a:sym typeface="Wingdings" pitchFamily="2" charset="2"/>
              </a:rPr>
              <a:t> and 20</a:t>
            </a:r>
            <a:r>
              <a:rPr lang="en-US" sz="3000">
                <a:cs typeface="Times New Roman" pitchFamily="18" charset="0"/>
                <a:sym typeface="Wingdings" pitchFamily="2" charset="2"/>
              </a:rPr>
              <a:t>°</a:t>
            </a:r>
            <a:r>
              <a:rPr lang="en-US" sz="3000">
                <a:latin typeface="Arial" charset="0"/>
                <a:sym typeface="Wingdings" pitchFamily="2" charset="2"/>
              </a:rPr>
              <a:t> north and south latitude. The North Pacific has the greatest number of storms, averaging 20 per year.</a:t>
            </a:r>
            <a:endParaRPr lang="en-US" sz="30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-4763" y="0"/>
            <a:ext cx="9159876" cy="6705600"/>
            <a:chOff x="-3" y="0"/>
            <a:chExt cx="5770" cy="4224"/>
          </a:xfrm>
        </p:grpSpPr>
        <p:grpSp>
          <p:nvGrpSpPr>
            <p:cNvPr id="25607" name="Group 3"/>
            <p:cNvGrpSpPr>
              <a:grpSpLocks/>
            </p:cNvGrpSpPr>
            <p:nvPr/>
          </p:nvGrpSpPr>
          <p:grpSpPr bwMode="auto">
            <a:xfrm>
              <a:off x="199" y="920"/>
              <a:ext cx="5376" cy="3304"/>
              <a:chOff x="199" y="920"/>
              <a:chExt cx="5376" cy="3304"/>
            </a:xfrm>
          </p:grpSpPr>
          <p:sp>
            <p:nvSpPr>
              <p:cNvPr id="25616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20"/>
                <a:ext cx="5376" cy="3304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45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Hurricanes</a:t>
                </a:r>
              </a:p>
            </p:txBody>
          </p:sp>
        </p:grpSp>
        <p:grpSp>
          <p:nvGrpSpPr>
            <p:cNvPr id="25608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25609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10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25614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2970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11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25612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29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603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317500" y="2011363"/>
            <a:ext cx="8578850" cy="55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Development of Hurricanes</a:t>
            </a:r>
          </a:p>
        </p:txBody>
      </p:sp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331788" y="2473325"/>
            <a:ext cx="8532812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Hurricanes develop most often in the late summer when water temperatures are warm enough to provide the necessary heat and moisture to the air.</a:t>
            </a:r>
            <a:endParaRPr lang="en-US" sz="3000">
              <a:latin typeface="Arial" charset="0"/>
              <a:cs typeface="Times New Roman" pitchFamily="18" charset="0"/>
            </a:endParaRPr>
          </a:p>
        </p:txBody>
      </p:sp>
      <p:pic>
        <p:nvPicPr>
          <p:cNvPr id="2560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8" y="3910013"/>
            <a:ext cx="4032250" cy="2947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662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0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6634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1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01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27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Cross Section of a Hurricane</a:t>
            </a:r>
            <a:endParaRPr lang="en-US" sz="3600" b="1" smtClean="0"/>
          </a:p>
        </p:txBody>
      </p:sp>
      <p:pic>
        <p:nvPicPr>
          <p:cNvPr id="266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1296988"/>
            <a:ext cx="7413625" cy="556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4763" y="0"/>
            <a:ext cx="9159876" cy="6705600"/>
            <a:chOff x="-3" y="0"/>
            <a:chExt cx="5770" cy="4224"/>
          </a:xfrm>
        </p:grpSpPr>
        <p:grpSp>
          <p:nvGrpSpPr>
            <p:cNvPr id="27654" name="Group 3"/>
            <p:cNvGrpSpPr>
              <a:grpSpLocks/>
            </p:cNvGrpSpPr>
            <p:nvPr/>
          </p:nvGrpSpPr>
          <p:grpSpPr bwMode="auto">
            <a:xfrm>
              <a:off x="199" y="920"/>
              <a:ext cx="5376" cy="3304"/>
              <a:chOff x="199" y="920"/>
              <a:chExt cx="5376" cy="3304"/>
            </a:xfrm>
          </p:grpSpPr>
          <p:sp>
            <p:nvSpPr>
              <p:cNvPr id="2766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9" y="920"/>
                <a:ext cx="5376" cy="3304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4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42" y="938"/>
                <a:ext cx="145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Hurricanes</a:t>
                </a:r>
              </a:p>
            </p:txBody>
          </p:sp>
        </p:grpSp>
        <p:grpSp>
          <p:nvGrpSpPr>
            <p:cNvPr id="27655" name="Group 6"/>
            <p:cNvGrpSpPr>
              <a:grpSpLocks/>
            </p:cNvGrpSpPr>
            <p:nvPr/>
          </p:nvGrpSpPr>
          <p:grpSpPr bwMode="auto">
            <a:xfrm>
              <a:off x="-3" y="0"/>
              <a:ext cx="5770" cy="901"/>
              <a:chOff x="-10" y="0"/>
              <a:chExt cx="5770" cy="901"/>
            </a:xfrm>
          </p:grpSpPr>
          <p:sp>
            <p:nvSpPr>
              <p:cNvPr id="27656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57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27661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399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58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27659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399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651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20.3</a:t>
            </a:r>
            <a:r>
              <a:rPr lang="en-US" b="1" smtClean="0">
                <a:cs typeface="Times New Roman" pitchFamily="18" charset="0"/>
              </a:rPr>
              <a:t>  Severe Storms    </a:t>
            </a:r>
            <a:endParaRPr lang="en-US" smtClean="0"/>
          </a:p>
        </p:txBody>
      </p: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317500" y="2120900"/>
            <a:ext cx="8521700" cy="1014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The intensity of a hurricane is described using the Saffir-Simpson scale.</a:t>
            </a:r>
            <a:endParaRPr lang="en-US" sz="3000">
              <a:latin typeface="Arial" charset="0"/>
              <a:cs typeface="Times New Roman" pitchFamily="18" charset="0"/>
            </a:endParaRPr>
          </a:p>
        </p:txBody>
      </p:sp>
      <p:sp>
        <p:nvSpPr>
          <p:cNvPr id="27653" name="Rectangle 17"/>
          <p:cNvSpPr>
            <a:spLocks noChangeArrowheads="1"/>
          </p:cNvSpPr>
          <p:nvPr/>
        </p:nvSpPr>
        <p:spPr bwMode="auto">
          <a:xfrm>
            <a:off x="317500" y="3206750"/>
            <a:ext cx="85217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latin typeface="Arial" charset="0"/>
                <a:sym typeface="Wingdings" pitchFamily="2" charset="2"/>
              </a:rPr>
              <a:t>•  A </a:t>
            </a:r>
            <a:r>
              <a:rPr lang="en-US" sz="3000" b="1">
                <a:latin typeface="Arial" charset="0"/>
                <a:sym typeface="Wingdings" pitchFamily="2" charset="2"/>
              </a:rPr>
              <a:t>storm surge</a:t>
            </a:r>
            <a:r>
              <a:rPr lang="en-US" sz="3000">
                <a:latin typeface="Arial" charset="0"/>
                <a:sym typeface="Wingdings" pitchFamily="2" charset="2"/>
              </a:rPr>
              <a:t> is the abnormal rise of the sea along a shore as a result of strong winds.</a:t>
            </a:r>
            <a:endParaRPr lang="en-US" sz="30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8682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06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706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Saffir-Simpson Hurricane Scale</a:t>
            </a:r>
            <a:endParaRPr lang="en-US" sz="3600" b="1" smtClean="0"/>
          </a:p>
        </p:txBody>
      </p:sp>
      <p:pic>
        <p:nvPicPr>
          <p:cNvPr id="2867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1638300"/>
            <a:ext cx="8940800" cy="416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5125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5134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2905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Classifying Air Masses</a:t>
                </a: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8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5132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74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9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5130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77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23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</a:t>
            </a:r>
            <a:r>
              <a:rPr lang="en-US" b="1" smtClean="0">
                <a:cs typeface="Times New Roman" pitchFamily="18" charset="0"/>
              </a:rPr>
              <a:t>  Air Masses    </a:t>
            </a:r>
            <a:endParaRPr lang="en-US" smtClean="0"/>
          </a:p>
        </p:txBody>
      </p:sp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1260475" y="2176463"/>
            <a:ext cx="7572375" cy="1477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In addition to their overall temperature, air masses are classified according to the surface over which they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1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6155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94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2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6153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697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47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571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sz="4000" b="1" smtClean="0"/>
              <a:t>Air Masses Are Classified by Region</a:t>
            </a:r>
            <a:endParaRPr lang="en-US" b="1" smtClean="0"/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223963"/>
            <a:ext cx="8116887" cy="5634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203200" y="3810000"/>
            <a:ext cx="2743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/>
              <a:t>Page 560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718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26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Weather in North America</a:t>
                </a:r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7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718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746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7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717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749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71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</a:t>
            </a:r>
            <a:r>
              <a:rPr lang="en-US" b="1" smtClean="0">
                <a:cs typeface="Times New Roman" pitchFamily="18" charset="0"/>
              </a:rPr>
              <a:t>  Air Masses    </a:t>
            </a:r>
            <a:endParaRPr lang="en-US" smtClean="0"/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260475" y="2176463"/>
            <a:ext cx="7572375" cy="1477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3000">
                <a:latin typeface="Arial" charset="0"/>
                <a:cs typeface="Times New Roman" pitchFamily="18" charset="0"/>
              </a:rPr>
              <a:t>Much of the weather in North America is influenced by continental polar (cP) and maritime tropical (mT) air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8201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821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26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Weather in North America</a:t>
                </a:r>
              </a:p>
            </p:txBody>
          </p:sp>
        </p:grpSp>
        <p:grpSp>
          <p:nvGrpSpPr>
            <p:cNvPr id="820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820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0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8208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818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820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821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5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 </a:t>
            </a:r>
            <a:r>
              <a:rPr lang="en-US" b="1" smtClean="0">
                <a:cs typeface="Times New Roman" pitchFamily="18" charset="0"/>
              </a:rPr>
              <a:t> Air Masses    </a:t>
            </a:r>
            <a:endParaRPr lang="en-US" smtClean="0"/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304800" y="2176463"/>
            <a:ext cx="8591550" cy="5539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700" dirty="0">
                <a:latin typeface="Arial" charset="0"/>
                <a:cs typeface="Times New Roman" pitchFamily="18" charset="0"/>
              </a:rPr>
              <a:t>Continental Polar Air </a:t>
            </a:r>
            <a:r>
              <a:rPr lang="en-US" sz="2700" dirty="0" smtClean="0">
                <a:latin typeface="Arial" charset="0"/>
                <a:cs typeface="Times New Roman" pitchFamily="18" charset="0"/>
              </a:rPr>
              <a:t>Masses: Canada/Northern U.S</a:t>
            </a:r>
            <a:endParaRPr lang="en-US" sz="27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292100" y="2651125"/>
            <a:ext cx="7899793" cy="27699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800" dirty="0" err="1">
                <a:latin typeface="Arial" charset="0"/>
                <a:sym typeface="Wingdings" pitchFamily="2" charset="2"/>
              </a:rPr>
              <a:t>cP</a:t>
            </a:r>
            <a:r>
              <a:rPr lang="en-US" sz="2800" dirty="0">
                <a:latin typeface="Arial" charset="0"/>
                <a:cs typeface="Times New Roman" pitchFamily="18" charset="0"/>
              </a:rPr>
              <a:t> air masses are uniformly cold and dry in winter and cool and dry in summer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. 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sz="2800" dirty="0" smtClean="0">
              <a:latin typeface="Arial" charset="0"/>
              <a:cs typeface="Times New Roman" pitchFamily="18" charset="0"/>
            </a:endParaRP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sz="3000" dirty="0">
              <a:latin typeface="Arial" charset="0"/>
              <a:cs typeface="Times New Roman" pitchFamily="18" charset="0"/>
            </a:endParaRPr>
          </a:p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endParaRPr lang="en-US" sz="3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270366" y="3672788"/>
            <a:ext cx="8578850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700" dirty="0">
                <a:latin typeface="Arial" charset="0"/>
                <a:cs typeface="Times New Roman" pitchFamily="18" charset="0"/>
              </a:rPr>
              <a:t>Maritime Tropical Air </a:t>
            </a:r>
            <a:r>
              <a:rPr lang="en-US" sz="2700" dirty="0" smtClean="0">
                <a:latin typeface="Arial" charset="0"/>
                <a:cs typeface="Times New Roman" pitchFamily="18" charset="0"/>
              </a:rPr>
              <a:t>Masses: Gulf of Mexico/South Atlantic and Pacific Ocean</a:t>
            </a:r>
            <a:endParaRPr lang="en-US" sz="27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285946" y="4375477"/>
            <a:ext cx="8534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 err="1">
                <a:latin typeface="Arial" charset="0"/>
                <a:sym typeface="Wingdings" pitchFamily="2" charset="2"/>
              </a:rPr>
              <a:t>mT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are warm, loaded with moisture, and usually unstable. </a:t>
            </a: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326927" y="5191501"/>
            <a:ext cx="85217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26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 err="1">
                <a:latin typeface="Arial" charset="0"/>
                <a:sym typeface="Wingdings" pitchFamily="2" charset="2"/>
              </a:rPr>
              <a:t>mT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is the source of much of the precipitation received in the eastern two-thirds of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9223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923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960"/>
                <a:ext cx="3260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Weather in North America</a:t>
                </a:r>
              </a:p>
            </p:txBody>
          </p:sp>
        </p:grpSp>
        <p:grpSp>
          <p:nvGrpSpPr>
            <p:cNvPr id="9224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9225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26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9230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84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27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8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9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 </a:t>
            </a:r>
            <a:r>
              <a:rPr lang="en-US" b="1" smtClean="0">
                <a:cs typeface="Times New Roman" pitchFamily="18" charset="0"/>
              </a:rPr>
              <a:t> Air Masses    </a:t>
            </a:r>
            <a:endParaRPr lang="en-US" smtClean="0"/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317500" y="2066925"/>
            <a:ext cx="851535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600" dirty="0">
                <a:latin typeface="Arial" charset="0"/>
                <a:cs typeface="Times New Roman" pitchFamily="18" charset="0"/>
              </a:rPr>
              <a:t>Maritime Polar Air </a:t>
            </a:r>
            <a:r>
              <a:rPr lang="en-US" sz="2600" dirty="0" smtClean="0">
                <a:latin typeface="Arial" charset="0"/>
                <a:cs typeface="Times New Roman" pitchFamily="18" charset="0"/>
              </a:rPr>
              <a:t>Masses: N. Atlantic Ocean/N. Pacific Ocean </a:t>
            </a:r>
            <a:endParaRPr lang="en-US" sz="2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21" name="Rectangle 18"/>
          <p:cNvSpPr>
            <a:spLocks noChangeArrowheads="1"/>
          </p:cNvSpPr>
          <p:nvPr/>
        </p:nvSpPr>
        <p:spPr bwMode="auto">
          <a:xfrm>
            <a:off x="276519" y="3102925"/>
            <a:ext cx="850900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 err="1">
                <a:latin typeface="Arial" charset="0"/>
                <a:sym typeface="Wingdings" pitchFamily="2" charset="2"/>
              </a:rPr>
              <a:t>mP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begin as </a:t>
            </a:r>
            <a:r>
              <a:rPr lang="en-US" sz="2600" dirty="0" err="1">
                <a:latin typeface="Arial" charset="0"/>
                <a:cs typeface="Times New Roman" pitchFamily="18" charset="0"/>
              </a:rPr>
              <a:t>cP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in Siberia. The cold, dry continental polar air changes into relatively mild, humid, unstable maritime polar air during its long journey across the North Pacific.</a:t>
            </a:r>
          </a:p>
        </p:txBody>
      </p: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317500" y="4889500"/>
            <a:ext cx="849630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 err="1">
                <a:latin typeface="Arial" charset="0"/>
                <a:sym typeface="Wingdings" pitchFamily="2" charset="2"/>
              </a:rPr>
              <a:t>mP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also originate in the North Atlantic off the coast of eastern Canada</a:t>
            </a:r>
            <a:r>
              <a:rPr lang="en-US" sz="3000" dirty="0">
                <a:latin typeface="Arial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6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10250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1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1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43" name="Rectangle 10"/>
          <p:cNvSpPr>
            <a:spLocks noChangeArrowheads="1"/>
          </p:cNvSpPr>
          <p:nvPr>
            <p:ph type="title"/>
          </p:nvPr>
        </p:nvSpPr>
        <p:spPr bwMode="auto">
          <a:xfrm>
            <a:off x="0" y="231775"/>
            <a:ext cx="91440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2979738" algn="l"/>
              </a:tabLst>
            </a:pPr>
            <a:r>
              <a:rPr lang="en-US" b="1" smtClean="0"/>
              <a:t>Maritime Polar Air Masses</a:t>
            </a:r>
          </a:p>
        </p:txBody>
      </p:sp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28738"/>
            <a:ext cx="8150225" cy="552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763" y="0"/>
            <a:ext cx="9159876" cy="6629400"/>
            <a:chOff x="-10" y="0"/>
            <a:chExt cx="5770" cy="4176"/>
          </a:xfrm>
        </p:grpSpPr>
        <p:grpSp>
          <p:nvGrpSpPr>
            <p:cNvPr id="11271" name="Group 3"/>
            <p:cNvGrpSpPr>
              <a:grpSpLocks/>
            </p:cNvGrpSpPr>
            <p:nvPr/>
          </p:nvGrpSpPr>
          <p:grpSpPr bwMode="auto">
            <a:xfrm>
              <a:off x="192" y="960"/>
              <a:ext cx="5376" cy="3216"/>
              <a:chOff x="192" y="960"/>
              <a:chExt cx="5376" cy="3216"/>
            </a:xfrm>
          </p:grpSpPr>
          <p:sp>
            <p:nvSpPr>
              <p:cNvPr id="1128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192" y="960"/>
                <a:ext cx="5376" cy="3216"/>
              </a:xfrm>
              <a:prstGeom prst="roundRect">
                <a:avLst>
                  <a:gd name="adj" fmla="val 2213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35" y="1032"/>
                <a:ext cx="326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8000"/>
                    </a:solidFill>
                    <a:latin typeface="Arial" charset="0"/>
                    <a:cs typeface="Times New Roman" pitchFamily="18" charset="0"/>
                  </a:rPr>
                  <a:t>Weather in North America</a:t>
                </a:r>
              </a:p>
            </p:txBody>
          </p:sp>
        </p:grpSp>
        <p:grpSp>
          <p:nvGrpSpPr>
            <p:cNvPr id="11272" name="Group 6"/>
            <p:cNvGrpSpPr>
              <a:grpSpLocks/>
            </p:cNvGrpSpPr>
            <p:nvPr/>
          </p:nvGrpSpPr>
          <p:grpSpPr bwMode="auto">
            <a:xfrm>
              <a:off x="-10" y="0"/>
              <a:ext cx="5770" cy="901"/>
              <a:chOff x="-10" y="0"/>
              <a:chExt cx="5770" cy="901"/>
            </a:xfrm>
          </p:grpSpPr>
          <p:sp>
            <p:nvSpPr>
              <p:cNvPr id="11273" name="Rectangle 7"/>
              <p:cNvSpPr>
                <a:spLocks noChangeArrowheads="1"/>
              </p:cNvSpPr>
              <p:nvPr/>
            </p:nvSpPr>
            <p:spPr bwMode="auto">
              <a:xfrm>
                <a:off x="-6" y="0"/>
                <a:ext cx="5760" cy="768"/>
              </a:xfrm>
              <a:prstGeom prst="rect">
                <a:avLst/>
              </a:prstGeom>
              <a:solidFill>
                <a:srgbClr val="D00C0C"/>
              </a:solidFill>
              <a:ln w="635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74" name="Group 8"/>
              <p:cNvGrpSpPr>
                <a:grpSpLocks/>
              </p:cNvGrpSpPr>
              <p:nvPr/>
            </p:nvGrpSpPr>
            <p:grpSpPr bwMode="auto">
              <a:xfrm>
                <a:off x="-10" y="0"/>
                <a:ext cx="5770" cy="86"/>
                <a:chOff x="-5" y="0"/>
                <a:chExt cx="5770" cy="86"/>
              </a:xfrm>
            </p:grpSpPr>
            <p:sp>
              <p:nvSpPr>
                <p:cNvPr id="11278" name="Line 9"/>
                <p:cNvSpPr>
                  <a:spLocks noChangeShapeType="1"/>
                </p:cNvSpPr>
                <p:nvPr/>
              </p:nvSpPr>
              <p:spPr bwMode="auto">
                <a:xfrm>
                  <a:off x="-5" y="0"/>
                  <a:ext cx="577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962" name="Rectangle 10"/>
                <p:cNvSpPr>
                  <a:spLocks noChangeArrowheads="1"/>
                </p:cNvSpPr>
                <p:nvPr/>
              </p:nvSpPr>
              <p:spPr bwMode="auto">
                <a:xfrm>
                  <a:off x="-5" y="28"/>
                  <a:ext cx="5770" cy="5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5" name="Group 11"/>
              <p:cNvGrpSpPr>
                <a:grpSpLocks/>
              </p:cNvGrpSpPr>
              <p:nvPr/>
            </p:nvGrpSpPr>
            <p:grpSpPr bwMode="auto">
              <a:xfrm>
                <a:off x="-5" y="768"/>
                <a:ext cx="5760" cy="133"/>
                <a:chOff x="1" y="768"/>
                <a:chExt cx="5760" cy="133"/>
              </a:xfrm>
            </p:grpSpPr>
            <p:sp>
              <p:nvSpPr>
                <p:cNvPr id="11276" name="Line 12"/>
                <p:cNvSpPr>
                  <a:spLocks noChangeShapeType="1"/>
                </p:cNvSpPr>
                <p:nvPr/>
              </p:nvSpPr>
              <p:spPr bwMode="auto">
                <a:xfrm>
                  <a:off x="1" y="768"/>
                  <a:ext cx="5760" cy="0"/>
                </a:xfrm>
                <a:prstGeom prst="line">
                  <a:avLst/>
                </a:prstGeom>
                <a:noFill/>
                <a:ln w="101600">
                  <a:solidFill>
                    <a:srgbClr val="FFCC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965" name="Rectangle 13"/>
                <p:cNvSpPr>
                  <a:spLocks noChangeArrowheads="1"/>
                </p:cNvSpPr>
                <p:nvPr/>
              </p:nvSpPr>
              <p:spPr bwMode="auto">
                <a:xfrm>
                  <a:off x="1" y="786"/>
                  <a:ext cx="5760" cy="11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7" name="Rectangle 14"/>
          <p:cNvSpPr>
            <a:spLocks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D600"/>
                </a:solidFill>
                <a:cs typeface="Times New Roman" pitchFamily="18" charset="0"/>
              </a:rPr>
              <a:t>20.1</a:t>
            </a:r>
            <a:r>
              <a:rPr lang="en-US" b="1" smtClean="0">
                <a:cs typeface="Times New Roman" pitchFamily="18" charset="0"/>
              </a:rPr>
              <a:t>  Air Masses    </a:t>
            </a:r>
            <a:endParaRPr lang="en-US" smtClean="0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7500" y="2176463"/>
            <a:ext cx="857885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solidFill>
                  <a:srgbClr val="389700"/>
                </a:solidFill>
                <a:latin typeface="Arial" charset="0"/>
                <a:sym typeface="Wingdings" pitchFamily="2" charset="2"/>
              </a:rPr>
              <a:t> </a:t>
            </a:r>
            <a:r>
              <a:rPr lang="en-US" sz="2600" dirty="0">
                <a:latin typeface="Arial" charset="0"/>
                <a:cs typeface="Times New Roman" pitchFamily="18" charset="0"/>
              </a:rPr>
              <a:t>Continental Tropical Air </a:t>
            </a:r>
            <a:r>
              <a:rPr lang="en-US" sz="2600" dirty="0" smtClean="0">
                <a:latin typeface="Arial" charset="0"/>
                <a:cs typeface="Times New Roman" pitchFamily="18" charset="0"/>
              </a:rPr>
              <a:t>Masses: Mexico/Southern U.S.</a:t>
            </a:r>
            <a:endParaRPr lang="en-US" sz="2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254393" y="3054989"/>
            <a:ext cx="8559800" cy="21544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>
                <a:latin typeface="Arial" charset="0"/>
                <a:cs typeface="Times New Roman" pitchFamily="18" charset="0"/>
              </a:rPr>
              <a:t>Only occasionally do </a:t>
            </a:r>
            <a:r>
              <a:rPr lang="en-US" sz="2600" dirty="0" err="1">
                <a:latin typeface="Arial" charset="0"/>
                <a:cs typeface="Times New Roman" pitchFamily="18" charset="0"/>
              </a:rPr>
              <a:t>cT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affect the weather outside their source regions. However,  when a </a:t>
            </a:r>
            <a:r>
              <a:rPr lang="en-US" sz="2600" dirty="0" err="1">
                <a:latin typeface="Arial" charset="0"/>
                <a:cs typeface="Times New Roman" pitchFamily="18" charset="0"/>
              </a:rPr>
              <a:t>cT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 moves from its source region in the summer, it can cause extremely hot, </a:t>
            </a:r>
            <a:r>
              <a:rPr lang="en-US" sz="2600" dirty="0" err="1">
                <a:latin typeface="Arial" charset="0"/>
                <a:cs typeface="Times New Roman" pitchFamily="18" charset="0"/>
              </a:rPr>
              <a:t>droughtlike</a:t>
            </a:r>
            <a:r>
              <a:rPr lang="en-US" sz="2600" dirty="0">
                <a:latin typeface="Arial" charset="0"/>
                <a:cs typeface="Times New Roman" pitchFamily="18" charset="0"/>
              </a:rPr>
              <a:t> conditions in the Great Plains.</a:t>
            </a: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295373" y="5094795"/>
            <a:ext cx="8547100" cy="13542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>
              <a:buClr>
                <a:srgbClr val="389700"/>
              </a:buClr>
              <a:buFont typeface="Monotype Sorts" charset="2"/>
              <a:buNone/>
            </a:pPr>
            <a:r>
              <a:rPr lang="en-US" sz="3000" dirty="0">
                <a:latin typeface="Arial" charset="0"/>
                <a:sym typeface="Wingdings" pitchFamily="2" charset="2"/>
              </a:rPr>
              <a:t>•  </a:t>
            </a:r>
            <a:r>
              <a:rPr lang="en-US" sz="2600" dirty="0">
                <a:latin typeface="Arial" charset="0"/>
                <a:cs typeface="Times New Roman" pitchFamily="18" charset="0"/>
              </a:rPr>
              <a:t>Movements of </a:t>
            </a:r>
            <a:r>
              <a:rPr lang="en-US" sz="2600" dirty="0" err="1">
                <a:latin typeface="Arial" charset="0"/>
                <a:cs typeface="Times New Roman" pitchFamily="18" charset="0"/>
              </a:rPr>
              <a:t>cT</a:t>
            </a:r>
            <a:r>
              <a:rPr lang="en-US" sz="2600" dirty="0">
                <a:latin typeface="Arial" charset="0"/>
                <a:cs typeface="Times New Roman" pitchFamily="18" charset="0"/>
              </a:rPr>
              <a:t> air masses in the fall result in mild weather in the Great Lakes region, often called Indian summer.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lobe">
  <a:themeElements>
    <a:clrScheme name="Blueglobe 8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3366"/>
      </a:accent1>
      <a:accent2>
        <a:srgbClr val="71C79C"/>
      </a:accent2>
      <a:accent3>
        <a:srgbClr val="EBEBEB"/>
      </a:accent3>
      <a:accent4>
        <a:srgbClr val="000000"/>
      </a:accent4>
      <a:accent5>
        <a:srgbClr val="AAADB8"/>
      </a:accent5>
      <a:accent6>
        <a:srgbClr val="66B48D"/>
      </a:accent6>
      <a:hlink>
        <a:srgbClr val="A4B5E0"/>
      </a:hlink>
      <a:folHlink>
        <a:srgbClr val="6D7895"/>
      </a:folHlink>
    </a:clrScheme>
    <a:fontScheme name="Blue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lob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lobe 8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6D78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X:Templates:Presentations:Designs:Blueglobe</Template>
  <TotalTime>18488</TotalTime>
  <Words>999</Words>
  <Application>Microsoft Office PowerPoint</Application>
  <PresentationFormat>On-screen Show (4:3)</PresentationFormat>
  <Paragraphs>109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Tahoma</vt:lpstr>
      <vt:lpstr>Wingdings</vt:lpstr>
      <vt:lpstr>Monotype Sorts</vt:lpstr>
      <vt:lpstr>Blueglobe</vt:lpstr>
      <vt:lpstr>Chapter  20</vt:lpstr>
      <vt:lpstr>20.1  Air Masses    </vt:lpstr>
      <vt:lpstr>20.1  Air Masses    </vt:lpstr>
      <vt:lpstr>Air Masses Are Classified by Region</vt:lpstr>
      <vt:lpstr>20.1  Air Masses    </vt:lpstr>
      <vt:lpstr>20.1  Air Masses    </vt:lpstr>
      <vt:lpstr>20.1  Air Masses    </vt:lpstr>
      <vt:lpstr>Maritime Polar Air Masses</vt:lpstr>
      <vt:lpstr>20.1  Air Masses    </vt:lpstr>
      <vt:lpstr>20.2  Fronts    </vt:lpstr>
      <vt:lpstr>20.2  Fronts    </vt:lpstr>
      <vt:lpstr>Formation of a Warm Front</vt:lpstr>
      <vt:lpstr>Formation of a Cold Front</vt:lpstr>
      <vt:lpstr>20.2  Fronts    </vt:lpstr>
      <vt:lpstr>20.3  Severe Storms    </vt:lpstr>
      <vt:lpstr>20.3  Severe Storms    </vt:lpstr>
      <vt:lpstr>Stages in the Development  of a Thunderstorm</vt:lpstr>
      <vt:lpstr>20.3  Severe Storms    </vt:lpstr>
      <vt:lpstr>Formation of a Mesocyclone</vt:lpstr>
      <vt:lpstr>20.3  Severe Storms    </vt:lpstr>
      <vt:lpstr>Fujita Tornado Intensity Scale</vt:lpstr>
      <vt:lpstr>20.3  Severe Storms    </vt:lpstr>
      <vt:lpstr>20.3  Severe Storms    </vt:lpstr>
      <vt:lpstr>Cross Section of a Hurricane</vt:lpstr>
      <vt:lpstr>20.3  Severe Storms    </vt:lpstr>
      <vt:lpstr>Saffir-Simpson Hurricane Scale</vt:lpstr>
    </vt:vector>
  </TitlesOfParts>
  <Company>MicroTech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Igneous Activity  Earth  -  Chapter 4</dc:title>
  <dc:creator>Stan &amp; Cindy Hatfield</dc:creator>
  <cp:lastModifiedBy>latreshas.murphy</cp:lastModifiedBy>
  <cp:revision>850</cp:revision>
  <cp:lastPrinted>2004-09-17T19:36:04Z</cp:lastPrinted>
  <dcterms:created xsi:type="dcterms:W3CDTF">2000-12-18T00:31:17Z</dcterms:created>
  <dcterms:modified xsi:type="dcterms:W3CDTF">2015-02-10T13:36:03Z</dcterms:modified>
</cp:coreProperties>
</file>